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75" r:id="rId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1pPr>
    <a:lvl2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2pPr>
    <a:lvl3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3pPr>
    <a:lvl4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4pPr>
    <a:lvl5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5pPr>
    <a:lvl6pPr marL="22860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6pPr>
    <a:lvl7pPr marL="27432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7pPr>
    <a:lvl8pPr marL="32004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8pPr>
    <a:lvl9pPr marL="36576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i, Maria G" initials="MMG" lastIdx="1" clrIdx="0">
    <p:extLst>
      <p:ext uri="{19B8F6BF-5375-455C-9EA6-DF929625EA0E}">
        <p15:presenceInfo xmlns:p15="http://schemas.microsoft.com/office/powerpoint/2012/main" userId="S-1-5-21-2198803830-2572851473-1141951436-110453" providerId="AD"/>
      </p:ext>
    </p:extLst>
  </p:cmAuthor>
  <p:cmAuthor id="2" name="Nabajeet Barman" initials="NB" lastIdx="3" clrIdx="1">
    <p:extLst>
      <p:ext uri="{19B8F6BF-5375-455C-9EA6-DF929625EA0E}">
        <p15:presenceInfo xmlns:p15="http://schemas.microsoft.com/office/powerpoint/2012/main" userId="Nabajeet Bar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80CA"/>
    <a:srgbClr val="FFFFFF"/>
    <a:srgbClr val="95549C"/>
    <a:srgbClr val="955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77960" autoAdjust="0"/>
  </p:normalViewPr>
  <p:slideViewPr>
    <p:cSldViewPr snapToGrid="0" snapToObjects="1">
      <p:cViewPr>
        <p:scale>
          <a:sx n="60" d="100"/>
          <a:sy n="60" d="100"/>
        </p:scale>
        <p:origin x="468" y="-18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1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F5BCE2-64EE-414D-81EF-5AEB533656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B26F75-89AB-4109-974F-A9C50AD0F0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FA1CF-5E25-484D-B0A0-6F713B94601B}" type="datetimeFigureOut">
              <a:rPr lang="en-GB" smtClean="0"/>
              <a:t>13/12/2020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835AB-2EB9-48F3-832E-64D2848DB8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24884F-6E0B-4F1A-AAA9-B1F339DC78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C6BC6-4722-4222-BCA4-640871292F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491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94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1" name="Shape 95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8368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ＭＳ Ｐゴシック" charset="0"/>
        <a:cs typeface="+mn-cs"/>
        <a:sym typeface="Calibri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22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 K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393" y="939199"/>
            <a:ext cx="10515600" cy="7540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34393" y="2003946"/>
            <a:ext cx="10058400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buFontTx/>
              <a:buNone/>
              <a:defRPr sz="1400" b="0" baseline="0"/>
            </a:lvl1pPr>
            <a:lvl2pPr>
              <a:defRPr sz="14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6DE2AB6-0344-4AD6-A74F-2C6F2ABA1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0088" y="6400419"/>
            <a:ext cx="275071" cy="276995"/>
          </a:xfrm>
          <a:prstGeom prst="rect">
            <a:avLst/>
          </a:prstGeom>
        </p:spPr>
        <p:txBody>
          <a:bodyPr/>
          <a:lstStyle/>
          <a:p>
            <a:fld id="{3C8E9E2F-7578-1043-9CD5-20EC18EF6B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6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ChangeArrowheads="1"/>
          </p:cNvSpPr>
          <p:nvPr/>
        </p:nvSpPr>
        <p:spPr bwMode="auto">
          <a:xfrm>
            <a:off x="0" y="904875"/>
            <a:ext cx="284163" cy="703263"/>
          </a:xfrm>
          <a:prstGeom prst="rect">
            <a:avLst/>
          </a:prstGeom>
          <a:solidFill>
            <a:srgbClr val="95549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8" tIns="45718" rIns="45718" bIns="45718" anchor="ctr"/>
          <a:lstStyle/>
          <a:p>
            <a:pPr algn="ctr" hangingPunct="0"/>
            <a:endParaRPr lang="en-US" sz="1800" b="0" dirty="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1027" name="Shape 4"/>
          <p:cNvSpPr>
            <a:spLocks noGrp="1"/>
          </p:cNvSpPr>
          <p:nvPr>
            <p:ph type="title"/>
          </p:nvPr>
        </p:nvSpPr>
        <p:spPr bwMode="auto">
          <a:xfrm>
            <a:off x="444500" y="904875"/>
            <a:ext cx="10515600" cy="7540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C572A759-6A51-4108-AA02-DFA0A04FC94B}">
              <ma14:wrappingTextBox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Title Text</a:t>
            </a:r>
          </a:p>
        </p:txBody>
      </p:sp>
      <p:sp>
        <p:nvSpPr>
          <p:cNvPr id="1028" name="Shape 5"/>
          <p:cNvSpPr>
            <a:spLocks noGrp="1"/>
          </p:cNvSpPr>
          <p:nvPr>
            <p:ph type="body" idx="1"/>
          </p:nvPr>
        </p:nvSpPr>
        <p:spPr bwMode="auto">
          <a:xfrm>
            <a:off x="444500" y="1901825"/>
            <a:ext cx="5064125" cy="43513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C572A759-6A51-4108-AA02-DFA0A04FC94B}">
              <ma14:wrappingTextBox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Body Level One</a:t>
            </a:r>
          </a:p>
          <a:p>
            <a:pPr lvl="1"/>
            <a:r>
              <a:rPr lang="en-US" dirty="0">
                <a:sym typeface="Arial" charset="0"/>
              </a:rPr>
              <a:t>Body Level Two</a:t>
            </a:r>
          </a:p>
          <a:p>
            <a:pPr lvl="2"/>
            <a:r>
              <a:rPr lang="en-US" dirty="0">
                <a:sym typeface="Arial" charset="0"/>
              </a:rPr>
              <a:t>Body Level Three</a:t>
            </a:r>
          </a:p>
          <a:p>
            <a:pPr lvl="3"/>
            <a:r>
              <a:rPr lang="en-US" dirty="0">
                <a:sym typeface="Arial" charset="0"/>
              </a:rPr>
              <a:t>Body Level Four</a:t>
            </a:r>
          </a:p>
          <a:p>
            <a:pPr lvl="4"/>
            <a:r>
              <a:rPr lang="en-US" dirty="0">
                <a:sym typeface="Arial" charset="0"/>
              </a:rPr>
              <a:t>Body Level Five</a:t>
            </a:r>
          </a:p>
        </p:txBody>
      </p:sp>
      <p:sp>
        <p:nvSpPr>
          <p:cNvPr id="1029" name="Shape 6"/>
          <p:cNvSpPr>
            <a:spLocks noGrp="1"/>
          </p:cNvSpPr>
          <p:nvPr>
            <p:ph type="sldNum" sz="quarter" idx="2"/>
          </p:nvPr>
        </p:nvSpPr>
        <p:spPr bwMode="auto">
          <a:xfrm>
            <a:off x="8464550" y="6221413"/>
            <a:ext cx="273050" cy="269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  <a:spAutoFit/>
          </a:bodyPr>
          <a:lstStyle>
            <a:lvl1pPr algn="r" hangingPunct="0">
              <a:defRPr sz="1200" b="0">
                <a:solidFill>
                  <a:srgbClr val="888888"/>
                </a:solidFill>
                <a:latin typeface="Calibri" charset="0"/>
                <a:cs typeface="Calibri" charset="0"/>
                <a:sym typeface="Calibri" charset="0"/>
              </a:defRPr>
            </a:lvl1pPr>
          </a:lstStyle>
          <a:p>
            <a:fld id="{421CEE38-7211-2049-B4A2-B7F934BB8D5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399" y="225425"/>
            <a:ext cx="2063062" cy="16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4E23F9-838E-0648-ACA0-55009C072CC3}"/>
              </a:ext>
            </a:extLst>
          </p:cNvPr>
          <p:cNvSpPr txBox="1"/>
          <p:nvPr userDrawn="1"/>
        </p:nvSpPr>
        <p:spPr>
          <a:xfrm>
            <a:off x="2256090" y="538385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</p:sldLayoutIdLst>
  <p:transition spd="med"/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/>
          <a:ea typeface="ＭＳ Ｐゴシック" charset="0"/>
          <a:cs typeface="Arial"/>
          <a:sym typeface="Arial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5pPr>
      <a:lvl6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–"/>
        <a:defRPr sz="2400">
          <a:solidFill>
            <a:schemeClr val="bg1"/>
          </a:solidFill>
          <a:latin typeface="Arial"/>
          <a:ea typeface="ＭＳ Ｐゴシック" charset="0"/>
          <a:cs typeface="Arial"/>
          <a:sym typeface="Arial" charset="0"/>
        </a:defRPr>
      </a:lvl1pPr>
      <a:lvl2pPr marL="723900" indent="-2667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4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2pPr>
      <a:lvl3pPr marL="1233488" indent="-319088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4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3pPr>
      <a:lvl4pPr marL="1727200" indent="-355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4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4pPr>
      <a:lvl5pPr marL="2184400" indent="-355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4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5pPr>
      <a:lvl6pPr marL="26416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30988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40132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86EC-D78A-4955-ADE1-446CAE280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20" y="945310"/>
            <a:ext cx="11192368" cy="754063"/>
          </a:xfrm>
        </p:spPr>
        <p:txBody>
          <a:bodyPr/>
          <a:lstStyle/>
          <a:p>
            <a:r>
              <a:rPr lang="en-US" sz="4000" dirty="0">
                <a:latin typeface="Arial" charset="0"/>
                <a:cs typeface="Arial" charset="0"/>
              </a:rPr>
              <a:t>Human Factors for Visual </a:t>
            </a:r>
            <a:r>
              <a:rPr lang="en-US" sz="4000" dirty="0" smtClean="0">
                <a:latin typeface="Arial" charset="0"/>
                <a:cs typeface="Arial" charset="0"/>
              </a:rPr>
              <a:t>Experience (HFVE)</a:t>
            </a:r>
            <a:r>
              <a:rPr lang="en-US" sz="4000" dirty="0">
                <a:latin typeface="Arial" charset="0"/>
                <a:cs typeface="Arial" charset="0"/>
              </a:rPr>
              <a:t/>
            </a:r>
            <a:br>
              <a:rPr lang="en-US" sz="4000" dirty="0">
                <a:latin typeface="Arial" charset="0"/>
                <a:cs typeface="Arial" charset="0"/>
              </a:rPr>
            </a:br>
            <a:r>
              <a:rPr lang="en-US" b="0" dirty="0">
                <a:latin typeface="Arial" charset="0"/>
                <a:cs typeface="Arial" charset="0"/>
              </a:rPr>
              <a:t/>
            </a:r>
            <a:br>
              <a:rPr lang="en-US" b="0" dirty="0">
                <a:latin typeface="Arial" charset="0"/>
                <a:cs typeface="Arial" charset="0"/>
              </a:rPr>
            </a:b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0A1F1-DA35-4D1A-8392-CDCFAF23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E9E2F-7578-1043-9CD5-20EC18EF6B4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35061A8-41FA-480B-A533-43CE5573C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20" y="1776231"/>
            <a:ext cx="11365638" cy="4901183"/>
          </a:xfrm>
        </p:spPr>
        <p:txBody>
          <a:bodyPr/>
          <a:lstStyle/>
          <a:p>
            <a:r>
              <a:rPr lang="en-GB" sz="1600" dirty="0" smtClean="0"/>
              <a:t>Chair</a:t>
            </a:r>
            <a:r>
              <a:rPr lang="en-GB" sz="1600" dirty="0"/>
              <a:t>: Prof Maria Martini, Kingston University London </a:t>
            </a:r>
          </a:p>
          <a:p>
            <a:r>
              <a:rPr lang="en-GB" sz="1600" dirty="0"/>
              <a:t>Vice-Chair: Prof Patrick Le Callet, University of Nantes</a:t>
            </a:r>
          </a:p>
          <a:p>
            <a:r>
              <a:rPr lang="en-GB" sz="1600" dirty="0"/>
              <a:t> </a:t>
            </a:r>
          </a:p>
          <a:p>
            <a:r>
              <a:rPr lang="en-GB" sz="1600" dirty="0"/>
              <a:t>The group  focuses  on the coordination of VQEG activities in liaison with the   IEEE  </a:t>
            </a:r>
            <a:r>
              <a:rPr lang="en-GB" sz="1600" dirty="0" smtClean="0"/>
              <a:t>Standards Association  </a:t>
            </a:r>
            <a:r>
              <a:rPr lang="en-GB" sz="1600" dirty="0"/>
              <a:t>Working Groups on HFVE, especially on the following items:</a:t>
            </a:r>
            <a:endParaRPr lang="en-GB" sz="1600" b="1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GB" sz="1600" dirty="0"/>
              <a:t>Perceptual Quality Assessment of Three Dimensional (3D), Ultra High Definition (UHD) and High Dynamic Range (HDR) Contents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GB" sz="1600" dirty="0"/>
              <a:t>Quality of experience assessment for  VR and MR based on human factors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GB" sz="1600" dirty="0"/>
              <a:t>Quality assessment of light-field imaging contents based on human factors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GB" sz="1600" dirty="0"/>
              <a:t>Deep Learning-Based Assessment of Visual Experience Based on Human Factors.</a:t>
            </a:r>
          </a:p>
          <a:p>
            <a:pPr marL="0" lvl="0" indent="0"/>
            <a:endParaRPr lang="en-GB" sz="1600" dirty="0"/>
          </a:p>
          <a:p>
            <a:pPr marL="0" lvl="0" indent="0"/>
            <a:r>
              <a:rPr lang="en-GB" sz="1600" u="sng" dirty="0"/>
              <a:t>Examples activities</a:t>
            </a:r>
            <a:r>
              <a:rPr lang="en-GB" sz="1600" dirty="0"/>
              <a:t>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GB" sz="1600" dirty="0"/>
              <a:t>Co-located meetings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GB" sz="1600" dirty="0"/>
              <a:t>Contributions from VQEG members to IEEE Standards on HFVE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GB" sz="1600" dirty="0"/>
              <a:t>Updates on the status of the standards in VQEG </a:t>
            </a:r>
            <a:r>
              <a:rPr lang="en-GB" sz="1600" dirty="0" smtClean="0"/>
              <a:t>meetings.</a:t>
            </a:r>
            <a:endParaRPr lang="en-GB" sz="16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73327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KU Powerpoint templat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normAutofit/>
      </a:bodyPr>
      <a:lstStyle>
        <a:defPPr marL="0" marR="0" indent="0" algn="l" defTabSz="914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normAutofit/>
      </a:bodyPr>
      <a:lstStyle>
        <a:defPPr marL="0" marR="0" indent="0" algn="l" defTabSz="914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A99AFEB87FE9459EB9B4B7FE6C1845" ma:contentTypeVersion="0" ma:contentTypeDescription="Create a new document." ma:contentTypeScope="" ma:versionID="1c54ff8711fe185f9c7ea9d8a52cb81e">
  <xsd:schema xmlns:xsd="http://www.w3.org/2001/XMLSchema" xmlns:xs="http://www.w3.org/2001/XMLSchema" xmlns:p="http://schemas.microsoft.com/office/2006/metadata/properties" xmlns:ns2="d88c4e94-4c7c-48cf-8deb-b791022c1302" targetNamespace="http://schemas.microsoft.com/office/2006/metadata/properties" ma:root="true" ma:fieldsID="8fc02485917d8e35d2f5117397701ee2" ns2:_="">
    <xsd:import namespace="d88c4e94-4c7c-48cf-8deb-b791022c1302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c4e94-4c7c-48cf-8deb-b791022c1302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8" nillable="true" ma:taxonomy="true" ma:internalName="TaxKeywordTaxHTField" ma:taxonomyFieldName="TaxKeyword" ma:displayName="Enterprise Keywords" ma:readOnly="false" ma:fieldId="{23f27201-bee3-471e-b2e7-b64fd8b7ca38}" ma:taxonomyMulti="true" ma:sspId="1cd6c9ca-4bf1-4230-9247-5bb6426ff516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166e1fd3-65ff-49cd-ace6-5856ad306bd8}" ma:internalName="TaxCatchAll" ma:showField="CatchAllData" ma:web="d88c4e94-4c7c-48cf-8deb-b791022c13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166e1fd3-65ff-49cd-ace6-5856ad306bd8}" ma:internalName="TaxCatchAllLabel" ma:readOnly="true" ma:showField="CatchAllDataLabel" ma:web="d88c4e94-4c7c-48cf-8deb-b791022c13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88c4e94-4c7c-48cf-8deb-b791022c1302"/>
    <TaxKeywordTaxHTField xmlns="d88c4e94-4c7c-48cf-8deb-b791022c1302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E6699B87-1BFF-438E-9E50-D73BEB505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8c4e94-4c7c-48cf-8deb-b791022c13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63592A-3B8E-4AAC-AE6D-25449FEBDB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DE353A-F042-461D-B47E-575BBC30D777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d88c4e94-4c7c-48cf-8deb-b791022c130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14158</TotalTime>
  <Words>144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Helvetica</vt:lpstr>
      <vt:lpstr>Wingdings</vt:lpstr>
      <vt:lpstr>KU Powerpoint template</vt:lpstr>
      <vt:lpstr>Human Factors for Visual Experience (HFVE)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1608108 CARR</dc:creator>
  <cp:lastModifiedBy>Martini, Maria G</cp:lastModifiedBy>
  <cp:revision>420</cp:revision>
  <cp:lastPrinted>2017-08-29T16:03:06Z</cp:lastPrinted>
  <dcterms:created xsi:type="dcterms:W3CDTF">2017-08-29T16:01:24Z</dcterms:created>
  <dcterms:modified xsi:type="dcterms:W3CDTF">2020-12-13T22:34:14Z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0x010100D0A99AFEB87FE9459EB9B4B7FE6C1845</vt:lpwstr>
  </property>
  <property fmtid="{D5CDD505-2E9C-101B-9397-08002B2CF9AE}" pid="3" name="MSIP_Label_3b551598-29da-492a-8b9f-8358cd43dd03_Enabled">
    <vt:lpwstr>True</vt:lpwstr>
  </property>
  <property fmtid="{D5CDD505-2E9C-101B-9397-08002B2CF9AE}" pid="4" name="MSIP_Label_3b551598-29da-492a-8b9f-8358cd43dd03_SiteId">
    <vt:lpwstr>c9ef029c-18cf-4016-86d3-93cf8e94ff94</vt:lpwstr>
  </property>
  <property fmtid="{D5CDD505-2E9C-101B-9397-08002B2CF9AE}" pid="5" name="MSIP_Label_3b551598-29da-492a-8b9f-8358cd43dd03_Owner">
    <vt:lpwstr>KU38771@kingston.ac.uk</vt:lpwstr>
  </property>
  <property fmtid="{D5CDD505-2E9C-101B-9397-08002B2CF9AE}" pid="6" name="MSIP_Label_3b551598-29da-492a-8b9f-8358cd43dd03_SetDate">
    <vt:lpwstr>2020-12-13T20:30:17.2961904Z</vt:lpwstr>
  </property>
  <property fmtid="{D5CDD505-2E9C-101B-9397-08002B2CF9AE}" pid="7" name="MSIP_Label_3b551598-29da-492a-8b9f-8358cd43dd03_Name">
    <vt:lpwstr>General</vt:lpwstr>
  </property>
  <property fmtid="{D5CDD505-2E9C-101B-9397-08002B2CF9AE}" pid="8" name="MSIP_Label_3b551598-29da-492a-8b9f-8358cd43dd03_Application">
    <vt:lpwstr>Microsoft Azure Information Protection</vt:lpwstr>
  </property>
  <property fmtid="{D5CDD505-2E9C-101B-9397-08002B2CF9AE}" pid="9" name="MSIP_Label_3b551598-29da-492a-8b9f-8358cd43dd03_ActionId">
    <vt:lpwstr>ecb84f40-1666-48b0-839d-a420c1082094</vt:lpwstr>
  </property>
  <property fmtid="{D5CDD505-2E9C-101B-9397-08002B2CF9AE}" pid="10" name="MSIP_Label_3b551598-29da-492a-8b9f-8358cd43dd03_Extended_MSFT_Method">
    <vt:lpwstr>Automatic</vt:lpwstr>
  </property>
  <property fmtid="{D5CDD505-2E9C-101B-9397-08002B2CF9AE}" pid="11" name="Sensitivity">
    <vt:lpwstr>General</vt:lpwstr>
  </property>
</Properties>
</file>