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>
  <p:sldMasterIdLst>
    <p:sldMasterId id="2147483672" r:id="rId1"/>
  </p:sldMasterIdLst>
  <p:notesMasterIdLst>
    <p:notesMasterId r:id="rId9"/>
  </p:notesMasterIdLst>
  <p:sldIdLst>
    <p:sldId id="256" r:id="rId2"/>
    <p:sldId id="433" r:id="rId3"/>
    <p:sldId id="432" r:id="rId4"/>
    <p:sldId id="434" r:id="rId5"/>
    <p:sldId id="435" r:id="rId6"/>
    <p:sldId id="429" r:id="rId7"/>
    <p:sldId id="430" r:id="rId8"/>
  </p:sldIdLst>
  <p:sldSz cx="13433425" cy="7556500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0">
          <p15:clr>
            <a:srgbClr val="A4A3A4"/>
          </p15:clr>
        </p15:guide>
        <p15:guide id="2" pos="42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99CC"/>
    <a:srgbClr val="FF9933"/>
    <a:srgbClr val="96FEFE"/>
    <a:srgbClr val="62ED03"/>
    <a:srgbClr val="DCFBFE"/>
    <a:srgbClr val="FDB99B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85798" autoAdjust="0"/>
  </p:normalViewPr>
  <p:slideViewPr>
    <p:cSldViewPr>
      <p:cViewPr varScale="1">
        <p:scale>
          <a:sx n="50" d="100"/>
          <a:sy n="50" d="100"/>
        </p:scale>
        <p:origin x="1212" y="54"/>
      </p:cViewPr>
      <p:guideLst>
        <p:guide orient="horz" pos="2380"/>
        <p:guide pos="42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6CB54C3E-4C11-992F-8784-06A733C778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C6FF7E1-B841-23B8-17CF-52CEBF85E63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 noProof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pl-PL" noProof="0">
                <a:sym typeface="Helvetica Neue" charset="0"/>
              </a:rPr>
              <a:t>Second level</a:t>
            </a:r>
          </a:p>
          <a:p>
            <a:pPr lvl="2"/>
            <a:r>
              <a:rPr lang="en-US" altLang="pl-PL" noProof="0">
                <a:sym typeface="Helvetica Neue" charset="0"/>
              </a:rPr>
              <a:t>Third level</a:t>
            </a:r>
          </a:p>
          <a:p>
            <a:pPr lvl="3"/>
            <a:r>
              <a:rPr lang="en-US" altLang="pl-PL" noProof="0">
                <a:sym typeface="Helvetica Neue" charset="0"/>
              </a:rPr>
              <a:t>Fourth level</a:t>
            </a:r>
          </a:p>
          <a:p>
            <a:pPr lvl="4"/>
            <a:r>
              <a:rPr lang="en-US" altLang="pl-PL" noProof="0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9178" y="1236678"/>
            <a:ext cx="10075069" cy="2630781"/>
          </a:xfrm>
        </p:spPr>
        <p:txBody>
          <a:bodyPr anchor="b"/>
          <a:lstStyle>
            <a:lvl1pPr algn="ctr">
              <a:defRPr sz="661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9178" y="3968912"/>
            <a:ext cx="10075069" cy="1824404"/>
          </a:xfrm>
        </p:spPr>
        <p:txBody>
          <a:bodyPr/>
          <a:lstStyle>
            <a:lvl1pPr marL="0" indent="0" algn="ctr">
              <a:buNone/>
              <a:defRPr sz="2644"/>
            </a:lvl1pPr>
            <a:lvl2pPr marL="503743" indent="0" algn="ctr">
              <a:buNone/>
              <a:defRPr sz="2204"/>
            </a:lvl2pPr>
            <a:lvl3pPr marL="1007486" indent="0" algn="ctr">
              <a:buNone/>
              <a:defRPr sz="1983"/>
            </a:lvl3pPr>
            <a:lvl4pPr marL="1511229" indent="0" algn="ctr">
              <a:buNone/>
              <a:defRPr sz="1763"/>
            </a:lvl4pPr>
            <a:lvl5pPr marL="2014972" indent="0" algn="ctr">
              <a:buNone/>
              <a:defRPr sz="1763"/>
            </a:lvl5pPr>
            <a:lvl6pPr marL="2518715" indent="0" algn="ctr">
              <a:buNone/>
              <a:defRPr sz="1763"/>
            </a:lvl6pPr>
            <a:lvl7pPr marL="3022458" indent="0" algn="ctr">
              <a:buNone/>
              <a:defRPr sz="1763"/>
            </a:lvl7pPr>
            <a:lvl8pPr marL="3526201" indent="0" algn="ctr">
              <a:buNone/>
              <a:defRPr sz="1763"/>
            </a:lvl8pPr>
            <a:lvl9pPr marL="4029944" indent="0" algn="ctr">
              <a:buNone/>
              <a:defRPr sz="1763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610AC-69FF-E0A7-E19F-59D1FD29B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C9309-1179-4F85-B4C1-3DB3E20C44F2}" type="datetimeFigureOut">
              <a:rPr lang="en-US"/>
              <a:pPr>
                <a:defRPr/>
              </a:pPr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63692-EB6E-44D3-1EC0-DB48D637B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82E38-3B13-3A1C-881E-C820948E5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517C0-9616-49AB-9CC0-D12874B7056D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86944860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9ED59-4E6A-DF48-9CAA-F7E6588AD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09ECA-7E05-43FB-BBC3-40F14DA66D41}" type="datetimeFigureOut">
              <a:rPr lang="en-US"/>
              <a:pPr>
                <a:defRPr/>
              </a:pPr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8F9A52-7EB5-1192-ADB1-983CFF123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127C6-AAD8-6908-F680-9E5E61957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66D1A-06EC-47B9-BDFB-28BC7B0CD8B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094571434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551" y="1883878"/>
            <a:ext cx="11586329" cy="3143294"/>
          </a:xfrm>
        </p:spPr>
        <p:txBody>
          <a:bodyPr anchor="b"/>
          <a:lstStyle>
            <a:lvl1pPr>
              <a:defRPr sz="661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6551" y="5056909"/>
            <a:ext cx="11586329" cy="1652984"/>
          </a:xfrm>
        </p:spPr>
        <p:txBody>
          <a:bodyPr/>
          <a:lstStyle>
            <a:lvl1pPr marL="0" indent="0">
              <a:buNone/>
              <a:defRPr sz="2644">
                <a:solidFill>
                  <a:schemeClr val="tx1">
                    <a:tint val="75000"/>
                  </a:schemeClr>
                </a:solidFill>
              </a:defRPr>
            </a:lvl1pPr>
            <a:lvl2pPr marL="503743" indent="0">
              <a:buNone/>
              <a:defRPr sz="2204">
                <a:solidFill>
                  <a:schemeClr val="tx1">
                    <a:tint val="75000"/>
                  </a:schemeClr>
                </a:solidFill>
              </a:defRPr>
            </a:lvl2pPr>
            <a:lvl3pPr marL="1007486" indent="0">
              <a:buNone/>
              <a:defRPr sz="1983">
                <a:solidFill>
                  <a:schemeClr val="tx1">
                    <a:tint val="75000"/>
                  </a:schemeClr>
                </a:solidFill>
              </a:defRPr>
            </a:lvl3pPr>
            <a:lvl4pPr marL="1511229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4pPr>
            <a:lvl5pPr marL="2014972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5pPr>
            <a:lvl6pPr marL="2518715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6pPr>
            <a:lvl7pPr marL="3022458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7pPr>
            <a:lvl8pPr marL="3526201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8pPr>
            <a:lvl9pPr marL="4029944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A3B0E-794C-A6D9-426E-4C3933EF6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E77956-025F-4169-89E6-38A70A18711C}" type="datetimeFigureOut">
              <a:rPr lang="en-US"/>
              <a:pPr>
                <a:defRPr/>
              </a:pPr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E5C38-C4C0-07B9-8A5A-F7CE4F365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A7DFD-C8C6-D907-F0F2-FE799B574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E989B-7611-4986-ACA4-77A764FF22F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14316010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3548" y="2011568"/>
            <a:ext cx="5709206" cy="47945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0671" y="2011568"/>
            <a:ext cx="5709206" cy="47945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6CEF1D3-3DCF-E1BC-E1DE-3605684B6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A8F88-C0B5-451E-B82D-E6CE2DFFE4CD}" type="datetimeFigureOut">
              <a:rPr lang="en-US"/>
              <a:pPr>
                <a:defRPr/>
              </a:pPr>
              <a:t>5/21/2026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72BFAFF-CB85-0A9A-00D9-9845974D1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EB5708-E569-3C6E-8C2C-B621C29ED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A85A0-163A-4113-8886-9D57AAB0B37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325526405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298" y="402314"/>
            <a:ext cx="11586329" cy="146057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5298" y="1852393"/>
            <a:ext cx="5682968" cy="907829"/>
          </a:xfrm>
        </p:spPr>
        <p:txBody>
          <a:bodyPr anchor="b"/>
          <a:lstStyle>
            <a:lvl1pPr marL="0" indent="0">
              <a:buNone/>
              <a:defRPr sz="2644" b="1"/>
            </a:lvl1pPr>
            <a:lvl2pPr marL="503743" indent="0">
              <a:buNone/>
              <a:defRPr sz="2204" b="1"/>
            </a:lvl2pPr>
            <a:lvl3pPr marL="1007486" indent="0">
              <a:buNone/>
              <a:defRPr sz="1983" b="1"/>
            </a:lvl3pPr>
            <a:lvl4pPr marL="1511229" indent="0">
              <a:buNone/>
              <a:defRPr sz="1763" b="1"/>
            </a:lvl4pPr>
            <a:lvl5pPr marL="2014972" indent="0">
              <a:buNone/>
              <a:defRPr sz="1763" b="1"/>
            </a:lvl5pPr>
            <a:lvl6pPr marL="2518715" indent="0">
              <a:buNone/>
              <a:defRPr sz="1763" b="1"/>
            </a:lvl6pPr>
            <a:lvl7pPr marL="3022458" indent="0">
              <a:buNone/>
              <a:defRPr sz="1763" b="1"/>
            </a:lvl7pPr>
            <a:lvl8pPr marL="3526201" indent="0">
              <a:buNone/>
              <a:defRPr sz="1763" b="1"/>
            </a:lvl8pPr>
            <a:lvl9pPr marL="4029944" indent="0">
              <a:buNone/>
              <a:defRPr sz="1763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298" y="2760222"/>
            <a:ext cx="5682968" cy="405987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00672" y="1852393"/>
            <a:ext cx="5710955" cy="907829"/>
          </a:xfrm>
        </p:spPr>
        <p:txBody>
          <a:bodyPr anchor="b"/>
          <a:lstStyle>
            <a:lvl1pPr marL="0" indent="0">
              <a:buNone/>
              <a:defRPr sz="2644" b="1"/>
            </a:lvl1pPr>
            <a:lvl2pPr marL="503743" indent="0">
              <a:buNone/>
              <a:defRPr sz="2204" b="1"/>
            </a:lvl2pPr>
            <a:lvl3pPr marL="1007486" indent="0">
              <a:buNone/>
              <a:defRPr sz="1983" b="1"/>
            </a:lvl3pPr>
            <a:lvl4pPr marL="1511229" indent="0">
              <a:buNone/>
              <a:defRPr sz="1763" b="1"/>
            </a:lvl4pPr>
            <a:lvl5pPr marL="2014972" indent="0">
              <a:buNone/>
              <a:defRPr sz="1763" b="1"/>
            </a:lvl5pPr>
            <a:lvl6pPr marL="2518715" indent="0">
              <a:buNone/>
              <a:defRPr sz="1763" b="1"/>
            </a:lvl6pPr>
            <a:lvl7pPr marL="3022458" indent="0">
              <a:buNone/>
              <a:defRPr sz="1763" b="1"/>
            </a:lvl7pPr>
            <a:lvl8pPr marL="3526201" indent="0">
              <a:buNone/>
              <a:defRPr sz="1763" b="1"/>
            </a:lvl8pPr>
            <a:lvl9pPr marL="4029944" indent="0">
              <a:buNone/>
              <a:defRPr sz="1763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00672" y="2760222"/>
            <a:ext cx="5710955" cy="405987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5EC059D-2B87-DDBD-CFB8-C357FA57F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8362E-0BA1-435A-89E3-28A5116AC529}" type="datetimeFigureOut">
              <a:rPr lang="en-US"/>
              <a:pPr>
                <a:defRPr/>
              </a:pPr>
              <a:t>5/21/2026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2C7EC77-C87A-E8DC-55A0-E458294F2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7C1C383-6F78-82E2-C587-2DD0574D3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660A1-945A-4705-9302-2B029C44697F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436351397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DE94F48-A7A1-4C09-55C6-4CC3EBB51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2B7B2-102E-4ECB-B769-8FE549F3A52F}" type="datetimeFigureOut">
              <a:rPr lang="en-US"/>
              <a:pPr>
                <a:defRPr/>
              </a:pPr>
              <a:t>5/21/2026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D33A28A-52A0-5FFB-7535-0263668C2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6001AB6-C42F-C2B3-D397-5CF9833D5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07249-7A79-4A40-A5E6-43E01C8A3ECD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729231432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B62BA49-7C3B-D694-E4C1-9FD2B1D6E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89BB2-AFD3-469F-9E73-5005C855F4A3}" type="datetimeFigureOut">
              <a:rPr lang="en-US"/>
              <a:pPr>
                <a:defRPr/>
              </a:pPr>
              <a:t>5/21/2026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18302E0-5287-BDF4-15CC-D9B594C1A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67DF2D3-89B2-520A-EF23-16F6E7F4F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E4FE5-D119-43C6-82BE-C97BF4309795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915161614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298" y="503767"/>
            <a:ext cx="4332629" cy="1763183"/>
          </a:xfrm>
        </p:spPr>
        <p:txBody>
          <a:bodyPr anchor="b"/>
          <a:lstStyle>
            <a:lvl1pPr>
              <a:defRPr sz="3526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0956" y="1087996"/>
            <a:ext cx="6800671" cy="5370013"/>
          </a:xfrm>
        </p:spPr>
        <p:txBody>
          <a:bodyPr/>
          <a:lstStyle>
            <a:lvl1pPr>
              <a:defRPr sz="3526"/>
            </a:lvl1pPr>
            <a:lvl2pPr>
              <a:defRPr sz="3085"/>
            </a:lvl2pPr>
            <a:lvl3pPr>
              <a:defRPr sz="2644"/>
            </a:lvl3pPr>
            <a:lvl4pPr>
              <a:defRPr sz="2204"/>
            </a:lvl4pPr>
            <a:lvl5pPr>
              <a:defRPr sz="2204"/>
            </a:lvl5pPr>
            <a:lvl6pPr>
              <a:defRPr sz="2204"/>
            </a:lvl6pPr>
            <a:lvl7pPr>
              <a:defRPr sz="2204"/>
            </a:lvl7pPr>
            <a:lvl8pPr>
              <a:defRPr sz="2204"/>
            </a:lvl8pPr>
            <a:lvl9pPr>
              <a:defRPr sz="2204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298" y="2266950"/>
            <a:ext cx="4332629" cy="4199805"/>
          </a:xfrm>
        </p:spPr>
        <p:txBody>
          <a:bodyPr/>
          <a:lstStyle>
            <a:lvl1pPr marL="0" indent="0">
              <a:buNone/>
              <a:defRPr sz="1763"/>
            </a:lvl1pPr>
            <a:lvl2pPr marL="503743" indent="0">
              <a:buNone/>
              <a:defRPr sz="1543"/>
            </a:lvl2pPr>
            <a:lvl3pPr marL="1007486" indent="0">
              <a:buNone/>
              <a:defRPr sz="1322"/>
            </a:lvl3pPr>
            <a:lvl4pPr marL="1511229" indent="0">
              <a:buNone/>
              <a:defRPr sz="1102"/>
            </a:lvl4pPr>
            <a:lvl5pPr marL="2014972" indent="0">
              <a:buNone/>
              <a:defRPr sz="1102"/>
            </a:lvl5pPr>
            <a:lvl6pPr marL="2518715" indent="0">
              <a:buNone/>
              <a:defRPr sz="1102"/>
            </a:lvl6pPr>
            <a:lvl7pPr marL="3022458" indent="0">
              <a:buNone/>
              <a:defRPr sz="1102"/>
            </a:lvl7pPr>
            <a:lvl8pPr marL="3526201" indent="0">
              <a:buNone/>
              <a:defRPr sz="1102"/>
            </a:lvl8pPr>
            <a:lvl9pPr marL="4029944" indent="0">
              <a:buNone/>
              <a:defRPr sz="1102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765BC8D-0C22-FE40-69A0-E9F841F10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97042-FAEE-4B72-875A-A8AF054292BB}" type="datetimeFigureOut">
              <a:rPr lang="en-US"/>
              <a:pPr>
                <a:defRPr/>
              </a:pPr>
              <a:t>5/21/2026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7F0D0-51D5-267E-0688-D22C91376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0364296-681A-862F-FC19-EDF13A927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A59C8-DFFF-4A16-8717-15EB75F7CC7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0138406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298" y="503767"/>
            <a:ext cx="4332629" cy="1763183"/>
          </a:xfrm>
        </p:spPr>
        <p:txBody>
          <a:bodyPr anchor="b"/>
          <a:lstStyle>
            <a:lvl1pPr>
              <a:defRPr sz="3526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10956" y="1087996"/>
            <a:ext cx="6800671" cy="5370013"/>
          </a:xfrm>
        </p:spPr>
        <p:txBody>
          <a:bodyPr rtlCol="0">
            <a:normAutofit/>
          </a:bodyPr>
          <a:lstStyle>
            <a:lvl1pPr marL="0" indent="0">
              <a:buNone/>
              <a:defRPr sz="3526"/>
            </a:lvl1pPr>
            <a:lvl2pPr marL="503743" indent="0">
              <a:buNone/>
              <a:defRPr sz="3085"/>
            </a:lvl2pPr>
            <a:lvl3pPr marL="1007486" indent="0">
              <a:buNone/>
              <a:defRPr sz="2644"/>
            </a:lvl3pPr>
            <a:lvl4pPr marL="1511229" indent="0">
              <a:buNone/>
              <a:defRPr sz="2204"/>
            </a:lvl4pPr>
            <a:lvl5pPr marL="2014972" indent="0">
              <a:buNone/>
              <a:defRPr sz="2204"/>
            </a:lvl5pPr>
            <a:lvl6pPr marL="2518715" indent="0">
              <a:buNone/>
              <a:defRPr sz="2204"/>
            </a:lvl6pPr>
            <a:lvl7pPr marL="3022458" indent="0">
              <a:buNone/>
              <a:defRPr sz="2204"/>
            </a:lvl7pPr>
            <a:lvl8pPr marL="3526201" indent="0">
              <a:buNone/>
              <a:defRPr sz="2204"/>
            </a:lvl8pPr>
            <a:lvl9pPr marL="4029944" indent="0">
              <a:buNone/>
              <a:defRPr sz="2204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298" y="2266950"/>
            <a:ext cx="4332629" cy="4199805"/>
          </a:xfrm>
        </p:spPr>
        <p:txBody>
          <a:bodyPr/>
          <a:lstStyle>
            <a:lvl1pPr marL="0" indent="0">
              <a:buNone/>
              <a:defRPr sz="1763"/>
            </a:lvl1pPr>
            <a:lvl2pPr marL="503743" indent="0">
              <a:buNone/>
              <a:defRPr sz="1543"/>
            </a:lvl2pPr>
            <a:lvl3pPr marL="1007486" indent="0">
              <a:buNone/>
              <a:defRPr sz="1322"/>
            </a:lvl3pPr>
            <a:lvl4pPr marL="1511229" indent="0">
              <a:buNone/>
              <a:defRPr sz="1102"/>
            </a:lvl4pPr>
            <a:lvl5pPr marL="2014972" indent="0">
              <a:buNone/>
              <a:defRPr sz="1102"/>
            </a:lvl5pPr>
            <a:lvl6pPr marL="2518715" indent="0">
              <a:buNone/>
              <a:defRPr sz="1102"/>
            </a:lvl6pPr>
            <a:lvl7pPr marL="3022458" indent="0">
              <a:buNone/>
              <a:defRPr sz="1102"/>
            </a:lvl7pPr>
            <a:lvl8pPr marL="3526201" indent="0">
              <a:buNone/>
              <a:defRPr sz="1102"/>
            </a:lvl8pPr>
            <a:lvl9pPr marL="4029944" indent="0">
              <a:buNone/>
              <a:defRPr sz="1102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123F1B3-0F57-442C-1E77-9774CDBBC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E9680-97B8-4B79-913A-7ED0AE3755D2}" type="datetimeFigureOut">
              <a:rPr lang="en-US"/>
              <a:pPr>
                <a:defRPr/>
              </a:pPr>
              <a:t>5/21/2026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B3269F0-CB14-7C0A-A999-FE772C948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A4445D5-1C62-F7C0-CB9C-BFE8B18B7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78C49-95C8-4CA1-90E5-EBE8C8E2137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725403331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6EF504-ADB8-A615-68C0-D1141DF0C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1A385-00B3-47C3-89DE-C47FFD7AC0C5}" type="datetimeFigureOut">
              <a:rPr lang="en-US"/>
              <a:pPr>
                <a:defRPr/>
              </a:pPr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6BCE4-302E-1B83-E281-7C1D43B19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D0519-1660-FAD9-299B-6F7001BA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43B8B-CDE3-4F1D-A837-48049340205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032944450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13295" y="402314"/>
            <a:ext cx="2896582" cy="640378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3548" y="402314"/>
            <a:ext cx="8521829" cy="640378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70493D-A74F-E74E-FA9A-27DC5BB32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BE87D-4C38-4652-93BF-6A3D8CDBCEC8}" type="datetimeFigureOut">
              <a:rPr lang="en-US"/>
              <a:pPr>
                <a:defRPr/>
              </a:pPr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8993F-9C60-24D9-8A4B-D3322B540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D0E3C-C671-B85D-EA01-3544D0891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F4938-3538-4F45-ABB6-FA712D1FAB4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394431664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60E9517-CF49-9394-646A-B6D5536A18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23925" y="401638"/>
            <a:ext cx="11585575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/>
              <a:t>Kliknij, aby edytować styl</a:t>
            </a:r>
            <a:endParaRPr lang="en-US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F2A0CB9-2629-D950-D3D9-8A6CE23E64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23925" y="2011363"/>
            <a:ext cx="11585575" cy="479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/>
              <a:t>Kliknij, aby edytować style wzorca tekstu</a:t>
            </a:r>
          </a:p>
          <a:p>
            <a:pPr lvl="1"/>
            <a:r>
              <a:rPr lang="pl-PL" altLang="en-US"/>
              <a:t>Drugi poziom</a:t>
            </a:r>
          </a:p>
          <a:p>
            <a:pPr lvl="2"/>
            <a:r>
              <a:rPr lang="pl-PL" altLang="en-US"/>
              <a:t>Trzeci poziom</a:t>
            </a:r>
          </a:p>
          <a:p>
            <a:pPr lvl="3"/>
            <a:r>
              <a:rPr lang="pl-PL" altLang="en-US"/>
              <a:t>Czwarty poziom</a:t>
            </a:r>
          </a:p>
          <a:p>
            <a:pPr lvl="4"/>
            <a:r>
              <a:rPr lang="pl-PL" altLang="en-US"/>
              <a:t>Piąty poziom</a:t>
            </a:r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7FB45-F6BE-9A45-FA7D-BC5021C8F1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3925" y="7004050"/>
            <a:ext cx="302260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0212323-23F9-4E4C-9AE9-297F9B588472}" type="datetimeFigureOut">
              <a:rPr lang="en-US"/>
              <a:pPr>
                <a:defRPr/>
              </a:pPr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B63BE-013C-80E9-1366-1BE67434B5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49763" y="7004050"/>
            <a:ext cx="453390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D00485-C9E6-7DA2-C125-60B54C27FF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86900" y="7004050"/>
            <a:ext cx="3022600" cy="401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A5B758C-118A-4575-AA72-176EE09D427E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fade/>
  </p:transition>
  <p:txStyles>
    <p:titleStyle>
      <a:lvl1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2pPr>
      <a:lvl3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3pPr>
      <a:lvl4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4pPr>
      <a:lvl5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50825" indent="-250825" algn="l" defTabSz="1006475" rtl="0" eaLnBrk="0" fontAlgn="base" hangingPunct="0">
        <a:lnSpc>
          <a:spcPct val="90000"/>
        </a:lnSpc>
        <a:spcBef>
          <a:spcPts val="11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54063" indent="-250825" algn="l" defTabSz="1006475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250825" algn="l" defTabSz="1006475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2125" indent="-250825" algn="l" defTabSz="1006475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265363" indent="-250825" algn="l" defTabSz="1006475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770586" indent="-251871" algn="l" defTabSz="100748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6pPr>
      <a:lvl7pPr marL="3274329" indent="-251871" algn="l" defTabSz="100748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7pPr>
      <a:lvl8pPr marL="3778072" indent="-251871" algn="l" defTabSz="100748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8pPr>
      <a:lvl9pPr marL="4281815" indent="-251871" algn="l" defTabSz="100748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1pPr>
      <a:lvl2pPr marL="503743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1007486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3pPr>
      <a:lvl4pPr marL="1511229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4pPr>
      <a:lvl5pPr marL="2014972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5pPr>
      <a:lvl6pPr marL="2518715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6pPr>
      <a:lvl7pPr marL="3022458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7pPr>
      <a:lvl8pPr marL="3526201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8pPr>
      <a:lvl9pPr marL="4029944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vqeg.github.io/doi/10.66537/OLKA7578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84424988-2BD2-311E-9026-5CFADA8EC0ED}"/>
              </a:ext>
            </a:extLst>
          </p:cNvPr>
          <p:cNvSpPr>
            <a:spLocks/>
          </p:cNvSpPr>
          <p:nvPr/>
        </p:nvSpPr>
        <p:spPr bwMode="auto">
          <a:xfrm>
            <a:off x="1316038" y="3778250"/>
            <a:ext cx="119538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r>
              <a:rPr lang="en-US" altLang="pl-PL" sz="3200" dirty="0">
                <a:latin typeface="Roboto" panose="02000000000000000000" pitchFamily="2" charset="0"/>
                <a:cs typeface="Roboto" panose="02000000000000000000" pitchFamily="2" charset="0"/>
              </a:rPr>
              <a:t>Overview of </a:t>
            </a:r>
            <a:r>
              <a:rPr lang="en-US" altLang="pl-PL" sz="3200" dirty="0" err="1">
                <a:latin typeface="Roboto" panose="02000000000000000000" pitchFamily="2" charset="0"/>
                <a:cs typeface="Roboto" panose="02000000000000000000" pitchFamily="2" charset="0"/>
              </a:rPr>
              <a:t>QoE</a:t>
            </a:r>
            <a:r>
              <a:rPr lang="en-US" altLang="pl-PL" sz="3200" dirty="0">
                <a:latin typeface="Roboto" panose="02000000000000000000" pitchFamily="2" charset="0"/>
                <a:cs typeface="Roboto" panose="02000000000000000000" pitchFamily="2" charset="0"/>
              </a:rPr>
              <a:t> Models for Adaptive Streaming Services</a:t>
            </a:r>
          </a:p>
        </p:txBody>
      </p:sp>
      <p:sp>
        <p:nvSpPr>
          <p:cNvPr id="3075" name="TextBox 1">
            <a:extLst>
              <a:ext uri="{FF2B5EF4-FFF2-40B4-BE49-F238E27FC236}">
                <a16:creationId xmlns:a16="http://schemas.microsoft.com/office/drawing/2014/main" id="{8CE6D779-DB4D-7748-4A40-F06749162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4584" y="5938490"/>
            <a:ext cx="49672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en-GB" altLang="en-US" sz="2000" dirty="0">
                <a:latin typeface="Roboto" panose="02000000000000000000" pitchFamily="2" charset="0"/>
                <a:cs typeface="Roboto" panose="02000000000000000000" pitchFamily="2" charset="0"/>
              </a:rPr>
              <a:t>Presented By: Syed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165C27-2188-E2D8-4CD5-3C92C8EA8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0968" y="753914"/>
            <a:ext cx="3781953" cy="1448872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2E5A3-DEF7-33E5-AE34-144151552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8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 Standardizing Opportunities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1A30-5935-880F-E516-3B11E99F1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104" y="1978050"/>
            <a:ext cx="11585575" cy="4794250"/>
          </a:xfrm>
        </p:spPr>
        <p:txBody>
          <a:bodyPr/>
          <a:lstStyle/>
          <a:p>
            <a:pPr algn="just"/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QoE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Models for Low-Latency Streaming</a:t>
            </a:r>
          </a:p>
          <a:p>
            <a:pPr algn="just"/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QoE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Metrics for ABR Stability</a:t>
            </a:r>
          </a:p>
          <a:p>
            <a:pPr algn="just"/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Real-Time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QoE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-Aware Control Standards</a:t>
            </a:r>
          </a:p>
          <a:p>
            <a:pPr algn="just"/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Subjective Methodologies for Low-Latency Streaming</a:t>
            </a:r>
          </a:p>
          <a:p>
            <a:pPr algn="just"/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Context-Aware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QoE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Modeling</a:t>
            </a:r>
          </a:p>
          <a:p>
            <a:pPr algn="just"/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QoE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Evaluation Datasets</a:t>
            </a:r>
          </a:p>
        </p:txBody>
      </p:sp>
    </p:spTree>
    <p:extLst>
      <p:ext uri="{BB962C8B-B14F-4D97-AF65-F5344CB8AC3E}">
        <p14:creationId xmlns:p14="http://schemas.microsoft.com/office/powerpoint/2010/main" val="365471725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EC954-056D-A76F-4E37-3E2E3D239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dirty="0"/>
              <a:t>            </a:t>
            </a:r>
            <a:r>
              <a:rPr lang="en-US" sz="485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Standardizing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BC0CB-8D75-DEB0-28A6-ACDD300B0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8120" y="1978050"/>
            <a:ext cx="11585575" cy="4794250"/>
          </a:xfrm>
        </p:spPr>
        <p:txBody>
          <a:bodyPr/>
          <a:lstStyle/>
          <a:p>
            <a:r>
              <a:rPr lang="en-US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QoE</a:t>
            </a:r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Models for Low-Latency Streaming</a:t>
            </a:r>
          </a:p>
          <a:p>
            <a:pPr marL="0" indent="0">
              <a:buNone/>
            </a:pPr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</a:t>
            </a:r>
            <a:r>
              <a:rPr lang="en-US" sz="24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White paper include:</a:t>
            </a:r>
          </a:p>
          <a:p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Traditional HAS</a:t>
            </a:r>
          </a:p>
          <a:p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Adaptive Streaming approaches</a:t>
            </a:r>
          </a:p>
          <a:p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Low-latency streaming </a:t>
            </a:r>
          </a:p>
          <a:p>
            <a:endParaRPr lang="en-US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</a:t>
            </a:r>
            <a:r>
              <a:rPr lang="en-US" sz="2400" b="1" dirty="0">
                <a:solidFill>
                  <a:srgbClr val="FF66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Does not include:</a:t>
            </a:r>
          </a:p>
          <a:p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Low-latency </a:t>
            </a:r>
            <a:r>
              <a:rPr lang="en-US"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QoE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Model </a:t>
            </a:r>
          </a:p>
          <a:p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Latency-aware ABR </a:t>
            </a:r>
            <a:r>
              <a:rPr lang="en-US"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QoE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metrics</a:t>
            </a:r>
          </a:p>
          <a:p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Chunk-based streaming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EE776A-46CF-0567-FE21-27429CDB4B0C}"/>
              </a:ext>
            </a:extLst>
          </p:cNvPr>
          <p:cNvSpPr txBox="1"/>
          <p:nvPr/>
        </p:nvSpPr>
        <p:spPr>
          <a:xfrm>
            <a:off x="1280107" y="6888212"/>
            <a:ext cx="11801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hlinkClick r:id="rId2"/>
              </a:rPr>
              <a:t>vqeg.github.io/</a:t>
            </a:r>
            <a:r>
              <a:rPr lang="en-US" sz="1600" dirty="0" err="1">
                <a:hlinkClick r:id="rId2"/>
              </a:rPr>
              <a:t>doi</a:t>
            </a:r>
            <a:r>
              <a:rPr lang="en-US" sz="1600" dirty="0">
                <a:hlinkClick r:id="rId2"/>
              </a:rPr>
              <a:t>/10.66537/OLKA7578/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19912004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15B73-7E18-CFEA-70D7-EB686CBCA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34B9B-FF8C-82B8-AD34-50F384667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dirty="0"/>
              <a:t>            </a:t>
            </a:r>
            <a:r>
              <a:rPr lang="en-US" sz="485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Standardizing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83D73-8F6F-0013-4AE8-A6A2F7662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8120" y="1978050"/>
            <a:ext cx="11585575" cy="4794250"/>
          </a:xfrm>
        </p:spPr>
        <p:txBody>
          <a:bodyPr/>
          <a:lstStyle/>
          <a:p>
            <a:r>
              <a:rPr lang="en-US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QoE</a:t>
            </a:r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Evaluation Datasets</a:t>
            </a:r>
          </a:p>
          <a:p>
            <a:pPr marL="0" indent="0">
              <a:buNone/>
            </a:pPr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Standardized </a:t>
            </a:r>
            <a:r>
              <a:rPr lang="en-US"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QoE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datasets required</a:t>
            </a:r>
          </a:p>
          <a:p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CMAF/DASH streams datasets</a:t>
            </a:r>
          </a:p>
        </p:txBody>
      </p:sp>
    </p:spTree>
    <p:extLst>
      <p:ext uri="{BB962C8B-B14F-4D97-AF65-F5344CB8AC3E}">
        <p14:creationId xmlns:p14="http://schemas.microsoft.com/office/powerpoint/2010/main" val="683945614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9CF37-231A-3D88-4E3E-F76A40690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</a:t>
            </a:r>
            <a:r>
              <a:rPr lang="en-US" sz="485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Existing Datasets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2724A80-8B9A-6ACC-B44E-DD8CD0D5EF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1570958"/>
              </p:ext>
            </p:extLst>
          </p:nvPr>
        </p:nvGraphicFramePr>
        <p:xfrm>
          <a:off x="1388121" y="1983834"/>
          <a:ext cx="11585575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644106031"/>
                    </a:ext>
                  </a:extLst>
                </a:gridCol>
                <a:gridCol w="3744415">
                  <a:extLst>
                    <a:ext uri="{9D8B030D-6E8A-4147-A177-3AD203B41FA5}">
                      <a16:colId xmlns:a16="http://schemas.microsoft.com/office/drawing/2014/main" val="3485036815"/>
                    </a:ext>
                  </a:extLst>
                </a:gridCol>
                <a:gridCol w="3664696">
                  <a:extLst>
                    <a:ext uri="{9D8B030D-6E8A-4147-A177-3AD203B41FA5}">
                      <a16:colId xmlns:a16="http://schemas.microsoft.com/office/drawing/2014/main" val="2537477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Title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Focus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Limitations</a:t>
                      </a:r>
                    </a:p>
                    <a:p>
                      <a:endParaRPr lang="en-US" sz="20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437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LIVE-NFLX Video </a:t>
                      </a:r>
                      <a:r>
                        <a:rPr lang="en-US" sz="2000" dirty="0" err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QoE</a:t>
                      </a:r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Database</a:t>
                      </a:r>
                    </a:p>
                    <a:p>
                      <a:pPr algn="just"/>
                      <a:endParaRPr lang="en-US" sz="2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Bitrate</a:t>
                      </a:r>
                    </a:p>
                    <a:p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Buffering</a:t>
                      </a:r>
                    </a:p>
                    <a:p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Compression artifacts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Traditional adaptive streaming</a:t>
                      </a:r>
                    </a:p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Limited Bandwidth Profiles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056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Waterloo Streaming </a:t>
                      </a:r>
                      <a:r>
                        <a:rPr lang="en-US" sz="2000" dirty="0" err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QoE</a:t>
                      </a:r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Database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Network-induced quality variations</a:t>
                      </a:r>
                    </a:p>
                    <a:p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Stalling</a:t>
                      </a:r>
                    </a:p>
                    <a:p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Focus on Traditional ABR </a:t>
                      </a:r>
                    </a:p>
                    <a:p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Controlled impairment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36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ITEC – DASH Datasets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Bitrate</a:t>
                      </a:r>
                    </a:p>
                    <a:p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Buffering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Traditional ABR algorithms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040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DashReStreamer</a:t>
                      </a:r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Dataset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Buffering</a:t>
                      </a:r>
                    </a:p>
                    <a:p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Bitrate</a:t>
                      </a:r>
                    </a:p>
                    <a:p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Limited Low-latency Scenarios</a:t>
                      </a:r>
                    </a:p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Limited CMAF-based 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088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030495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8FE9D-8DA6-1B8C-5A23-152BF8493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dirty="0"/>
              <a:t>            </a:t>
            </a:r>
            <a:r>
              <a:rPr lang="en-US" sz="485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QoE</a:t>
            </a:r>
            <a:r>
              <a:rPr lang="en-US" sz="485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Model Formulation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FE903F-7029-C569-AFB0-F7DAA855DD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1572" y="1892896"/>
                <a:ext cx="11585575" cy="4794250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𝑄𝑜𝐸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l-GR" sz="2400" b="0" i="1" smtClean="0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𝑉𝑖𝑑𝑒𝑜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𝑄𝑢𝑎𝑙𝑖𝑡𝑦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− </m:t>
                      </m:r>
                      <m:r>
                        <a:rPr lang="el-GR" sz="2400" b="0" i="1" smtClean="0"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𝑅𝑒𝑏𝑢𝑓𝑓𝑒𝑟𝑖𝑛𝑔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− </m:t>
                      </m:r>
                      <m:r>
                        <a:rPr lang="el-GR" sz="2400" b="0" i="1" smtClean="0">
                          <a:latin typeface="Cambria Math" panose="02040503050406030204" pitchFamily="18" charset="0"/>
                        </a:rPr>
                        <m:t>𝛾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𝑆𝑤𝑖𝑡𝑐h𝑖𝑛𝑔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− </m:t>
                      </m:r>
                      <m:r>
                        <a:rPr lang="el-GR" sz="2400" b="0" i="1" smtClean="0">
                          <a:latin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𝐿𝑎𝑡𝑒𝑛𝑐𝑦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    (1)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FE903F-7029-C569-AFB0-F7DAA855DD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1572" y="1892896"/>
                <a:ext cx="11585575" cy="479425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22EA101-16B2-6592-48A7-8EDA648A19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369198"/>
              </p:ext>
            </p:extLst>
          </p:nvPr>
        </p:nvGraphicFramePr>
        <p:xfrm>
          <a:off x="1671611" y="3045498"/>
          <a:ext cx="10865496" cy="3672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6909">
                  <a:extLst>
                    <a:ext uri="{9D8B030D-6E8A-4147-A177-3AD203B41FA5}">
                      <a16:colId xmlns:a16="http://schemas.microsoft.com/office/drawing/2014/main" val="213670776"/>
                    </a:ext>
                  </a:extLst>
                </a:gridCol>
                <a:gridCol w="3951752">
                  <a:extLst>
                    <a:ext uri="{9D8B030D-6E8A-4147-A177-3AD203B41FA5}">
                      <a16:colId xmlns:a16="http://schemas.microsoft.com/office/drawing/2014/main" val="1772901407"/>
                    </a:ext>
                  </a:extLst>
                </a:gridCol>
                <a:gridCol w="3596835">
                  <a:extLst>
                    <a:ext uri="{9D8B030D-6E8A-4147-A177-3AD203B41FA5}">
                      <a16:colId xmlns:a16="http://schemas.microsoft.com/office/drawing/2014/main" val="3490516125"/>
                    </a:ext>
                  </a:extLst>
                </a:gridCol>
              </a:tblGrid>
              <a:tr h="523708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ysClr val="windowText" lastClr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Variable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ysClr val="windowText" lastClr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Meaning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ysClr val="windowText" lastClr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From Dataset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471916"/>
                  </a:ext>
                </a:extLst>
              </a:tr>
              <a:tr h="540478"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err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QoE</a:t>
                      </a:r>
                      <a:r>
                        <a:rPr lang="en-US" sz="2000" b="1" baseline="-25000" dirty="0" err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</a:t>
                      </a:r>
                      <a:endParaRPr lang="en-US" sz="2000" b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Predicted </a:t>
                      </a:r>
                      <a:r>
                        <a:rPr lang="en-US" sz="2000" dirty="0" err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QoE</a:t>
                      </a:r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for video/session </a:t>
                      </a:r>
                      <a:r>
                        <a:rPr lang="en-US" sz="2000" dirty="0" err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</a:t>
                      </a:r>
                      <a:endParaRPr lang="en-US" sz="2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Model output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082543"/>
                  </a:ext>
                </a:extLst>
              </a:tr>
              <a:tr h="523708"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Q</a:t>
                      </a:r>
                      <a:r>
                        <a:rPr lang="en-US" sz="2000" baseline="-25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</a:t>
                      </a:r>
                      <a:endParaRPr lang="en-US" sz="2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Normalized average bitrate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dash.js logs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280262"/>
                  </a:ext>
                </a:extLst>
              </a:tr>
              <a:tr h="523708"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</a:t>
                      </a:r>
                      <a:r>
                        <a:rPr lang="en-US" sz="2000" baseline="-25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</a:t>
                      </a:r>
                      <a:endParaRPr lang="en-US" sz="2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Rebuffering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dash.js logs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293203"/>
                  </a:ext>
                </a:extLst>
              </a:tr>
              <a:tr h="520268"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</a:t>
                      </a:r>
                      <a:r>
                        <a:rPr lang="en-US" sz="2000" baseline="-25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</a:t>
                      </a:r>
                      <a:endParaRPr lang="en-US" sz="2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Bitrate switching 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dash.js logs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088577"/>
                  </a:ext>
                </a:extLst>
              </a:tr>
              <a:tr h="520268"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</a:t>
                      </a:r>
                      <a:r>
                        <a:rPr lang="en-US" sz="2000" baseline="-25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</a:t>
                      </a:r>
                      <a:endParaRPr lang="en-US" sz="2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Latency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100748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dash.js logs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632636"/>
                  </a:ext>
                </a:extLst>
              </a:tr>
              <a:tr h="520268">
                <a:tc>
                  <a:txBody>
                    <a:bodyPr/>
                    <a:lstStyle/>
                    <a:p>
                      <a:pPr algn="just"/>
                      <a:r>
                        <a:rPr lang="el-GR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α</a:t>
                      </a:r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,</a:t>
                      </a:r>
                      <a:r>
                        <a:rPr lang="el-GR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β</a:t>
                      </a:r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,</a:t>
                      </a:r>
                      <a:r>
                        <a:rPr lang="el-GR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γ</a:t>
                      </a:r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,</a:t>
                      </a:r>
                      <a:r>
                        <a:rPr lang="el-GR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δ</a:t>
                      </a:r>
                      <a:endParaRPr lang="en-US" sz="2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Weights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fitted using MOS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4783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9426062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4AEE1-EDC3-277C-8B6D-3DB14BC51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</a:t>
            </a:r>
            <a:r>
              <a:rPr lang="en-US" sz="485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QoE</a:t>
            </a:r>
            <a:r>
              <a:rPr lang="en-US" sz="485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Model Formulation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E9DC56-B818-A46E-F968-C64840C22D7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6112" y="2050058"/>
                <a:ext cx="11585575" cy="4794250"/>
              </a:xfrm>
            </p:spPr>
            <p:txBody>
              <a:bodyPr/>
              <a:lstStyle/>
              <a:p>
                <a:pPr marL="0" marR="0" lvl="0" indent="0" algn="l" defTabSz="1006475" rtl="0" eaLnBrk="0" fontAlgn="base" latinLnBrk="0" hangingPunct="0">
                  <a:lnSpc>
                    <a:spcPct val="90000"/>
                  </a:lnSpc>
                  <a:spcBef>
                    <a:spcPts val="11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𝑄𝑜𝐸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l-GR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𝛼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𝑉𝑖𝑑𝑒𝑜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𝑄𝑢𝑎𝑙𝑖𝑡𝑦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− </m:t>
                      </m:r>
                      <m:r>
                        <a:rPr kumimoji="0" lang="el-GR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𝛽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𝑅𝑒𝑏𝑢𝑓𝑓𝑒𝑟𝑖𝑛𝑔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− </m:t>
                      </m:r>
                      <m:r>
                        <a:rPr kumimoji="0" lang="el-GR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𝛾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𝑆𝑤𝑖𝑡𝑐h𝑖𝑛𝑔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− </m:t>
                      </m:r>
                      <m:r>
                        <a:rPr kumimoji="0" lang="el-GR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𝛿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𝐿𝑎𝑡𝑒𝑛𝑐𝑦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indent="0" algn="ctr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l-GR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  <a:cs typeface="Roboto" panose="02000000000000000000" pitchFamily="2" charset="0"/>
                  </a:rPr>
                  <a:t>0          (Higher bitrate or video quality improves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  <a:cs typeface="Roboto" panose="02000000000000000000" pitchFamily="2" charset="0"/>
                  </a:rPr>
                  <a:t>QoE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  <a:cs typeface="Roboto" panose="02000000000000000000" pitchFamily="2" charset="0"/>
                  </a:rPr>
                  <a:t>)</a:t>
                </a:r>
              </a:p>
              <a:p>
                <a:pPr marL="0" indent="0" algn="ctr">
                  <a:buNone/>
                </a:pP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  <a:cs typeface="Roboto" panose="02000000000000000000" pitchFamily="2" charset="0"/>
                  </a:rPr>
                  <a:t>    𝛽 ,</a:t>
                </a:r>
                <a:r>
                  <a:rPr lang="el-GR" sz="2400" dirty="0">
                    <a:latin typeface="Cambria Math" panose="02040503050406030204" pitchFamily="18" charset="0"/>
                    <a:ea typeface="Cambria Math" panose="02040503050406030204" pitchFamily="18" charset="0"/>
                    <a:cs typeface="Roboto" panose="02000000000000000000" pitchFamily="2" charset="0"/>
                  </a:rPr>
                  <a:t>γ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  <a:cs typeface="Roboto" panose="02000000000000000000" pitchFamily="2" charset="0"/>
                  </a:rPr>
                  <a:t>,</a:t>
                </a:r>
                <a:r>
                  <a:rPr lang="el-GR" sz="2400" dirty="0">
                    <a:latin typeface="Cambria Math" panose="02040503050406030204" pitchFamily="18" charset="0"/>
                    <a:ea typeface="Cambria Math" panose="02040503050406030204" pitchFamily="18" charset="0"/>
                    <a:cs typeface="Roboto" panose="02000000000000000000" pitchFamily="2" charset="0"/>
                  </a:rPr>
                  <a:t>δ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  <a:cs typeface="Roboto" panose="02000000000000000000" pitchFamily="2" charset="0"/>
                  </a:rPr>
                  <a:t> &gt; 0     (Rebuffering, switching, and latency reduce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  <a:cs typeface="Roboto" panose="02000000000000000000" pitchFamily="2" charset="0"/>
                  </a:rPr>
                  <a:t>QoE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  <a:cs typeface="Roboto" panose="02000000000000000000" pitchFamily="2" charset="0"/>
                  </a:rPr>
                  <a:t>)</a:t>
                </a:r>
              </a:p>
              <a:p>
                <a:pPr marL="0" indent="0" algn="just">
                  <a:buNone/>
                </a:pPr>
                <a:endParaRPr lang="en-US" sz="24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  <a:p>
                <a:pPr marL="0" indent="0" algn="ctr">
                  <a:buNone/>
                </a:pPr>
                <a:r>
                  <a:rPr lang="en-US" dirty="0"/>
                  <a:t> 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MOS</a:t>
                </a:r>
                <a:r>
                  <a:rPr lang="en-US" sz="2400" b="1" baseline="-250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en-US" sz="2400" b="1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</a:t>
                </a:r>
                <a:r>
                  <a:rPr lang="el-GR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θ</a:t>
                </a:r>
                <a:r>
                  <a:rPr lang="en-US" sz="24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+  </a:t>
                </a:r>
                <a:r>
                  <a:rPr lang="el-GR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θ</a:t>
                </a:r>
                <a:r>
                  <a:rPr lang="en-US" sz="24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 </a:t>
                </a:r>
                <a:r>
                  <a:rPr lang="en-US" sz="2400" b="1" baseline="-250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en-US" sz="24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-  </a:t>
                </a:r>
                <a:r>
                  <a:rPr kumimoji="0" lang="el-GR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θ</a:t>
                </a:r>
                <a:r>
                  <a:rPr lang="en-US" sz="2400" baseline="-25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sz="2400" b="1" baseline="-25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kumimoji="0" lang="en-US" sz="2400" b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 –  </a:t>
                </a:r>
                <a:r>
                  <a:rPr kumimoji="0" lang="el-GR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θ</a:t>
                </a:r>
                <a:r>
                  <a:rPr lang="en-US" sz="2400" baseline="-25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3</a:t>
                </a:r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sz="2400" b="1" baseline="-25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kumimoji="0" lang="en-US" sz="2400" b="1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–  </a:t>
                </a:r>
                <a:r>
                  <a:rPr kumimoji="0" lang="el-GR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θ</a:t>
                </a:r>
                <a:r>
                  <a:rPr lang="en-US" sz="2400" baseline="-25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4</a:t>
                </a:r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L</a:t>
                </a:r>
                <a:r>
                  <a:rPr lang="en-US" sz="2400" b="1" baseline="-25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i </a:t>
                </a:r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+  </a:t>
                </a:r>
                <a:r>
                  <a:rPr lang="el-GR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ε</a:t>
                </a:r>
                <a:r>
                  <a:rPr lang="en-US" sz="2400" baseline="-25000" dirty="0" err="1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(2) </a:t>
                </a:r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/>
              </a:p>
              <a:p>
                <a:pPr marL="0" indent="0" algn="ctr">
                  <a:buNone/>
                </a:pP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</a:t>
                </a:r>
                <a:r>
                  <a:rPr lang="el-GR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θ</a:t>
                </a:r>
                <a:r>
                  <a:rPr lang="en-US" sz="24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Constant,  </a:t>
                </a:r>
                <a:r>
                  <a:rPr lang="el-GR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θ</a:t>
                </a:r>
                <a:r>
                  <a:rPr lang="en-US" sz="24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  </a:t>
                </a:r>
                <a:r>
                  <a:rPr kumimoji="0" lang="el-G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θ</a:t>
                </a:r>
                <a: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2 </a:t>
                </a:r>
                <a:r>
                  <a:rPr lang="el-GR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θ</a:t>
                </a:r>
                <a:r>
                  <a:rPr lang="en-US" sz="2400" baseline="-25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3 </a:t>
                </a:r>
                <a:r>
                  <a:rPr lang="el-GR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θ</a:t>
                </a:r>
                <a:r>
                  <a:rPr lang="en-US" sz="2400" baseline="-25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4 </a:t>
                </a:r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Weights,  </a:t>
                </a:r>
                <a:r>
                  <a:rPr lang="el-GR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ε</a:t>
                </a:r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400" dirty="0"/>
                  <a:t> = Random error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E9DC56-B818-A46E-F968-C64840C22D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6112" y="2050058"/>
                <a:ext cx="11585575" cy="479425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5217589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Blank Presentation - Default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10937</TotalTime>
  <Words>326</Words>
  <Application>Microsoft Office PowerPoint</Application>
  <PresentationFormat>Custom</PresentationFormat>
  <Paragraphs>85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Helvetica Neue</vt:lpstr>
      <vt:lpstr>Roboto</vt:lpstr>
      <vt:lpstr>Blank Presentation - Default</vt:lpstr>
      <vt:lpstr>PowerPoint Presentation</vt:lpstr>
      <vt:lpstr>           Standardizing Opportunities</vt:lpstr>
      <vt:lpstr>            Standardizing Opportunities</vt:lpstr>
      <vt:lpstr>            Standardizing Opportunities</vt:lpstr>
      <vt:lpstr>            Existing Datasets </vt:lpstr>
      <vt:lpstr>            QoE Model Formulation</vt:lpstr>
      <vt:lpstr>            QoE Model Formulation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Maciek</dc:creator>
  <cp:lastModifiedBy>Syed Uddin</cp:lastModifiedBy>
  <cp:revision>305</cp:revision>
  <dcterms:modified xsi:type="dcterms:W3CDTF">2026-05-21T09:28:14Z</dcterms:modified>
</cp:coreProperties>
</file>