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5" r:id="rId11"/>
    <p:sldId id="266" r:id="rId12"/>
    <p:sldId id="267" r:id="rId13"/>
    <p:sldId id="263" r:id="rId14"/>
    <p:sldId id="262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17D6FA-BC07-47A7-82F9-158A8A89A837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F6FC5-3E7C-489F-82F5-652600494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71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4503C-1C3E-730A-B227-9E5FBEF4D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55ADD-A8C9-F8DE-6233-93739DA23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04DA7-25DC-B5FA-D160-B4F203644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C4F6-E4E6-49AE-8BA7-D05352254A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ECDA1-0067-B63F-EB45-AEEFFD474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C4901-8D46-803D-9074-7F1D8CB0B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1E62D-5FF5-46CA-A9E7-8CF8F2828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989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4CE99-08C8-2882-6A54-D329B60FA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67097-FC11-5D2E-5D62-A5892996F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10F71-111F-1495-A51A-72A70189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C4F6-E4E6-49AE-8BA7-D05352254A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562AC-311E-015C-BC1B-C17921B38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F055C-5DB4-53F6-7A28-5A4C846E9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1E62D-5FF5-46CA-A9E7-8CF8F2828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79585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D6A25-EC08-91ED-55BC-3F1BC02E6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71B854-FC25-35F8-C2BE-E1A1E33BC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84945-DD34-A86C-401C-BBE86F2B1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C4F6-E4E6-49AE-8BA7-D05352254A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B0E0F-8A63-A7BA-3B2F-648022675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40ED7-FA13-71BE-77EF-0BC33E4AC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1E62D-5FF5-46CA-A9E7-8CF8F2828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91166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C2E48-A83A-DFA3-A71C-F16972A78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2548A-4F29-3CA5-1C9C-DE810DD812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7F0686-70B1-DCF6-9856-31B5FF39A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9ADBF-EF1A-676A-B3A0-825EA4764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C4F6-E4E6-49AE-8BA7-D05352254A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341B1-19AA-5D81-3058-C6D384B5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E7E9CA-CA4A-8816-A530-5BE3AA71F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1E62D-5FF5-46CA-A9E7-8CF8F2828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34932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A6A9A-41EF-B81E-F736-5C6046167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7F566-CC7E-0E2C-3E8A-DB38A2187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2C472-7E19-DE7B-41D3-6D9B6EEF6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F210FE-355A-6CA3-BD14-F8F80D8344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0B7C98-59B8-8BAB-BBFE-A23732AD79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0CC54C-81A1-EE6D-55FC-2AF011E7A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C4F6-E4E6-49AE-8BA7-D05352254A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42924D-3CC8-CB9B-FCD1-643A9CFF4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745011-4849-7630-9EAA-26D994A34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1E62D-5FF5-46CA-A9E7-8CF8F2828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085150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2A290-35F4-7020-E8B7-A221FC33D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B453E0-8901-4AB5-A0BB-8A4A37FDB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C4F6-E4E6-49AE-8BA7-D05352254A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0C8632-EDEA-6DA4-4A51-0C9CB322A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8E9876-14D2-80C5-92B6-6487D379B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1E62D-5FF5-46CA-A9E7-8CF8F2828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0774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89B6A3-BD9F-2D1B-2B0A-1A7CC865F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C4F6-E4E6-49AE-8BA7-D05352254A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64385E-AFC1-4422-62FF-2168F5422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F9AC7-A260-3877-1F84-096956868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1E62D-5FF5-46CA-A9E7-8CF8F2828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57326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914AB-B2D6-F4BA-5ECE-4A7C5B378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01A18-E124-D256-049D-A52667E03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96059-7957-DF16-C7F6-36370AE57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60D12D-405C-9499-7F64-6B522AF67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C4F6-E4E6-49AE-8BA7-D05352254A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983ECF-0892-76F4-E138-75D93BAA8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14408-6514-BD79-963E-44FB6AAF7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1E62D-5FF5-46CA-A9E7-8CF8F2828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0358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792B6-AE0F-8087-AE79-8192A6E70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F1E42C-A1BE-E00D-A12F-063D519530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AA221-5A7B-EB44-A421-B05A535C3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2A9CF9-4B45-9181-4165-BA8A12FFE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C4F6-E4E6-49AE-8BA7-D05352254A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36B7D-CE48-5E39-47FB-81A9AFA62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825D9-DD79-4303-DCF8-D3A6F9B03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1E62D-5FF5-46CA-A9E7-8CF8F2828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36595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9D45C-8684-DFBF-2474-7F558E06F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41DA53-E993-DEEA-DE98-7F92086516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DDF1F-9CA2-87CD-4BC1-230705E98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C4F6-E4E6-49AE-8BA7-D05352254A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68FBE-5BF7-7313-3284-15A3CD83A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36498-207D-CE81-FCDD-877090761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1E62D-5FF5-46CA-A9E7-8CF8F2828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81808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58E288-A9B6-0868-A5A4-FD4D1C8C6B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A5FC5D-0FE0-C88D-B2FA-AD34252BCF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3D799-7A86-E6C1-E092-B4107DD45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2C4F6-E4E6-49AE-8BA7-D05352254A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EEF45-B526-ABCA-8B0F-568C645C4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A8AD4-715E-31EE-BCF4-1D0384E11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1E62D-5FF5-46CA-A9E7-8CF8F2828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638074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H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krit_media/ppt/media/image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1590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2794BA-3794-C574-EA45-728B48EC0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57BE6-9C3C-9A0A-DC92-0D912C7D5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66AF0-95B6-79A5-1CB3-5301933D50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32C4F6-E4E6-49AE-8BA7-D05352254AB5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64157-3C89-564C-2FDF-08DFBCB361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CEF5C-5E08-DA2D-DB6E-312DD276C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71E62D-5FF5-46CA-A9E7-8CF8F2828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57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952" y="1261872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Underwater Enhancement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 Practical Quality Evaluation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86384" y="2660904"/>
            <a:ext cx="3566160" cy="0"/>
          </a:xfrm>
          <a:prstGeom prst="line">
            <a:avLst/>
          </a:prstGeom>
          <a:noFill/>
          <a:ln w="27940">
            <a:solidFill>
              <a:srgbClr val="2F8F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86384" y="3730752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C1C1C"/>
                </a:solidFill>
              </a:rPr>
              <a:t>Doğukan Öztürk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C1C1C"/>
                </a:solidFill>
              </a:rPr>
              <a:t>AGH University of Krakow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685800" y="632764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VQEG introductory presentation | AGH University of Krakow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22376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simple problem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94944" y="1243584"/>
            <a:ext cx="2834640" cy="0"/>
          </a:xfrm>
          <a:prstGeom prst="line">
            <a:avLst/>
          </a:prstGeom>
          <a:noFill/>
          <a:ln w="26670">
            <a:solidFill>
              <a:srgbClr val="2F8F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krit_media/ppt/media/image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920240"/>
            <a:ext cx="1234440" cy="1234440"/>
          </a:xfrm>
          <a:prstGeom prst="rect">
            <a:avLst/>
          </a:prstGeom>
        </p:spPr>
      </p:pic>
      <p:pic>
        <p:nvPicPr>
          <p:cNvPr id="6" name="Image 1" descr="/mnt/data/krit_media/ppt/media/image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611880"/>
            <a:ext cx="1234440" cy="12344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331720" y="187452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1C1C"/>
                </a:solidFill>
              </a:rPr>
              <a:t>For humans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2331720" y="22402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A5F64"/>
                </a:solidFill>
              </a:rPr>
              <a:t>color, contrast and visibility decide whether the scene is interpretable.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2331720" y="35661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1C1C"/>
                </a:solidFill>
              </a:rPr>
              <a:t>For systems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2331720" y="3931920"/>
            <a:ext cx="3931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A5F64"/>
                </a:solidFill>
              </a:rPr>
              <a:t>poor visual quality can hide objects, distort distance cues, and weaken recognition.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6720840" y="1980646"/>
            <a:ext cx="4370832" cy="2377440"/>
          </a:xfrm>
          <a:prstGeom prst="roundRect">
            <a:avLst>
              <a:gd name="adj" fmla="val 4615"/>
            </a:avLst>
          </a:prstGeom>
          <a:solidFill>
            <a:srgbClr val="EEF7EF"/>
          </a:solidFill>
          <a:ln w="8890">
            <a:solidFill>
              <a:srgbClr val="B9D7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6976872" y="2167128"/>
            <a:ext cx="3465576" cy="1975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612E"/>
                </a:solidFill>
              </a:rPr>
              <a:t>Quality is not only “does it look nicer?”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16612E"/>
                </a:solidFill>
              </a:rPr>
              <a:t>It is also “is it still useful and reliable?”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6720840" y="4617720"/>
            <a:ext cx="1265105" cy="841248"/>
          </a:xfrm>
          <a:prstGeom prst="roundRect">
            <a:avLst>
              <a:gd name="adj" fmla="val 18182"/>
            </a:avLst>
          </a:prstGeom>
          <a:solidFill>
            <a:srgbClr val="EEF7EF"/>
          </a:solidFill>
          <a:ln w="13970">
            <a:solidFill>
              <a:srgbClr val="16612E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14" name="Text 10"/>
          <p:cNvSpPr/>
          <p:nvPr/>
        </p:nvSpPr>
        <p:spPr>
          <a:xfrm>
            <a:off x="6850581" y="4846320"/>
            <a:ext cx="1031547" cy="3823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612E"/>
                </a:solidFill>
              </a:rPr>
              <a:t>visibility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8120238" y="4617720"/>
            <a:ext cx="1508394" cy="841248"/>
          </a:xfrm>
          <a:prstGeom prst="roundRect">
            <a:avLst>
              <a:gd name="adj" fmla="val 18182"/>
            </a:avLst>
          </a:prstGeom>
          <a:solidFill>
            <a:srgbClr val="EEF7EF"/>
          </a:solidFill>
          <a:ln w="13970">
            <a:solidFill>
              <a:srgbClr val="16612E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16" name="Text 12"/>
          <p:cNvSpPr/>
          <p:nvPr/>
        </p:nvSpPr>
        <p:spPr>
          <a:xfrm>
            <a:off x="8234923" y="4846320"/>
            <a:ext cx="1274837" cy="3823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612E"/>
                </a:solidFill>
              </a:rPr>
              <a:t>naturalness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9748714" y="4617720"/>
            <a:ext cx="1342958" cy="841248"/>
          </a:xfrm>
          <a:prstGeom prst="roundRect">
            <a:avLst>
              <a:gd name="adj" fmla="val 18182"/>
            </a:avLst>
          </a:prstGeom>
          <a:solidFill>
            <a:srgbClr val="EEF7EF"/>
          </a:solidFill>
          <a:ln w="13970">
            <a:solidFill>
              <a:srgbClr val="16612E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18" name="Text 14"/>
          <p:cNvSpPr/>
          <p:nvPr/>
        </p:nvSpPr>
        <p:spPr>
          <a:xfrm>
            <a:off x="9863400" y="4846320"/>
            <a:ext cx="1109400" cy="3823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612E"/>
                </a:solidFill>
              </a:rPr>
              <a:t>task value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685800" y="632764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VQEG introductory presentation | AGH University of Krakow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4944" y="713232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7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</a:t>
            </a:r>
            <a:r>
              <a:rPr lang="en-US" sz="27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tarting point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94944" y="1243584"/>
            <a:ext cx="2834640" cy="0"/>
          </a:xfrm>
          <a:prstGeom prst="line">
            <a:avLst/>
          </a:prstGeom>
          <a:noFill/>
          <a:ln w="26670">
            <a:solidFill>
              <a:srgbClr val="2F8F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04088" y="1307592"/>
            <a:ext cx="9052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5F64"/>
                </a:solidFill>
              </a:rPr>
              <a:t>A compact experiment: several enhancement models, several no-reference quality metrics, and cascaded outputs.</a:t>
            </a:r>
            <a:endParaRPr lang="en-US" sz="1150" dirty="0"/>
          </a:p>
        </p:txBody>
      </p:sp>
      <p:pic>
        <p:nvPicPr>
          <p:cNvPr id="5" name="Image 0" descr="/mnt/data/krit_media/ppt/media/image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11" y="1902693"/>
            <a:ext cx="5278142" cy="3582968"/>
          </a:xfrm>
          <a:prstGeom prst="rect">
            <a:avLst/>
          </a:prstGeom>
        </p:spPr>
      </p:pic>
      <p:pic>
        <p:nvPicPr>
          <p:cNvPr id="6" name="Image 1" descr="/mnt/data/krit_media/ppt/media/image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613" y="1719073"/>
            <a:ext cx="5152187" cy="2770632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820613" y="4716549"/>
            <a:ext cx="5152187" cy="1143000"/>
          </a:xfrm>
          <a:prstGeom prst="roundRect">
            <a:avLst>
              <a:gd name="adj" fmla="val 8000"/>
            </a:avLst>
          </a:prstGeom>
          <a:solidFill>
            <a:srgbClr val="EEF7EF"/>
          </a:solidFill>
          <a:ln w="7620">
            <a:solidFill>
              <a:srgbClr val="B9D7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6720840" y="4919472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1C1C"/>
                </a:solidFill>
              </a:rPr>
              <a:t>Main result to keep: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6720840" y="5221224"/>
            <a:ext cx="3886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5A5F64"/>
                </a:solidFill>
              </a:rPr>
              <a:t>cascaded designs improved the combined metric score, but metric agreement was not perfect.</a:t>
            </a:r>
            <a:endParaRPr lang="en-US" sz="1320" dirty="0"/>
          </a:p>
        </p:txBody>
      </p:sp>
      <p:sp>
        <p:nvSpPr>
          <p:cNvPr id="10" name="Text 6"/>
          <p:cNvSpPr/>
          <p:nvPr/>
        </p:nvSpPr>
        <p:spPr>
          <a:xfrm>
            <a:off x="423718" y="5578579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77777"/>
                </a:solidFill>
              </a:rPr>
              <a:t>Published in Przegląd Telekomunikacyjny / KRiT 2025, </a:t>
            </a:r>
            <a:r>
              <a:rPr lang="en-US" sz="950" b="1" dirty="0">
                <a:solidFill>
                  <a:srgbClr val="777777"/>
                </a:solidFill>
              </a:rPr>
              <a:t>DOI: 10.15199/59.2025.4.96</a:t>
            </a:r>
            <a:endParaRPr lang="en-US" sz="950" b="1" dirty="0"/>
          </a:p>
        </p:txBody>
      </p:sp>
      <p:sp>
        <p:nvSpPr>
          <p:cNvPr id="11" name="Text 7"/>
          <p:cNvSpPr/>
          <p:nvPr/>
        </p:nvSpPr>
        <p:spPr>
          <a:xfrm>
            <a:off x="713232" y="6007608"/>
            <a:ext cx="9601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A8A8A"/>
                </a:solidFill>
              </a:rPr>
              <a:t>Source: KRiT 2025 presentation and BaDAP bibliographic record.</a:t>
            </a:r>
            <a:endParaRPr lang="en-US" sz="680" dirty="0"/>
          </a:p>
        </p:txBody>
      </p:sp>
      <p:sp>
        <p:nvSpPr>
          <p:cNvPr id="13" name="Text 8"/>
          <p:cNvSpPr/>
          <p:nvPr/>
        </p:nvSpPr>
        <p:spPr>
          <a:xfrm>
            <a:off x="685800" y="632764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VQEG introductory presentation | AGH University of Krakow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1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l-PL" sz="27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Progress Since the First Research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94944" y="1243584"/>
            <a:ext cx="2834640" cy="0"/>
          </a:xfrm>
          <a:prstGeom prst="line">
            <a:avLst/>
          </a:prstGeom>
          <a:noFill/>
          <a:ln w="26670">
            <a:solidFill>
              <a:srgbClr val="2F8F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krit_media/ppt/media/image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874520"/>
            <a:ext cx="1207008" cy="1207008"/>
          </a:xfrm>
          <a:prstGeom prst="rect">
            <a:avLst/>
          </a:prstGeom>
        </p:spPr>
      </p:pic>
      <p:pic>
        <p:nvPicPr>
          <p:cNvPr id="6" name="Image 1" descr="/mnt/data/krit_media/ppt/media/image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794760"/>
            <a:ext cx="1207008" cy="12070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304288" y="1856232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1C1C"/>
                </a:solidFill>
              </a:rPr>
              <a:t>Metric-driven design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2304288" y="2221992"/>
            <a:ext cx="3794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5A5F64"/>
                </a:solidFill>
              </a:rPr>
              <a:t>Use quality indicators as feedback, not only as a final table.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2304288" y="3776472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1C1C"/>
                </a:solidFill>
              </a:rPr>
              <a:t>Context-aware correction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2304288" y="4142232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5A5F64"/>
                </a:solidFill>
              </a:rPr>
              <a:t>Control color, contrast and sharpness differently depending on object visibility and distance cues.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6720840" y="2048256"/>
            <a:ext cx="4069080" cy="2240280"/>
          </a:xfrm>
          <a:prstGeom prst="roundRect">
            <a:avLst>
              <a:gd name="adj" fmla="val 4898"/>
            </a:avLst>
          </a:prstGeom>
          <a:solidFill>
            <a:srgbClr val="EEF7EF"/>
          </a:solidFill>
          <a:ln w="8890">
            <a:solidFill>
              <a:srgbClr val="B9D7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6976872" y="2249424"/>
            <a:ext cx="3557016" cy="1837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612E"/>
                </a:solidFill>
              </a:rPr>
              <a:t>Goal: avoid </a:t>
            </a:r>
            <a:r>
              <a:rPr lang="pl-PL" sz="1600" b="1" dirty="0">
                <a:solidFill>
                  <a:srgbClr val="16612E"/>
                </a:solidFill>
              </a:rPr>
              <a:t>overfits &amp; </a:t>
            </a:r>
            <a:r>
              <a:rPr lang="en-US" sz="1600" b="1" dirty="0">
                <a:solidFill>
                  <a:srgbClr val="16612E"/>
                </a:solidFill>
              </a:rPr>
              <a:t>outputs that score well but feel visually wrong or reduce scene understanding.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685800" y="632764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VQEG introductory presentation | AGH University of Krakow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94965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7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Auto-Learning Loss Function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94944" y="1243584"/>
            <a:ext cx="2834640" cy="0"/>
          </a:xfrm>
          <a:prstGeom prst="line">
            <a:avLst/>
          </a:prstGeom>
          <a:noFill/>
          <a:ln w="26670">
            <a:solidFill>
              <a:srgbClr val="2F8F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194560" y="3566160"/>
            <a:ext cx="777240" cy="0"/>
          </a:xfrm>
          <a:prstGeom prst="line">
            <a:avLst/>
          </a:prstGeom>
          <a:noFill/>
          <a:ln w="25400">
            <a:solidFill>
              <a:srgbClr val="2F8F4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434840" y="3566160"/>
            <a:ext cx="777240" cy="0"/>
          </a:xfrm>
          <a:prstGeom prst="line">
            <a:avLst/>
          </a:prstGeom>
          <a:noFill/>
          <a:ln w="25400">
            <a:solidFill>
              <a:srgbClr val="2F8F4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675120" y="3566160"/>
            <a:ext cx="777240" cy="0"/>
          </a:xfrm>
          <a:prstGeom prst="line">
            <a:avLst/>
          </a:prstGeom>
          <a:noFill/>
          <a:ln w="25400">
            <a:solidFill>
              <a:srgbClr val="2F8F4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915400" y="3566160"/>
            <a:ext cx="777240" cy="0"/>
          </a:xfrm>
          <a:prstGeom prst="line">
            <a:avLst/>
          </a:prstGeom>
          <a:noFill/>
          <a:ln w="25400">
            <a:solidFill>
              <a:srgbClr val="2F8F4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85800" y="3063239"/>
            <a:ext cx="1600200" cy="1231669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9DDD9"/>
            </a:solidFill>
            <a:prstDash val="solid"/>
          </a:ln>
          <a:effectLst>
            <a:outerShdw blurRad="12700" dist="762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05840" y="3255264"/>
            <a:ext cx="1143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C1C1C"/>
                </a:solidFill>
              </a:rPr>
              <a:t>Input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005840" y="3698737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F64"/>
                </a:solidFill>
              </a:rPr>
              <a:t>underwater image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944368" y="3063240"/>
            <a:ext cx="1581912" cy="1231668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9DDD9"/>
            </a:solidFill>
            <a:prstDash val="solid"/>
          </a:ln>
          <a:effectLst>
            <a:outerShdw blurRad="12700" dist="762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158836" y="3273552"/>
            <a:ext cx="12302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C1C1C"/>
                </a:solidFill>
              </a:rPr>
              <a:t>Enhance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209544" y="366535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F64"/>
                </a:solidFill>
              </a:rPr>
              <a:t>first restoration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212080" y="3063239"/>
            <a:ext cx="1554480" cy="1270997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9DDD9"/>
            </a:solidFill>
            <a:prstDash val="solid"/>
          </a:ln>
          <a:effectLst>
            <a:outerShdw blurRad="12700" dist="762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486400" y="3255264"/>
            <a:ext cx="1143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C1C1C"/>
                </a:solidFill>
              </a:rPr>
              <a:t>Check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5532120" y="3634739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F64"/>
                </a:solidFill>
              </a:rPr>
              <a:t>quality + objects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543800" y="3063240"/>
            <a:ext cx="1463040" cy="1231668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9DDD9"/>
            </a:solidFill>
            <a:prstDash val="solid"/>
          </a:ln>
          <a:effectLst>
            <a:outerShdw blurRad="12700" dist="762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726680" y="3255264"/>
            <a:ext cx="1143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C1C1C"/>
                </a:solidFill>
              </a:rPr>
              <a:t>Correct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7726680" y="365903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F64"/>
                </a:solidFill>
              </a:rPr>
              <a:t>color / distance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9756648" y="3108960"/>
            <a:ext cx="1490472" cy="1185948"/>
          </a:xfrm>
          <a:prstGeom prst="roundRect">
            <a:avLst>
              <a:gd name="adj" fmla="val 7273"/>
            </a:avLst>
          </a:prstGeom>
          <a:solidFill>
            <a:srgbClr val="EEF7EF"/>
          </a:solidFill>
          <a:ln w="12700">
            <a:solidFill>
              <a:srgbClr val="2F8F42"/>
            </a:solidFill>
            <a:prstDash val="solid"/>
          </a:ln>
          <a:effectLst>
            <a:outerShdw blurRad="12700" dist="762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966960" y="3255264"/>
            <a:ext cx="1143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C1C1C"/>
                </a:solidFill>
              </a:rPr>
              <a:t>Accept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9930384" y="3634739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F64"/>
                </a:solidFill>
              </a:rPr>
              <a:t>balanced output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11967" y="1876816"/>
            <a:ext cx="2526273" cy="830281"/>
          </a:xfrm>
          <a:prstGeom prst="roundRect">
            <a:avLst>
              <a:gd name="adj" fmla="val 18182"/>
            </a:avLst>
          </a:prstGeom>
          <a:solidFill>
            <a:srgbClr val="FFF0F2"/>
          </a:solidFill>
          <a:ln w="13970">
            <a:solidFill>
              <a:srgbClr val="B80F2A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6" name="Text 24"/>
          <p:cNvSpPr/>
          <p:nvPr/>
        </p:nvSpPr>
        <p:spPr>
          <a:xfrm>
            <a:off x="930548" y="2056948"/>
            <a:ext cx="1993392" cy="4691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B80F2A"/>
                </a:solidFill>
              </a:rPr>
              <a:t>No</a:t>
            </a:r>
            <a:r>
              <a:rPr lang="pl-PL" sz="1600" b="1" dirty="0">
                <a:solidFill>
                  <a:srgbClr val="B80F2A"/>
                </a:solidFill>
              </a:rPr>
              <a:t> constant coefficient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705266" y="1873725"/>
            <a:ext cx="2969854" cy="830282"/>
          </a:xfrm>
          <a:prstGeom prst="roundRect">
            <a:avLst>
              <a:gd name="adj" fmla="val 18182"/>
            </a:avLst>
          </a:prstGeom>
          <a:solidFill>
            <a:srgbClr val="EEF7EF"/>
          </a:solidFill>
          <a:ln w="13970">
            <a:solidFill>
              <a:srgbClr val="1661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160520" y="2065750"/>
            <a:ext cx="2221992" cy="468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612E"/>
                </a:solidFill>
              </a:rPr>
              <a:t>ready for subjective validation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685800" y="632764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VQEG introductory presentation | AGH University of Krakow</a:t>
            </a:r>
            <a:endParaRPr lang="en-US" sz="85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02056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Cascade training plan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94944" y="1243584"/>
            <a:ext cx="2834640" cy="0"/>
          </a:xfrm>
          <a:prstGeom prst="line">
            <a:avLst/>
          </a:prstGeom>
          <a:noFill/>
          <a:ln w="26670">
            <a:solidFill>
              <a:srgbClr val="2F8F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47902" y="1920240"/>
            <a:ext cx="2975458" cy="1545336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8890">
            <a:solidFill>
              <a:srgbClr val="D9DDD9"/>
            </a:solidFill>
            <a:prstDash val="solid"/>
          </a:ln>
          <a:effectLst>
            <a:outerShdw blurRad="1524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93744" y="2121407"/>
            <a:ext cx="396728" cy="526559"/>
          </a:xfrm>
          <a:prstGeom prst="ellipse">
            <a:avLst/>
          </a:prstGeom>
          <a:solidFill>
            <a:srgbClr val="16612E"/>
          </a:solidFill>
          <a:ln w="12700">
            <a:solidFill>
              <a:srgbClr val="1661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93744" y="2203704"/>
            <a:ext cx="396728" cy="194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767999" y="2103120"/>
            <a:ext cx="2026761" cy="377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1C1C"/>
                </a:solidFill>
              </a:rPr>
              <a:t>Visibility first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770596" y="2487168"/>
            <a:ext cx="2069884" cy="606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A5F64"/>
                </a:solidFill>
              </a:rPr>
              <a:t>recover basic contrast and reduce haze so the scene becomes readable.</a:t>
            </a:r>
            <a:endParaRPr lang="en-US" sz="1120" dirty="0"/>
          </a:p>
        </p:txBody>
      </p:sp>
      <p:sp>
        <p:nvSpPr>
          <p:cNvPr id="10" name="Shape 8"/>
          <p:cNvSpPr/>
          <p:nvPr/>
        </p:nvSpPr>
        <p:spPr>
          <a:xfrm>
            <a:off x="4614062" y="1920240"/>
            <a:ext cx="2975458" cy="1545336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8890">
            <a:solidFill>
              <a:srgbClr val="D9DDD9"/>
            </a:solidFill>
            <a:prstDash val="solid"/>
          </a:ln>
          <a:effectLst>
            <a:outerShdw blurRad="1524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659904" y="2121407"/>
            <a:ext cx="396728" cy="526559"/>
          </a:xfrm>
          <a:prstGeom prst="ellipse">
            <a:avLst/>
          </a:prstGeom>
          <a:solidFill>
            <a:srgbClr val="16612E"/>
          </a:solidFill>
          <a:ln w="12700">
            <a:solidFill>
              <a:srgbClr val="1661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659904" y="2203704"/>
            <a:ext cx="396728" cy="194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334159" y="2103120"/>
            <a:ext cx="2026761" cy="377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1C1C"/>
                </a:solidFill>
              </a:rPr>
              <a:t>Naturalness second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336756" y="2487168"/>
            <a:ext cx="2069884" cy="606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A5F64"/>
                </a:solidFill>
              </a:rPr>
              <a:t>avoid excessive blue removal, oversharpening, or artificial color shifts.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8180222" y="1920240"/>
            <a:ext cx="2975458" cy="1545336"/>
          </a:xfrm>
          <a:prstGeom prst="roundRect">
            <a:avLst>
              <a:gd name="adj" fmla="val 7407"/>
            </a:avLst>
          </a:prstGeom>
          <a:solidFill>
            <a:srgbClr val="EEF7EF"/>
          </a:solidFill>
          <a:ln w="8890">
            <a:solidFill>
              <a:srgbClr val="D9DDD9"/>
            </a:solidFill>
            <a:prstDash val="solid"/>
          </a:ln>
          <a:effectLst>
            <a:outerShdw blurRad="1524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26064" y="2121407"/>
            <a:ext cx="396728" cy="526559"/>
          </a:xfrm>
          <a:prstGeom prst="ellipse">
            <a:avLst/>
          </a:prstGeom>
          <a:solidFill>
            <a:srgbClr val="16612E"/>
          </a:solidFill>
          <a:ln w="12700">
            <a:solidFill>
              <a:srgbClr val="1661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26064" y="2203704"/>
            <a:ext cx="396728" cy="194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900319" y="2103120"/>
            <a:ext cx="2026761" cy="377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1C1C"/>
                </a:solidFill>
              </a:rPr>
              <a:t>Task cues last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902916" y="2487168"/>
            <a:ext cx="2069884" cy="6066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A5F64"/>
                </a:solidFill>
              </a:rPr>
              <a:t>protect objects, boundaries and distance cues important for interpretation.</a:t>
            </a:r>
            <a:endParaRPr lang="en-US" sz="1120" dirty="0"/>
          </a:p>
        </p:txBody>
      </p:sp>
      <p:sp>
        <p:nvSpPr>
          <p:cNvPr id="20" name="Shape 18"/>
          <p:cNvSpPr/>
          <p:nvPr/>
        </p:nvSpPr>
        <p:spPr>
          <a:xfrm>
            <a:off x="2450592" y="3657600"/>
            <a:ext cx="0" cy="777240"/>
          </a:xfrm>
          <a:prstGeom prst="line">
            <a:avLst/>
          </a:prstGeom>
          <a:noFill/>
          <a:ln w="25400">
            <a:solidFill>
              <a:srgbClr val="2F8F4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016752" y="3657600"/>
            <a:ext cx="0" cy="777240"/>
          </a:xfrm>
          <a:prstGeom prst="line">
            <a:avLst/>
          </a:prstGeom>
          <a:noFill/>
          <a:ln w="25400">
            <a:solidFill>
              <a:srgbClr val="2F8F4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9582912" y="3657600"/>
            <a:ext cx="0" cy="777240"/>
          </a:xfrm>
          <a:prstGeom prst="line">
            <a:avLst/>
          </a:prstGeom>
          <a:noFill/>
          <a:ln w="25400">
            <a:solidFill>
              <a:srgbClr val="2F8F4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1234440" y="4626864"/>
            <a:ext cx="9601200" cy="822960"/>
          </a:xfrm>
          <a:prstGeom prst="roundRect">
            <a:avLst>
              <a:gd name="adj" fmla="val 10000"/>
            </a:avLst>
          </a:prstGeom>
          <a:solidFill>
            <a:srgbClr val="F5F7F5"/>
          </a:solidFill>
          <a:ln w="8890">
            <a:solidFill>
              <a:srgbClr val="D9DD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508760" y="4873752"/>
            <a:ext cx="9052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C1C1C"/>
                </a:solidFill>
              </a:rPr>
              <a:t>Evaluation after each stage: not just “better score”, but “better and still believable”.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685800" y="632764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VQEG introductory presentation | AGH University of Krakow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 dirty="0"/>
          </a:p>
        </p:txBody>
      </p: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742F09-BC4A-2B74-66F3-954422093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043" y="1138643"/>
            <a:ext cx="7981913" cy="4920704"/>
          </a:xfrm>
          <a:prstGeom prst="rect">
            <a:avLst/>
          </a:prstGeom>
        </p:spPr>
      </p:pic>
      <p:sp>
        <p:nvSpPr>
          <p:cNvPr id="6" name="Slide Number Placeholder 0">
            <a:extLst>
              <a:ext uri="{FF2B5EF4-FFF2-40B4-BE49-F238E27FC236}">
                <a16:creationId xmlns:a16="http://schemas.microsoft.com/office/drawing/2014/main" id="{22335F27-1EF2-2C48-1B9C-4DF7E961006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59631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CFFFDD-A547-D921-885D-488CDFDF4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043" y="1128915"/>
            <a:ext cx="7981913" cy="4920704"/>
          </a:xfrm>
          <a:prstGeom prst="rect">
            <a:avLst/>
          </a:prstGeom>
        </p:spPr>
      </p:pic>
      <p:sp>
        <p:nvSpPr>
          <p:cNvPr id="8" name="Slide Number Placeholder 0">
            <a:extLst>
              <a:ext uri="{FF2B5EF4-FFF2-40B4-BE49-F238E27FC236}">
                <a16:creationId xmlns:a16="http://schemas.microsoft.com/office/drawing/2014/main" id="{A4C1598D-E473-1ED6-9B8D-7632466BF67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58468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6057B9-B37D-96B4-2899-11FAD4C2C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5043" y="1128915"/>
            <a:ext cx="7981913" cy="4920704"/>
          </a:xfrm>
          <a:prstGeom prst="rect">
            <a:avLst/>
          </a:prstGeom>
          <a:noFill/>
        </p:spPr>
      </p:pic>
      <p:sp>
        <p:nvSpPr>
          <p:cNvPr id="2" name="Slide Number Placeholder 0">
            <a:extLst>
              <a:ext uri="{FF2B5EF4-FFF2-40B4-BE49-F238E27FC236}">
                <a16:creationId xmlns:a16="http://schemas.microsoft.com/office/drawing/2014/main" id="{80CDE39F-CCB3-4A9C-5325-F6A85C42A3D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06753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 would like to discuss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94944" y="1243584"/>
            <a:ext cx="2834640" cy="0"/>
          </a:xfrm>
          <a:prstGeom prst="line">
            <a:avLst/>
          </a:prstGeom>
          <a:noFill/>
          <a:ln w="26670">
            <a:solidFill>
              <a:srgbClr val="2F8F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krit_media/ppt/media/image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874520"/>
            <a:ext cx="1143000" cy="1143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331719" y="1874520"/>
            <a:ext cx="2999037" cy="292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rgbClr val="1C1C1C"/>
                </a:solidFill>
              </a:rPr>
              <a:t>1. Metric selection</a:t>
            </a:r>
            <a:r>
              <a:rPr lang="pl-PL" sz="1750" b="1" dirty="0">
                <a:solidFill>
                  <a:srgbClr val="1C1C1C"/>
                </a:solidFill>
              </a:rPr>
              <a:t> and UIQM 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2331720" y="2212848"/>
            <a:ext cx="7589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5A5F64"/>
                </a:solidFill>
              </a:rPr>
              <a:t>Which metrics should be trusted for enhanced underwater images, and which should be treated only as warnings?</a:t>
            </a:r>
            <a:endParaRPr lang="en-US" sz="1450" dirty="0"/>
          </a:p>
        </p:txBody>
      </p:sp>
      <p:pic>
        <p:nvPicPr>
          <p:cNvPr id="8" name="Image 1" descr="/mnt/data/krit_media/ppt/media/image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246120"/>
            <a:ext cx="1143000" cy="11430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331720" y="324612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rgbClr val="1C1C1C"/>
                </a:solidFill>
              </a:rPr>
              <a:t>2. Subjective protocol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2331720" y="3584448"/>
            <a:ext cx="7498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5A5F64"/>
                </a:solidFill>
              </a:rPr>
              <a:t>Should viewers rate naturalness, visibility, preference, confidence, or task usefulness separately?</a:t>
            </a:r>
            <a:endParaRPr lang="en-US" sz="1450" dirty="0"/>
          </a:p>
        </p:txBody>
      </p:sp>
      <p:pic>
        <p:nvPicPr>
          <p:cNvPr id="11" name="Image 2" descr="/mnt/data/krit_media/ppt/media/image3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4617720"/>
            <a:ext cx="1143000" cy="11430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331720" y="4617720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rgbClr val="1C1C1C"/>
                </a:solidFill>
              </a:rPr>
              <a:t>3. Real-time limits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2331720" y="4956048"/>
            <a:ext cx="7498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5A5F64"/>
                </a:solidFill>
              </a:rPr>
              <a:t>How much quality control is acceptable when the target system is an underwater robot or online monitoring pipeline?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685800" y="632764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VQEG introductory presentation | AGH University of Krakow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Where VQEG fits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94944" y="1243584"/>
            <a:ext cx="2834640" cy="0"/>
          </a:xfrm>
          <a:prstGeom prst="line">
            <a:avLst/>
          </a:prstGeom>
          <a:noFill/>
          <a:ln w="26670">
            <a:solidFill>
              <a:srgbClr val="2F8F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1874520"/>
            <a:ext cx="333756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8890">
            <a:solidFill>
              <a:srgbClr val="D9DDD9"/>
            </a:solidFill>
            <a:prstDash val="solid"/>
          </a:ln>
          <a:effectLst>
            <a:outerShdw blurRad="1524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069848" y="2075688"/>
            <a:ext cx="420624" cy="420624"/>
          </a:xfrm>
          <a:prstGeom prst="ellipse">
            <a:avLst/>
          </a:prstGeom>
          <a:solidFill>
            <a:srgbClr val="16612E"/>
          </a:solidFill>
          <a:ln w="12700">
            <a:solidFill>
              <a:srgbClr val="1661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69848" y="2157984"/>
            <a:ext cx="42062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645920" y="2057400"/>
            <a:ext cx="2331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1C1C"/>
                </a:solidFill>
              </a:rPr>
              <a:t>Subjective side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645920" y="2441448"/>
            <a:ext cx="237744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A5F64"/>
                </a:solidFill>
              </a:rPr>
              <a:t>How do observers judge underwater enhancement: visibility, naturalness, confidence, or usefulness?</a:t>
            </a:r>
            <a:endParaRPr lang="en-US" sz="1120" dirty="0"/>
          </a:p>
        </p:txBody>
      </p:sp>
      <p:sp>
        <p:nvSpPr>
          <p:cNvPr id="10" name="Shape 8"/>
          <p:cNvSpPr/>
          <p:nvPr/>
        </p:nvSpPr>
        <p:spPr>
          <a:xfrm>
            <a:off x="4434840" y="1874520"/>
            <a:ext cx="333756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8890">
            <a:solidFill>
              <a:srgbClr val="D9DDD9"/>
            </a:solidFill>
            <a:prstDash val="solid"/>
          </a:ln>
          <a:effectLst>
            <a:outerShdw blurRad="1524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636008" y="2075688"/>
            <a:ext cx="420624" cy="420624"/>
          </a:xfrm>
          <a:prstGeom prst="ellipse">
            <a:avLst/>
          </a:prstGeom>
          <a:solidFill>
            <a:srgbClr val="16612E"/>
          </a:solidFill>
          <a:ln w="12700">
            <a:solidFill>
              <a:srgbClr val="1661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636008" y="2157984"/>
            <a:ext cx="42062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B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212080" y="2057400"/>
            <a:ext cx="2331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1C1C"/>
                </a:solidFill>
              </a:rPr>
              <a:t>Objective side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212080" y="2441448"/>
            <a:ext cx="237744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A5F64"/>
                </a:solidFill>
              </a:rPr>
              <a:t>Which quality indicators agree with human judgement, and when do they fail?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8001000" y="1874520"/>
            <a:ext cx="3337560" cy="141732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8890">
            <a:solidFill>
              <a:srgbClr val="D9DDD9"/>
            </a:solidFill>
            <a:prstDash val="solid"/>
          </a:ln>
          <a:effectLst>
            <a:outerShdw blurRad="1524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02168" y="2075688"/>
            <a:ext cx="420624" cy="420624"/>
          </a:xfrm>
          <a:prstGeom prst="ellipse">
            <a:avLst/>
          </a:prstGeom>
          <a:solidFill>
            <a:srgbClr val="16612E"/>
          </a:solidFill>
          <a:ln w="12700">
            <a:solidFill>
              <a:srgbClr val="1661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02168" y="2157984"/>
            <a:ext cx="42062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C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778240" y="2057400"/>
            <a:ext cx="2331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1C1C"/>
                </a:solidFill>
              </a:rPr>
              <a:t>QoE side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778240" y="2441448"/>
            <a:ext cx="237744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A5F64"/>
                </a:solidFill>
              </a:rPr>
              <a:t>How does the enhanced image support practical decisions in robotics, mapping, and exploration?</a:t>
            </a:r>
            <a:endParaRPr lang="en-US" sz="1120" dirty="0"/>
          </a:p>
        </p:txBody>
      </p:sp>
      <p:sp>
        <p:nvSpPr>
          <p:cNvPr id="20" name="Shape 18"/>
          <p:cNvSpPr/>
          <p:nvPr/>
        </p:nvSpPr>
        <p:spPr>
          <a:xfrm>
            <a:off x="1417320" y="4069080"/>
            <a:ext cx="9281160" cy="1051560"/>
          </a:xfrm>
          <a:prstGeom prst="roundRect">
            <a:avLst>
              <a:gd name="adj" fmla="val 10435"/>
            </a:avLst>
          </a:prstGeom>
          <a:solidFill>
            <a:srgbClr val="EEF7EF"/>
          </a:solidFill>
          <a:ln w="8890">
            <a:solidFill>
              <a:srgbClr val="B9D7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673352" y="4270248"/>
            <a:ext cx="8769096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6612E"/>
                </a:solidFill>
              </a:rPr>
              <a:t>The value of VQEG is the bridge: methods, validation, and discussion with quality experts.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13232" y="6007608"/>
            <a:ext cx="9601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A8A8A"/>
                </a:solidFill>
              </a:rPr>
              <a:t>VQEG describes its forum as a place for video-quality experts to exchange information and work together; its mission covers subjective methodology, objective tools and QoE-oriented evaluation.</a:t>
            </a:r>
            <a:endParaRPr lang="en-US" sz="680" dirty="0"/>
          </a:p>
        </p:txBody>
      </p:sp>
      <p:sp>
        <p:nvSpPr>
          <p:cNvPr id="24" name="Text 21"/>
          <p:cNvSpPr/>
          <p:nvPr/>
        </p:nvSpPr>
        <p:spPr>
          <a:xfrm>
            <a:off x="685800" y="632764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VQEG introductory presentation | AGH University of Krakow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C1C1C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Closing message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694944" y="1243584"/>
            <a:ext cx="2834640" cy="0"/>
          </a:xfrm>
          <a:prstGeom prst="line">
            <a:avLst/>
          </a:prstGeom>
          <a:noFill/>
          <a:ln w="26670">
            <a:solidFill>
              <a:srgbClr val="2F8F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60120" y="1874520"/>
            <a:ext cx="996696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0160">
            <a:solidFill>
              <a:srgbClr val="D9DDD9"/>
            </a:solidFill>
            <a:prstDash val="solid"/>
          </a:ln>
          <a:effectLst>
            <a:outerShdw blurRad="13970" dist="889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371600" y="2212848"/>
            <a:ext cx="9144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C1C1C"/>
                </a:solidFill>
              </a:rPr>
              <a:t>Underwater enhancement should be evaluated as a quality-control problem: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371600" y="2816352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6612E"/>
                </a:solidFill>
              </a:rPr>
              <a:t>metric-driven, context-aware, and validated with human judgement.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371600" y="3703320"/>
            <a:ext cx="9144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5A5F64"/>
                </a:solidFill>
              </a:rPr>
              <a:t>Thank you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-1042416" y="4904589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C1C1C"/>
                </a:solidFill>
              </a:rPr>
              <a:t>Doğukan Öztürk | AGH University of Krakow | dozturk@agh.edu.pl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713232" y="6007608"/>
            <a:ext cx="9601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A8A8A"/>
                </a:solidFill>
              </a:rPr>
              <a:t>References: VQEG Home; Öztürk &amp; Leszczuk, KRiT 2025 / Przegląd Telekomunikacyjny, DOI: 10.15199/59.2025.4.96.</a:t>
            </a:r>
            <a:endParaRPr lang="en-US" sz="680" dirty="0"/>
          </a:p>
        </p:txBody>
      </p:sp>
      <p:sp>
        <p:nvSpPr>
          <p:cNvPr id="12" name="Text 9"/>
          <p:cNvSpPr/>
          <p:nvPr/>
        </p:nvSpPr>
        <p:spPr>
          <a:xfrm>
            <a:off x="685800" y="632764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VQEG introductory presentation | AGH University of Krakow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2636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7A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  <p:pic>
        <p:nvPicPr>
          <p:cNvPr id="11" name="Image 0" descr="/mnt/data/krit_media/ppt/media/image39.png"/>
          <p:cNvPicPr>
            <a:picLocks noChangeAspect="1"/>
          </p:cNvPicPr>
          <p:nvPr/>
        </p:nvPicPr>
        <p:blipFill>
          <a:blip r:embed="rId3"/>
          <a:srcRect t="7609" b="7609"/>
          <a:stretch/>
        </p:blipFill>
        <p:spPr>
          <a:xfrm>
            <a:off x="7772400" y="4350209"/>
            <a:ext cx="3154680" cy="178308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70F94B9ADF754B9C7EF7BBAC3A8A84" ma:contentTypeVersion="10" ma:contentTypeDescription="Utwórz nowy dokument." ma:contentTypeScope="" ma:versionID="ef00bf223d3b62d10f6a3c7d7c5c5cdd">
  <xsd:schema xmlns:xsd="http://www.w3.org/2001/XMLSchema" xmlns:xs="http://www.w3.org/2001/XMLSchema" xmlns:p="http://schemas.microsoft.com/office/2006/metadata/properties" xmlns:ns3="5a49f37d-5c60-4154-869c-5ca2c88aeeee" targetNamespace="http://schemas.microsoft.com/office/2006/metadata/properties" ma:root="true" ma:fieldsID="54304438f16e2a7f08d9e5267ed44382" ns3:_="">
    <xsd:import namespace="5a49f37d-5c60-4154-869c-5ca2c88aeee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49f37d-5c60-4154-869c-5ca2c88aeeee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a49f37d-5c60-4154-869c-5ca2c88aeeee" xsi:nil="true"/>
  </documentManagement>
</p:properties>
</file>

<file path=customXml/itemProps1.xml><?xml version="1.0" encoding="utf-8"?>
<ds:datastoreItem xmlns:ds="http://schemas.openxmlformats.org/officeDocument/2006/customXml" ds:itemID="{C2CF60A3-7BE8-4315-9A89-E013EA95B9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49f37d-5c60-4154-869c-5ca2c88aee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D2A161-1CEF-4412-89E2-88302A14C9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33479A-E679-42EA-A698-9B9AE1157828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5a49f37d-5c60-4154-869c-5ca2c88aeeee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611</Words>
  <Application>Microsoft Office PowerPoint</Application>
  <PresentationFormat>Widescreen</PresentationFormat>
  <Paragraphs>105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Dogukan Ozturk</dc:creator>
  <cp:lastModifiedBy>Dogukan Ozturk</cp:lastModifiedBy>
  <cp:revision>7</cp:revision>
  <dcterms:created xsi:type="dcterms:W3CDTF">2026-05-19T07:14:22Z</dcterms:created>
  <dcterms:modified xsi:type="dcterms:W3CDTF">2026-05-19T08:35:14Z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0x010100B570F94B9ADF754B9C7EF7BBAC3A8A84</vt:lpwstr>
  </property>
</Properties>
</file>