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handoutMasterIdLst>
    <p:handoutMasterId r:id="rId20"/>
  </p:handoutMasterIdLst>
  <p:sldIdLst>
    <p:sldId id="423" r:id="rId2"/>
    <p:sldId id="747" r:id="rId3"/>
    <p:sldId id="758" r:id="rId4"/>
    <p:sldId id="766" r:id="rId5"/>
    <p:sldId id="759" r:id="rId6"/>
    <p:sldId id="762" r:id="rId7"/>
    <p:sldId id="749" r:id="rId8"/>
    <p:sldId id="765" r:id="rId9"/>
    <p:sldId id="760" r:id="rId10"/>
    <p:sldId id="754" r:id="rId11"/>
    <p:sldId id="750" r:id="rId12"/>
    <p:sldId id="756" r:id="rId13"/>
    <p:sldId id="761" r:id="rId14"/>
    <p:sldId id="763" r:id="rId15"/>
    <p:sldId id="764" r:id="rId16"/>
    <p:sldId id="714" r:id="rId17"/>
    <p:sldId id="477" r:id="rId18"/>
  </p:sldIdLst>
  <p:sldSz cx="9144000" cy="6858000" type="screen4x3"/>
  <p:notesSz cx="6888163" cy="10020300"/>
  <p:custDataLst>
    <p:tags r:id="rId21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80" autoAdjust="0"/>
    <p:restoredTop sz="94417" autoAdjust="0"/>
  </p:normalViewPr>
  <p:slideViewPr>
    <p:cSldViewPr>
      <p:cViewPr varScale="1">
        <p:scale>
          <a:sx n="151" d="100"/>
          <a:sy n="151" d="100"/>
        </p:scale>
        <p:origin x="2620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22"/>
    </p:cViewPr>
  </p:sorterViewPr>
  <p:notesViewPr>
    <p:cSldViewPr>
      <p:cViewPr varScale="1">
        <p:scale>
          <a:sx n="70" d="100"/>
          <a:sy n="70" d="100"/>
        </p:scale>
        <p:origin x="-1680" y="-90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343" y="2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/>
          <a:lstStyle>
            <a:lvl1pPr algn="r">
              <a:defRPr sz="1200"/>
            </a:lvl1pPr>
          </a:lstStyle>
          <a:p>
            <a:fld id="{9681A0AE-D235-4586-800B-DB08096D6CBD}" type="datetimeFigureOut">
              <a:rPr lang="ko-KR" altLang="en-US" smtClean="0"/>
              <a:t>2025-12-18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518276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343" y="9518276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 anchor="b"/>
          <a:lstStyle>
            <a:lvl1pPr algn="r">
              <a:defRPr sz="1200"/>
            </a:lvl1pPr>
          </a:lstStyle>
          <a:p>
            <a:fld id="{72E686B8-1356-4842-B2C7-A33B06C78D8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289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701" y="0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/>
          <a:lstStyle>
            <a:lvl1pPr algn="r">
              <a:defRPr sz="1300"/>
            </a:lvl1pPr>
          </a:lstStyle>
          <a:p>
            <a:fld id="{D5D8B169-09AD-4F78-9B79-3DA53DB6446F}" type="datetimeFigureOut">
              <a:rPr lang="ko-KR" altLang="en-US" smtClean="0"/>
              <a:t>2025-12-18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2475"/>
            <a:ext cx="5011737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0" tIns="48306" rIns="96610" bIns="48306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2"/>
            <a:ext cx="5510530" cy="4509135"/>
          </a:xfrm>
          <a:prstGeom prst="rect">
            <a:avLst/>
          </a:prstGeom>
        </p:spPr>
        <p:txBody>
          <a:bodyPr vert="horz" lIns="96610" tIns="48306" rIns="96610" bIns="48306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517549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701" y="9517549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 anchor="b"/>
          <a:lstStyle>
            <a:lvl1pPr algn="r">
              <a:defRPr sz="1300"/>
            </a:lvl1pPr>
          </a:lstStyle>
          <a:p>
            <a:fld id="{F3620ED1-B248-440A-8481-ABC22B958941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585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04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991D2-9FE3-A822-695B-02B89E63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3C8A8-10FA-588F-9AA4-01C89E9E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A6C684-C73F-ADD9-29D2-490174240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38E633-6FF4-FF03-4C74-B0B06C72B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931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991D2-9FE3-A822-695B-02B89E63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3C8A8-10FA-588F-9AA4-01C89E9E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A6C684-C73F-ADD9-29D2-490174240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38E633-6FF4-FF03-4C74-B0B06C72B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0079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991D2-9FE3-A822-695B-02B89E63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3C8A8-10FA-588F-9AA4-01C89E9E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A6C684-C73F-ADD9-29D2-490174240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38E633-6FF4-FF03-4C74-B0B06C72B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9944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991D2-9FE3-A822-695B-02B89E63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3C8A8-10FA-588F-9AA4-01C89E9E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A6C684-C73F-ADD9-29D2-490174240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38E633-6FF4-FF03-4C74-B0B06C72B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6629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991D2-9FE3-A822-695B-02B89E63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E73C8A8-10FA-588F-9AA4-01C89E9E6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DA6C684-C73F-ADD9-29D2-490174240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38E633-6FF4-FF03-4C74-B0B06C72B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111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821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1134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2859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1B42F-B65B-EA33-492D-0C6448758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D3D5E1-D840-AD27-90DA-981F17FCE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086D0A9-C3C0-716E-D218-396683E48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E8D7AC-DD9A-DBA1-4784-C9FC7ACF3B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4821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CEF0F-ACCA-D85C-176C-72A6A167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FD2200B-73E4-15F5-1ECD-B2593DAD3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5621CDC-EA8B-0B1A-CE88-B380BCA4B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E4F3FB-9A0F-F08B-FB6D-8CA5444FC6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130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9511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8846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FE452-1768-501F-52CB-636B7D303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70296AF-731C-E679-9936-6A85B09F7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55B016C-5D37-4A14-A0C9-6B6104E24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D39002-D4A3-CF31-4C26-B665E6FA71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2083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319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7903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9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072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72200" y="6381328"/>
            <a:ext cx="2133600" cy="365125"/>
          </a:xfrm>
        </p:spPr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 flipV="1">
            <a:off x="179511" y="6324450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668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 flipV="1">
            <a:off x="179511" y="6453336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94"/>
          <a:stretch/>
        </p:blipFill>
        <p:spPr bwMode="auto">
          <a:xfrm>
            <a:off x="8593265" y="6549261"/>
            <a:ext cx="371223" cy="2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8" y="6554372"/>
            <a:ext cx="1562100" cy="2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424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88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157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04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387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49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186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70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891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B3C-2DC7-415D-B4A2-62074CE08834}" type="datetimeFigureOut">
              <a:rPr lang="ko-KR" altLang="en-US" smtClean="0"/>
              <a:pPr/>
              <a:t>2025-12-18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 flipV="1">
            <a:off x="179512" y="764704"/>
            <a:ext cx="8708110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53" y="57362"/>
            <a:ext cx="625745" cy="58759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480" y="657259"/>
            <a:ext cx="756000" cy="8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0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hyperlink" Target="https://vqeg.github.io/software-tools/subjective%20test%20software/subjectiveplayer/" TargetMode="External"/><Relationship Id="rId5" Type="http://schemas.openxmlformats.org/officeDocument/2006/relationships/hyperlink" Target="https://vqeg.github.io/software-tools/subjective%20test%20software/west/" TargetMode="External"/><Relationship Id="rId4" Type="http://schemas.openxmlformats.org/officeDocument/2006/relationships/hyperlink" Target="https://www.acceptv.com/en/products_acr_mushra_test_interface.php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ITU-T SG12</a:t>
            </a:r>
            <a:b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Q19 Interim Meeting</a:t>
            </a:r>
            <a:b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Objective and subjective methods for evaluating perceptual </a:t>
            </a:r>
            <a:r>
              <a:rPr lang="en-GB" altLang="ko-KR" sz="18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audiovisual</a:t>
            </a:r>
            <a: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quality in multimedia and television services</a:t>
            </a:r>
            <a:b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b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b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b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endParaRPr lang="ko-KR" altLang="en-US" sz="28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339752" y="4941168"/>
            <a:ext cx="5297700" cy="792088"/>
          </a:xfrm>
        </p:spPr>
        <p:txBody>
          <a:bodyPr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ea typeface="MD아트체" pitchFamily="18" charset="-127"/>
                <a:cs typeface="한컴바탕" pitchFamily="18" charset="2"/>
              </a:rPr>
              <a:t>December 17 (Wednesday) 14:00 CET  </a:t>
            </a: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ECAEE606-0C5B-4145-B394-C38A9284D8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3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FF16-74F0-BCDB-637E-E382F82B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C222E-4439-DBD4-9AEB-7874740CC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DA755-22AC-C8B2-BCAC-DD86D63B5ED3}"/>
              </a:ext>
            </a:extLst>
          </p:cNvPr>
          <p:cNvSpPr txBox="1"/>
          <p:nvPr/>
        </p:nvSpPr>
        <p:spPr>
          <a:xfrm>
            <a:off x="238740" y="920621"/>
            <a:ext cx="875130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altLang="ko-KR" sz="4000" dirty="0">
                <a:solidFill>
                  <a:srgbClr val="C00000"/>
                </a:solidFill>
              </a:rPr>
              <a:t>Agenda</a:t>
            </a:r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Extension of P.1199: One contribution</a:t>
            </a:r>
          </a:p>
          <a:p>
            <a:pPr marL="1257300" lvl="4" indent="-342900">
              <a:buFont typeface="Arial" panose="020B0604020202020204" pitchFamily="34" charset="0"/>
              <a:buChar char="•"/>
            </a:pPr>
            <a:r>
              <a:rPr lang="en-US" altLang="ko-KR" sz="2000" b="1" dirty="0" err="1"/>
              <a:t>J.noref</a:t>
            </a:r>
            <a:endParaRPr lang="en-US" altLang="ko-KR" sz="2000" b="1" dirty="0"/>
          </a:p>
          <a:p>
            <a:pPr marL="1828800" lvl="5" indent="-457200">
              <a:buFont typeface="Wingdings" panose="05000000000000000000" pitchFamily="2" charset="2"/>
              <a:buChar char="Ø"/>
            </a:pPr>
            <a:r>
              <a:rPr lang="en-US" altLang="ko-KR" sz="2000" b="1" dirty="0"/>
              <a:t>SRC selection</a:t>
            </a:r>
          </a:p>
          <a:p>
            <a:pPr marL="1828800" lvl="5" indent="-457200">
              <a:buFont typeface="Wingdings" panose="05000000000000000000" pitchFamily="2" charset="2"/>
              <a:buChar char="Ø"/>
            </a:pPr>
            <a:r>
              <a:rPr lang="en-US" altLang="ko-KR" sz="2000" b="1" dirty="0"/>
              <a:t>HRC design</a:t>
            </a:r>
          </a:p>
          <a:p>
            <a:pPr marL="1828800" lvl="5" indent="-457200">
              <a:buFont typeface="Wingdings" panose="05000000000000000000" pitchFamily="2" charset="2"/>
              <a:buChar char="Ø"/>
            </a:pPr>
            <a:r>
              <a:rPr lang="en-US" altLang="ko-KR" sz="2000" b="1" dirty="0"/>
              <a:t>Subjective test</a:t>
            </a:r>
          </a:p>
          <a:p>
            <a:pPr marL="1828800" lvl="5" indent="-457200">
              <a:buFont typeface="Wingdings" panose="05000000000000000000" pitchFamily="2" charset="2"/>
              <a:buChar char="Ø"/>
            </a:pPr>
            <a:r>
              <a:rPr lang="en-US" altLang="ko-KR" sz="2000" b="1" dirty="0"/>
              <a:t>Players</a:t>
            </a:r>
          </a:p>
          <a:p>
            <a:pPr marL="1828800" lvl="5" indent="-457200">
              <a:buFont typeface="Wingdings" panose="05000000000000000000" pitchFamily="2" charset="2"/>
              <a:buChar char="Ø"/>
            </a:pPr>
            <a:r>
              <a:rPr lang="en-US" altLang="ko-KR" sz="2000" b="1" dirty="0"/>
              <a:t>Schedule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5030A23-695E-1926-79E0-494C5E37F10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217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FF16-74F0-BCDB-637E-E382F82B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C222E-4439-DBD4-9AEB-7874740CC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DA755-22AC-C8B2-BCAC-DD86D63B5ED3}"/>
              </a:ext>
            </a:extLst>
          </p:cNvPr>
          <p:cNvSpPr txBox="1"/>
          <p:nvPr/>
        </p:nvSpPr>
        <p:spPr>
          <a:xfrm>
            <a:off x="1475657" y="2708920"/>
            <a:ext cx="61926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altLang="ko-KR" sz="5400" b="1" dirty="0">
                <a:solidFill>
                  <a:srgbClr val="C00000"/>
                </a:solidFill>
              </a:rPr>
              <a:t>Extension of P.1199</a:t>
            </a:r>
            <a:endParaRPr lang="en-US" altLang="ko-KR" sz="2000" b="1" dirty="0"/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5030A23-695E-1926-79E0-494C5E37F10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781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FF16-74F0-BCDB-637E-E382F82B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C222E-4439-DBD4-9AEB-7874740CC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DA755-22AC-C8B2-BCAC-DD86D63B5ED3}"/>
              </a:ext>
            </a:extLst>
          </p:cNvPr>
          <p:cNvSpPr txBox="1"/>
          <p:nvPr/>
        </p:nvSpPr>
        <p:spPr>
          <a:xfrm>
            <a:off x="238740" y="920621"/>
            <a:ext cx="8751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3" indent="-342900">
              <a:buFont typeface="Arial" panose="020B0604020202020204" pitchFamily="34" charset="0"/>
              <a:buChar char="•"/>
            </a:pPr>
            <a:endParaRPr lang="de-DE" altLang="ko-KR" sz="1400" b="1" dirty="0"/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Extension of P.1199: The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group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reviewed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the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contribution from NTT and agreed to produce a TD.</a:t>
            </a:r>
            <a:endParaRPr lang="ko-KR" altLang="en-US" sz="1200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5030A23-695E-1926-79E0-494C5E37F10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3306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FF16-74F0-BCDB-637E-E382F82B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C222E-4439-DBD4-9AEB-7874740CC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DA755-22AC-C8B2-BCAC-DD86D63B5ED3}"/>
              </a:ext>
            </a:extLst>
          </p:cNvPr>
          <p:cNvSpPr txBox="1"/>
          <p:nvPr/>
        </p:nvSpPr>
        <p:spPr>
          <a:xfrm>
            <a:off x="1475657" y="2708920"/>
            <a:ext cx="61926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altLang="ko-KR" sz="5400" b="1" dirty="0" err="1">
                <a:solidFill>
                  <a:srgbClr val="C00000"/>
                </a:solidFill>
              </a:rPr>
              <a:t>J.noref</a:t>
            </a:r>
            <a:endParaRPr lang="en-US" altLang="ko-KR" sz="2000" b="1" dirty="0"/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ko-KR" sz="1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5030A23-695E-1926-79E0-494C5E37F10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99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0FF16-74F0-BCDB-637E-E382F82B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6C222E-4439-DBD4-9AEB-7874740CC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DA755-22AC-C8B2-BCAC-DD86D63B5ED3}"/>
              </a:ext>
            </a:extLst>
          </p:cNvPr>
          <p:cNvSpPr txBox="1"/>
          <p:nvPr/>
        </p:nvSpPr>
        <p:spPr>
          <a:xfrm>
            <a:off x="238740" y="920621"/>
            <a:ext cx="87513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altLang="ko-KR" sz="4000" dirty="0">
                <a:solidFill>
                  <a:srgbClr val="C00000"/>
                </a:solidFill>
              </a:rPr>
              <a:t>Proponents and ILGs</a:t>
            </a:r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1257300" lvl="4" indent="-342900">
              <a:buFont typeface="Arial" panose="020B0604020202020204" pitchFamily="34" charset="0"/>
              <a:buChar char="•"/>
            </a:pPr>
            <a:endParaRPr lang="de-DE" altLang="ko-KR" sz="2000" b="1" dirty="0"/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de-DE" altLang="ko-KR" sz="1400" b="1" dirty="0"/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de-DE" altLang="ko-KR" sz="1400" b="1" dirty="0"/>
              <a:t>TU Ilmenau / RWTH Aachen</a:t>
            </a:r>
            <a:r>
              <a:rPr lang="en-US" altLang="ko-KR" sz="1400" b="1" dirty="0"/>
              <a:t> will provide a subjective test and have access to all the subjective data (PVSs &amp; MOS DB).</a:t>
            </a:r>
            <a:endParaRPr lang="ko-KR" altLang="en-US" sz="1200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5030A23-695E-1926-79E0-494C5E37F10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77D43D-77D4-4A0E-9187-59CBFD029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588770"/>
            <a:ext cx="3299460" cy="36804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499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238740" y="1124744"/>
            <a:ext cx="866651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SRC selection 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 err="1"/>
              <a:t>AccepTV</a:t>
            </a:r>
            <a:r>
              <a:rPr lang="en-US" altLang="ko-KR" sz="1600" b="1" dirty="0"/>
              <a:t>: 52+63 (all landscape)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 err="1"/>
              <a:t>Innowireless</a:t>
            </a:r>
            <a:r>
              <a:rPr lang="en-US" altLang="ko-KR" sz="1600" b="1" dirty="0"/>
              <a:t>: 49+61 (all landscape)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 err="1"/>
              <a:t>Youtube</a:t>
            </a:r>
            <a:r>
              <a:rPr lang="en-US" altLang="ko-KR" sz="1600" b="1" dirty="0"/>
              <a:t>: 102 in landscape (index  52 ~ 102) and 173 in portrait (index 59 ~ 173).</a:t>
            </a:r>
          </a:p>
          <a:p>
            <a:pPr marL="1200150" lvl="3" indent="-285750">
              <a:buFont typeface="Wingdings" panose="05000000000000000000" pitchFamily="2" charset="2"/>
              <a:buChar char="Ø"/>
            </a:pPr>
            <a:r>
              <a:rPr lang="en-US" altLang="ko-KR" sz="1600" b="1" dirty="0"/>
              <a:t>still have 100+ portrait candidates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Yonsei University: (all landscape)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over 1500 from CDVL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About 1000 from Nature1K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ABP: (landscape:??)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TU </a:t>
            </a:r>
            <a:r>
              <a:rPr lang="en-US" altLang="ko-KR" sz="1600" b="1" dirty="0" err="1"/>
              <a:t>Ilmenau</a:t>
            </a:r>
            <a:r>
              <a:rPr lang="en-US" altLang="ko-KR" sz="1600" b="1" dirty="0"/>
              <a:t> / RWTH Aachen: (landscape: 100)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  <a:highlight>
                  <a:srgbClr val="FFFF00"/>
                </a:highlight>
              </a:rPr>
              <a:t>NOTE: All SRCs should be in the lossless AVI format.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E81CEF5-3815-4FE7-B7CB-419E979E2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4045539"/>
            <a:ext cx="7596336" cy="22357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4913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238740" y="1124744"/>
            <a:ext cx="866651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SRC requirement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0" lvl="1"/>
            <a:endParaRPr lang="en-US" altLang="ko-KR" sz="1600" b="1" dirty="0">
              <a:solidFill>
                <a:srgbClr val="FF0000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No time limit.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Can be used for future projects (non-commercial)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en-US" altLang="ko-KR" sz="1600" b="1" dirty="0"/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CDVL: https://www.cdvl.org/license/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UBG license:  https://creativecommons.org/licenses/by-nc/3.0/deed.en 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316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179512" y="1124744"/>
            <a:ext cx="866651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Null impairment SRC (reference, pristine) 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0" lvl="1"/>
            <a:endParaRPr lang="en-US" altLang="ko-KR" sz="1600" b="1" dirty="0">
              <a:solidFill>
                <a:srgbClr val="FF0000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How many pristine SRCs (5 second clips) per test: &gt;5% (10)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How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many pristine SRCs (5 second clips) do we need? ( 7 tests)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100 candidates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</a:rPr>
              <a:t>[To Do] The 5 proponents need to submit 20 candidate pristine SRCs.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Different pristine set for each test or use the same pristine set?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Different set preferred, overlap allowed. 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6081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F2318-FCD3-23F2-F67F-5C8ABBEC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22C927-D500-44A0-B53D-D2A93BE9A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64354-5012-58C4-4173-39D4EDE653C1}"/>
              </a:ext>
            </a:extLst>
          </p:cNvPr>
          <p:cNvSpPr txBox="1"/>
          <p:nvPr/>
        </p:nvSpPr>
        <p:spPr>
          <a:xfrm>
            <a:off x="238740" y="980728"/>
            <a:ext cx="86665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HRC Design (preliminary)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2200 PVS: 5% of total PVSs=110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SRC-HRC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pairing (preliminary proposal)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Full-matrix is not allowed (sparse matrix including unique SRC for PVS)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  &gt;50 SRCs: 4 tests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200 SRCs (each PVS has a different SRC): 2 test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~20 SRCs: 1 test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</a:rPr>
              <a:t>Total: about 650 (7 tests)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NTIA HRC design 1: 400 SRCs (4 codecs except for VVC)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NTIA HRC design 2: 400 SRCs (4 codecs except for VVC)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ABP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~10% VVC (20)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Yonsei: &gt;50 HRCs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20% VVC (40)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 err="1">
                <a:highlight>
                  <a:srgbClr val="FFFF00"/>
                </a:highlight>
              </a:rPr>
              <a:t>AccepTV</a:t>
            </a:r>
            <a:r>
              <a:rPr lang="en-US" altLang="ko-KR" sz="1400" b="1" dirty="0">
                <a:highlight>
                  <a:srgbClr val="FFFF00"/>
                </a:highlight>
              </a:rPr>
              <a:t>: 16 HRCs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~10% VVC (20)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 err="1">
                <a:highlight>
                  <a:srgbClr val="FFFF00"/>
                </a:highlight>
              </a:rPr>
              <a:t>Innowireless</a:t>
            </a:r>
            <a:r>
              <a:rPr lang="en-US" altLang="ko-KR" sz="1400" b="1" dirty="0">
                <a:highlight>
                  <a:srgbClr val="FFFF00"/>
                </a:highlight>
              </a:rPr>
              <a:t>: &gt; 50 HRCs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~10% VVC (20)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TU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highlight>
                  <a:srgbClr val="FFFF00"/>
                </a:highlight>
              </a:rPr>
              <a:t>~10% VVC (20)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 err="1"/>
              <a:t>Youtube</a:t>
            </a:r>
            <a:r>
              <a:rPr lang="en-US" altLang="ko-KR" sz="1400" b="1" dirty="0"/>
              <a:t> design 1 &amp;2: 10 HRCs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AV1, VP9, H264</a:t>
            </a:r>
            <a:endParaRPr lang="ko-KR" altLang="en-US" sz="1600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C406BF82-DCA0-1AD9-109F-28CB3AB2367B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6AB64E0C-B5E9-A31D-42CA-A05A3C458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6921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2AEB7-CB34-579F-97FB-4510F3A40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539366-D946-CE97-F312-2EB7157BA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C1B326-7F9C-0771-F8C4-C61778C1357E}"/>
              </a:ext>
            </a:extLst>
          </p:cNvPr>
          <p:cNvSpPr txBox="1"/>
          <p:nvPr/>
        </p:nvSpPr>
        <p:spPr>
          <a:xfrm>
            <a:off x="21754" y="980728"/>
            <a:ext cx="866651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Display availability and subjective test allocation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Preliminary survey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endParaRPr lang="en-US" altLang="ko-KR" sz="1600" b="1" dirty="0"/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en-US" altLang="ko-KR" sz="1600" b="1" dirty="0"/>
          </a:p>
          <a:p>
            <a:pPr marL="1257300" lvl="3" indent="-342900">
              <a:buFont typeface="Arial" panose="020B0604020202020204" pitchFamily="34" charset="0"/>
              <a:buChar char="•"/>
            </a:pPr>
            <a:endParaRPr lang="en-US" altLang="ko-KR" sz="1600" b="1" dirty="0">
              <a:solidFill>
                <a:srgbClr val="FF0000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A3538FEC-EB9A-1A54-B9BA-17725A205D50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110C1CA9-A85B-C260-B276-BDCBE01D75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7981159-368D-C56D-BFCF-D35B2A467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27" y="2101915"/>
            <a:ext cx="7524328" cy="3836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7209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179512" y="442006"/>
            <a:ext cx="866651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Overview of SRC &amp; HRC designs</a:t>
            </a:r>
            <a:endParaRPr lang="en-US" altLang="ko-KR" sz="1600" dirty="0"/>
          </a:p>
          <a:p>
            <a:pPr marL="0" lvl="1"/>
            <a:endParaRPr lang="en-US" altLang="ko-KR" sz="1600" b="1" dirty="0">
              <a:solidFill>
                <a:srgbClr val="FF0000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Encoding software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 err="1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Innowireless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, Yonsei, and YouTube do not specify which encoder software will be used: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latin typeface="inherit"/>
                <a:ea typeface="Noto Sans KR" panose="020B0200000000000000" pitchFamily="50" charset="-127"/>
              </a:rPr>
              <a:t>HW codec: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inherit"/>
                <a:ea typeface="Noto Sans KR" panose="020B0200000000000000" pitchFamily="50" charset="-127"/>
              </a:rPr>
              <a:t>NTIA partially,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FF0000"/>
                </a:solidFill>
                <a:effectLst/>
                <a:latin typeface="inherit"/>
                <a:ea typeface="Noto Sans KR" panose="020B0200000000000000" pitchFamily="50" charset="-127"/>
              </a:rPr>
              <a:t>Codec (Non-FFMPEG): NTIA, Yonsei,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This may lead to over-emphasis of one particular software, especially FFMPEG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Encoding resolution: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 err="1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Innowireless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, Yonsei, and YouTube either only encode the videos at 1920×1080 resolution or do not specify encoding resolution 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rgbClr val="FF0000"/>
                </a:solidFill>
                <a:latin typeface="inherit"/>
                <a:ea typeface="Noto Sans KR" panose="020B0200000000000000" pitchFamily="50" charset="-127"/>
              </a:rPr>
              <a:t>Recommendation: Reduce the resolution for low bitrates (e.g., &lt;300Kbps)</a:t>
            </a:r>
            <a:endParaRPr lang="en-US" altLang="ko-KR" sz="1200" b="0" i="0" dirty="0">
              <a:solidFill>
                <a:srgbClr val="FF0000"/>
              </a:solidFill>
              <a:effectLst/>
              <a:latin typeface="inherit"/>
              <a:ea typeface="Noto Sans KR" panose="020B0200000000000000" pitchFamily="50" charset="-127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Bitrates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Only two datasets include the null impairment (reference) </a:t>
            </a:r>
            <a:r>
              <a:rPr lang="en-US" altLang="ko-KR" sz="1200" b="0" i="0" dirty="0">
                <a:solidFill>
                  <a:srgbClr val="FF0000"/>
                </a:solidFill>
                <a:effectLst/>
                <a:latin typeface="inherit"/>
                <a:ea typeface="Noto Sans KR" panose="020B0200000000000000" pitchFamily="50" charset="-127"/>
              </a:rPr>
              <a:t>5-10% of PVS should be the null impairment (highest quality: MOS&gt;4.5)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With the addition of the YouTube scene pools, the proposed datasets show a nice variety of bitrate ranges (i.e., different ranges)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Only one HRC design focuses on higher bitrates, which may limit our analyses for broadcast applications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ABS and TU </a:t>
            </a:r>
            <a:r>
              <a:rPr lang="en-US" altLang="ko-KR" sz="1200" b="0" i="0" dirty="0" err="1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Ilumenau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 have not proposed SRC pools or HRC designs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altLang="ko-KR" sz="1200" b="0" i="0" dirty="0">
              <a:solidFill>
                <a:srgbClr val="000000"/>
              </a:solidFill>
              <a:effectLst/>
              <a:latin typeface="inherit"/>
              <a:ea typeface="Noto Sans KR" panose="020B0200000000000000" pitchFamily="50" charset="-127"/>
            </a:endParaRPr>
          </a:p>
          <a:p>
            <a:pPr algn="l"/>
            <a:r>
              <a:rPr lang="en-US" altLang="ko-KR" sz="12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Therefore, we would benefit from:</a:t>
            </a:r>
            <a:endParaRPr lang="en-US" altLang="ko-KR" sz="1200" dirty="0">
              <a:solidFill>
                <a:srgbClr val="FF0000"/>
              </a:solidFill>
              <a:latin typeface="inherit"/>
              <a:ea typeface="Noto Sans KR" panose="020B0200000000000000" pitchFamily="50" charset="-127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+2 SRC pools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Clarity on whether HRC designs will reduce resolution for lower bitrates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Information on encoding software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And probably more variety of encoding software packages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inherit"/>
                <a:ea typeface="Noto Sans KR" panose="020B0200000000000000" pitchFamily="50" charset="-127"/>
              </a:rPr>
              <a:t>+1 SRC pool with pristine SRC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+1 dataset with pristine SRC and bitrates  &gt;= 900 Mbps (or maybe &gt;= 512)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Without such a </a:t>
            </a:r>
            <a:r>
              <a:rPr lang="en-US" altLang="ko-KR" sz="1200" b="0" i="0" dirty="0" err="1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datset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, broadcasters may ignore </a:t>
            </a:r>
            <a:r>
              <a:rPr lang="en-US" altLang="ko-KR" sz="1200" b="0" i="0" dirty="0" err="1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J.noref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 as ignoring their needs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Null impairment added to all datasets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I think the null impairment (or a very high bitrate) will be important for accurately assessing NR metric performance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altLang="ko-KR" sz="1200" b="0" i="0" dirty="0">
                <a:solidFill>
                  <a:srgbClr val="000000"/>
                </a:solidFill>
                <a:effectLst/>
                <a:latin typeface="inherit"/>
                <a:ea typeface="Noto Sans KR" panose="020B0200000000000000" pitchFamily="50" charset="-127"/>
              </a:rPr>
              <a:t>Without the null impairment, I am concerned that correlations will be artificially low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8523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238740" y="1124744"/>
            <a:ext cx="866651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Codec 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0" lvl="1"/>
            <a:endParaRPr lang="en-US" altLang="ko-KR" sz="1600" b="1" dirty="0">
              <a:solidFill>
                <a:srgbClr val="FF0000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H.264, H.265, VP9, AV1, VVC  (&gt;5% of PVSs for every codec) 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SW codec: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FFMPEG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commercial: NTIA, Yonsei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HW codec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600" b="1" dirty="0"/>
              <a:t>Camera codec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4920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86078-A027-D63E-B08D-ECCEC036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5CEDA-9E67-D82B-0C44-D31DA3ED1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3AC91A-C370-9B1E-2CB7-E531108CDBF6}"/>
              </a:ext>
            </a:extLst>
          </p:cNvPr>
          <p:cNvSpPr txBox="1"/>
          <p:nvPr/>
        </p:nvSpPr>
        <p:spPr>
          <a:xfrm>
            <a:off x="238740" y="913277"/>
            <a:ext cx="866651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Subjective test  ( See “Test plan Section 4”)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Common sets: (tentatively) will not be used.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Anchor video set: 6 clips.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Will be shown at the beginning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Non-experts: 24 viewers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Requirement: non-expert viewers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Independent non-expert viewers are preferred. </a:t>
            </a:r>
            <a:r>
              <a:rPr lang="en-US" altLang="ko-KR" sz="1200" b="1" dirty="0">
                <a:solidFill>
                  <a:srgbClr val="FF0000"/>
                </a:solidFill>
                <a:highlight>
                  <a:srgbClr val="C0C0C0"/>
                </a:highlight>
              </a:rPr>
              <a:t>but  non-expert viewers from the same lab/company are allowed.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A viewer may skip a clip. The clip will still be used in data analysis.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Vision tests: Recommended, but not required.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Viewing distance: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TV monitor: 1.5-3H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PC monitor: 1.5-3H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Mobile phone/Tablet: 4-5H</a:t>
            </a:r>
          </a:p>
          <a:p>
            <a:pPr marL="914400" lvl="3"/>
            <a:r>
              <a:rPr lang="en-US" altLang="ko-KR" sz="1200" b="1" dirty="0"/>
              <a:t>where H = Picture Height (picture is defined as the size of the video window, not the physical display.)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Subjective Test Method: ACR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The subject screening method shall be used. 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The minimum correlation threshold (</a:t>
            </a:r>
            <a:r>
              <a:rPr lang="en-US" altLang="ko-KR" sz="1200" b="1" dirty="0">
                <a:highlight>
                  <a:srgbClr val="C0C0C0"/>
                </a:highlight>
              </a:rPr>
              <a:t>0.7?</a:t>
            </a:r>
            <a:r>
              <a:rPr lang="en-US" altLang="ko-KR" sz="1200" b="1" dirty="0"/>
              <a:t> or maybe lower) for encoding impairment only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/>
              <a:t>The minimum correlation threshold for encoding &amp; camera impairment may be 0.7? or lower.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Time for evaluating: ?? Seconds3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Input method: evaluation paper?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Display preparation message for  2? seconds with index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Display 5s PVS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FF0000"/>
                </a:solidFill>
              </a:rPr>
              <a:t>Display evaluate message for  ?? seconds with index</a:t>
            </a:r>
          </a:p>
          <a:p>
            <a:pPr marL="1257300" lvl="3" indent="-342900">
              <a:buFont typeface="Arial" panose="020B0604020202020204" pitchFamily="34" charset="0"/>
              <a:buChar char="•"/>
            </a:pPr>
            <a:endParaRPr lang="en-US" altLang="ko-KR" sz="1200" b="1" dirty="0">
              <a:solidFill>
                <a:srgbClr val="FF0000"/>
              </a:solidFill>
            </a:endParaRPr>
          </a:p>
          <a:p>
            <a:pPr marL="914400" lvl="3"/>
            <a:endParaRPr lang="en-US" altLang="ko-KR" sz="1200" b="1" dirty="0">
              <a:solidFill>
                <a:srgbClr val="FF0000"/>
              </a:solidFill>
            </a:endParaRPr>
          </a:p>
          <a:p>
            <a:pPr marL="1257300" lvl="3" indent="-34290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FF0000"/>
              </a:solidFill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en-US" altLang="ko-KR" sz="1600" b="1" dirty="0"/>
          </a:p>
          <a:p>
            <a:pPr marL="800100" lvl="2" indent="-34290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13463C27-290D-1459-4E0C-7CC6BEA38E3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DBEA870-9A20-7F5A-F996-531CD0FA4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F40AC8C-440B-45BB-8C8C-D0E58068FE09}"/>
              </a:ext>
            </a:extLst>
          </p:cNvPr>
          <p:cNvSpPr/>
          <p:nvPr/>
        </p:nvSpPr>
        <p:spPr>
          <a:xfrm>
            <a:off x="1585855" y="5664064"/>
            <a:ext cx="1440160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D246E-433E-462A-9D29-D4DA51797AE0}"/>
              </a:ext>
            </a:extLst>
          </p:cNvPr>
          <p:cNvSpPr txBox="1"/>
          <p:nvPr/>
        </p:nvSpPr>
        <p:spPr>
          <a:xfrm>
            <a:off x="1801879" y="5836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Video #23</a:t>
            </a:r>
            <a:endParaRPr lang="ko-KR" altLang="en-US" dirty="0"/>
          </a:p>
        </p:txBody>
      </p:sp>
      <p:pic>
        <p:nvPicPr>
          <p:cNvPr id="9" name="Image 2" descr="Netflix_SquareAndTimelapse">
            <a:extLst>
              <a:ext uri="{FF2B5EF4-FFF2-40B4-BE49-F238E27FC236}">
                <a16:creationId xmlns:a16="http://schemas.microsoft.com/office/drawing/2014/main" id="{6F188518-246E-4434-BA16-C305523E086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047" y="5661248"/>
            <a:ext cx="1440160" cy="72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FE560C6-A83D-4329-A79F-CC55703B38B1}"/>
              </a:ext>
            </a:extLst>
          </p:cNvPr>
          <p:cNvSpPr/>
          <p:nvPr/>
        </p:nvSpPr>
        <p:spPr>
          <a:xfrm>
            <a:off x="5070839" y="5661248"/>
            <a:ext cx="1440160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6AD590-DEC2-45C6-BC65-76193DCF622F}"/>
              </a:ext>
            </a:extLst>
          </p:cNvPr>
          <p:cNvSpPr txBox="1"/>
          <p:nvPr/>
        </p:nvSpPr>
        <p:spPr>
          <a:xfrm>
            <a:off x="5214855" y="566124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Evaluate</a:t>
            </a:r>
          </a:p>
          <a:p>
            <a:r>
              <a:rPr lang="en-US" altLang="ko-KR" dirty="0"/>
              <a:t>Video #23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2D4E9-319E-4128-A848-378C66E12ED3}"/>
              </a:ext>
            </a:extLst>
          </p:cNvPr>
          <p:cNvSpPr txBox="1"/>
          <p:nvPr/>
        </p:nvSpPr>
        <p:spPr>
          <a:xfrm>
            <a:off x="1801879" y="6401976"/>
            <a:ext cx="470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 seconds               5 seconds               7 seconds</a:t>
            </a:r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7175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740" y="908720"/>
            <a:ext cx="8666519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highlight>
                  <a:srgbClr val="FFFF00"/>
                </a:highlight>
              </a:rPr>
              <a:t>TBD: Player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Subjective test guidance (e.g., randomization for each viewer or minimum number of randomization)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Solutions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TV/PC: python program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 err="1"/>
              <a:t>AccepTV</a:t>
            </a:r>
            <a:r>
              <a:rPr lang="en-US" altLang="ko-KR" sz="1400" b="1" dirty="0"/>
              <a:t>: </a:t>
            </a:r>
            <a:r>
              <a:rPr lang="en-US" altLang="ko-KR" sz="1400" b="1" dirty="0">
                <a:hlinkClick r:id="rId4"/>
              </a:rPr>
              <a:t>https://www.acceptv.com/en/products_acr_mushra_test_interface.php</a:t>
            </a:r>
            <a:endParaRPr lang="en-US" altLang="ko-KR" sz="1400" b="1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Python SW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tablet/mobile phone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Option 1: Concatenate the PVSs into a single extended sequence and encode it at a near-lossless bitrate.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0000"/>
                </a:solidFill>
              </a:rPr>
              <a:t>Option 2: Use the internal decoder for display, but the uncompressed AVI will be inputted to models.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Option 3: Use small FHD displays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11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Player issue (TBD)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Some SW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https://www.cdvl.org/members-section/view-file/?videoid=3043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https://vqeg.github.io/software-tools/subjective%20test%20software/avrateng/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https://github.com/Telecommunication-Telemedia-Assessment/avrateNG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https://vqeg.github.io/software-tools/subjective%20test%20software/west/</a:t>
            </a:r>
            <a:endParaRPr lang="en-US" altLang="ko-KR" sz="9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Player program (PC, e.g., python)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TU SW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RICE SW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altLang="ko-KR" sz="900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https://vqeg.github.io/software-tools/subjective%20test%20software/subjectiveplayer/</a:t>
            </a:r>
            <a:endParaRPr lang="en-US" altLang="ko-KR" sz="900" b="1" dirty="0"/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https://vqeg.github.io/software-tools/subjective%20test%20software/vqegplayer/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Encode the 5s clips into a long sequence with very high bitrates.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Players for tablet/mobile phone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/>
              <a:t>Option: Concatenate the PVSs into a single extended sequence and encode it at a near-lossless bitrate.</a:t>
            </a:r>
            <a:endParaRPr lang="en-US" altLang="ko-KR" sz="9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900" b="1" dirty="0">
                <a:solidFill>
                  <a:srgbClr val="FF0000"/>
                </a:solidFill>
                <a:highlight>
                  <a:srgbClr val="FFFF00"/>
                </a:highlight>
              </a:rPr>
              <a:t>To Do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ko-KR" sz="900" b="1" dirty="0">
                <a:solidFill>
                  <a:srgbClr val="FF0000"/>
                </a:solidFill>
                <a:highlight>
                  <a:srgbClr val="FFFF00"/>
                </a:highlight>
              </a:rPr>
              <a:t>Nantes Université may have a player for mobile phone (Andreas Pastor)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1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8605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268760"/>
            <a:ext cx="88825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highlight>
                  <a:srgbClr val="FFFF00"/>
                </a:highlight>
              </a:rPr>
              <a:t>Schedule Rev4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altLang="ko-K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Model submission (proponents)			</a:t>
            </a:r>
            <a:r>
              <a:rPr lang="fr-FR" altLang="ko-KR" sz="1600" b="1" dirty="0">
                <a:highlight>
                  <a:srgbClr val="FFFF00"/>
                </a:highlight>
              </a:rPr>
              <a:t>November 12, 2025 (17:00 </a:t>
            </a:r>
            <a:r>
              <a:rPr lang="en-US" altLang="ko-KR" sz="1600" b="1" dirty="0">
                <a:highlight>
                  <a:srgbClr val="FFFF00"/>
                </a:highlight>
              </a:rPr>
              <a:t>Geneva</a:t>
            </a:r>
            <a:r>
              <a:rPr lang="fr-FR" altLang="ko-KR" sz="1600" b="1" dirty="0">
                <a:highlight>
                  <a:srgbClr val="FFFF00"/>
                </a:highlight>
              </a:rPr>
              <a:t>)</a:t>
            </a:r>
            <a:endParaRPr lang="en-US" altLang="ko-KR" sz="1600" b="1" dirty="0">
              <a:highlight>
                <a:srgbClr val="FFFF00"/>
              </a:highlight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SRC selection &amp; HRC design 		 		Dec, 17, 2025 </a:t>
            </a:r>
            <a:r>
              <a:rPr lang="en-US" altLang="ko-KR" sz="1100" b="1" dirty="0"/>
              <a:t>(Q19 interim meeting with VQEG)</a:t>
            </a:r>
            <a:endParaRPr lang="en-US" altLang="ko-KR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Test PVS review (All) 				December 23, </a:t>
            </a:r>
            <a:r>
              <a:rPr lang="en-US" altLang="ko-KR" sz="1400" b="1"/>
              <a:t>2025 (Tuesday)</a:t>
            </a:r>
            <a:endParaRPr lang="en-US" altLang="ko-KR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Test PVS review (All) 				December 30, 2025  (Tuesday)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Player 						January 7, 2026 (Wednesday)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AOB 						January 14, 2026 (Wednesday)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AOB 						January 14, 2026 (Wednesday)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0000"/>
                </a:solidFill>
              </a:rPr>
              <a:t>Subjective &amp; Objective data submission (Proponents) 		February 25, 2026 (Geneva 17:00)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>
                <a:solidFill>
                  <a:srgbClr val="FF0000"/>
                </a:solidFill>
              </a:rPr>
              <a:t>Subjective and objective data distribution to Proponents/ILGs 	March 2, 2026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Objective data verification				</a:t>
            </a:r>
            <a:r>
              <a:rPr lang="en-US" altLang="ko-KR" sz="1200" b="1" dirty="0"/>
              <a:t>VQEG Spring meeting or June SG12 meeting</a:t>
            </a:r>
            <a:endParaRPr lang="en-US" altLang="ko-KR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Final Report					May, 2026 (or VQEG Spring meeting)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1400" b="1" dirty="0"/>
              <a:t>2026 SG12 meeting					9-17 June 2026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9439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>THE END</a:t>
            </a: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73624" y="2348880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r>
              <a:rPr lang="en-US" altLang="ko-KR" sz="3200" b="1" dirty="0">
                <a:solidFill>
                  <a:prstClr val="black"/>
                </a:solidFill>
                <a:latin typeface="Arial"/>
                <a:ea typeface="MD아트체" pitchFamily="18" charset="-127"/>
                <a:cs typeface="한컴바탕" pitchFamily="18" charset="2"/>
              </a:rPr>
              <a:t>  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05F76C17-6393-4167-A8CD-BFB1592DBDD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2273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28144</TotalTime>
  <Words>1535</Words>
  <Application>Microsoft Office PowerPoint</Application>
  <PresentationFormat>화면 슬라이드 쇼(4:3)</PresentationFormat>
  <Paragraphs>237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inherit</vt:lpstr>
      <vt:lpstr>맑은 고딕</vt:lpstr>
      <vt:lpstr>Arial</vt:lpstr>
      <vt:lpstr>Calibri</vt:lpstr>
      <vt:lpstr>Times New Roman</vt:lpstr>
      <vt:lpstr>Wingdings</vt:lpstr>
      <vt:lpstr>Office 테마</vt:lpstr>
      <vt:lpstr>ITU-T SG12 Q19 Interim Meeting Objective and subjective methods for evaluating perceptual audiovisual quality in multimedia and television services  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THE END</vt:lpstr>
    </vt:vector>
  </TitlesOfParts>
  <Company>lginnotek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K-mean 분할 클러스터링을 이용한 영상의 stain 오염 검출</dc:title>
  <dc:creator>hong</dc:creator>
  <cp:lastModifiedBy>pc202</cp:lastModifiedBy>
  <cp:revision>1953</cp:revision>
  <cp:lastPrinted>2023-12-06T02:49:08Z</cp:lastPrinted>
  <dcterms:created xsi:type="dcterms:W3CDTF">2012-01-26T05:03:39Z</dcterms:created>
  <dcterms:modified xsi:type="dcterms:W3CDTF">2025-12-17T15:38:26Z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