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41"/>
  </p:notesMasterIdLst>
  <p:handoutMasterIdLst>
    <p:handoutMasterId r:id="rId42"/>
  </p:handoutMasterIdLst>
  <p:sldIdLst>
    <p:sldId id="423" r:id="rId2"/>
    <p:sldId id="543" r:id="rId3"/>
    <p:sldId id="544" r:id="rId4"/>
    <p:sldId id="545" r:id="rId5"/>
    <p:sldId id="502" r:id="rId6"/>
    <p:sldId id="479" r:id="rId7"/>
    <p:sldId id="566" r:id="rId8"/>
    <p:sldId id="547" r:id="rId9"/>
    <p:sldId id="548" r:id="rId10"/>
    <p:sldId id="549" r:id="rId11"/>
    <p:sldId id="550" r:id="rId12"/>
    <p:sldId id="551" r:id="rId13"/>
    <p:sldId id="552" r:id="rId14"/>
    <p:sldId id="553" r:id="rId15"/>
    <p:sldId id="554" r:id="rId16"/>
    <p:sldId id="555" r:id="rId17"/>
    <p:sldId id="556" r:id="rId18"/>
    <p:sldId id="557" r:id="rId19"/>
    <p:sldId id="558" r:id="rId20"/>
    <p:sldId id="559" r:id="rId21"/>
    <p:sldId id="560" r:id="rId22"/>
    <p:sldId id="561" r:id="rId23"/>
    <p:sldId id="562" r:id="rId24"/>
    <p:sldId id="563" r:id="rId25"/>
    <p:sldId id="564" r:id="rId26"/>
    <p:sldId id="565" r:id="rId27"/>
    <p:sldId id="576" r:id="rId28"/>
    <p:sldId id="546" r:id="rId29"/>
    <p:sldId id="567" r:id="rId30"/>
    <p:sldId id="568" r:id="rId31"/>
    <p:sldId id="569" r:id="rId32"/>
    <p:sldId id="570" r:id="rId33"/>
    <p:sldId id="571" r:id="rId34"/>
    <p:sldId id="572" r:id="rId35"/>
    <p:sldId id="573" r:id="rId36"/>
    <p:sldId id="574" r:id="rId37"/>
    <p:sldId id="575" r:id="rId38"/>
    <p:sldId id="577" r:id="rId39"/>
    <p:sldId id="477" r:id="rId40"/>
  </p:sldIdLst>
  <p:sldSz cx="9144000" cy="6858000" type="screen4x3"/>
  <p:notesSz cx="6888163" cy="10020300"/>
  <p:custDataLst>
    <p:tags r:id="rId4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7"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4417" autoAdjust="0"/>
  </p:normalViewPr>
  <p:slideViewPr>
    <p:cSldViewPr>
      <p:cViewPr varScale="1">
        <p:scale>
          <a:sx n="104" d="100"/>
          <a:sy n="104" d="100"/>
        </p:scale>
        <p:origin x="2166" y="102"/>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322"/>
    </p:cViewPr>
  </p:sorterViewPr>
  <p:notesViewPr>
    <p:cSldViewPr>
      <p:cViewPr varScale="1">
        <p:scale>
          <a:sx n="70" d="100"/>
          <a:sy n="70" d="100"/>
        </p:scale>
        <p:origin x="-1680" y="-90"/>
      </p:cViewPr>
      <p:guideLst>
        <p:guide orient="horz" pos="3157"/>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2"/>
            <a:ext cx="2985282" cy="500471"/>
          </a:xfrm>
          <a:prstGeom prst="rect">
            <a:avLst/>
          </a:prstGeom>
        </p:spPr>
        <p:txBody>
          <a:bodyPr vert="horz" lIns="89173" tIns="44587" rIns="89173" bIns="44587" rtlCol="0"/>
          <a:lstStyle>
            <a:lvl1pPr algn="l">
              <a:defRPr sz="1200"/>
            </a:lvl1pPr>
          </a:lstStyle>
          <a:p>
            <a:endParaRPr lang="ko-KR" altLang="en-US" dirty="0"/>
          </a:p>
        </p:txBody>
      </p:sp>
      <p:sp>
        <p:nvSpPr>
          <p:cNvPr id="3" name="날짜 개체 틀 2"/>
          <p:cNvSpPr>
            <a:spLocks noGrp="1"/>
          </p:cNvSpPr>
          <p:nvPr>
            <p:ph type="dt" sz="quarter" idx="1"/>
          </p:nvPr>
        </p:nvSpPr>
        <p:spPr>
          <a:xfrm>
            <a:off x="3901343" y="2"/>
            <a:ext cx="2985282" cy="500471"/>
          </a:xfrm>
          <a:prstGeom prst="rect">
            <a:avLst/>
          </a:prstGeom>
        </p:spPr>
        <p:txBody>
          <a:bodyPr vert="horz" lIns="89173" tIns="44587" rIns="89173" bIns="44587" rtlCol="0"/>
          <a:lstStyle>
            <a:lvl1pPr algn="r">
              <a:defRPr sz="1200"/>
            </a:lvl1pPr>
          </a:lstStyle>
          <a:p>
            <a:fld id="{9681A0AE-D235-4586-800B-DB08096D6CBD}" type="datetimeFigureOut">
              <a:rPr lang="ko-KR" altLang="en-US" smtClean="0"/>
              <a:t>2025-05-08</a:t>
            </a:fld>
            <a:endParaRPr lang="ko-KR" altLang="en-US" dirty="0"/>
          </a:p>
        </p:txBody>
      </p:sp>
      <p:sp>
        <p:nvSpPr>
          <p:cNvPr id="4" name="바닥글 개체 틀 3"/>
          <p:cNvSpPr>
            <a:spLocks noGrp="1"/>
          </p:cNvSpPr>
          <p:nvPr>
            <p:ph type="ftr" sz="quarter" idx="2"/>
          </p:nvPr>
        </p:nvSpPr>
        <p:spPr>
          <a:xfrm>
            <a:off x="1" y="9518276"/>
            <a:ext cx="2985282" cy="500471"/>
          </a:xfrm>
          <a:prstGeom prst="rect">
            <a:avLst/>
          </a:prstGeom>
        </p:spPr>
        <p:txBody>
          <a:bodyPr vert="horz" lIns="89173" tIns="44587" rIns="89173" bIns="44587" rtlCol="0" anchor="b"/>
          <a:lstStyle>
            <a:lvl1pPr algn="l">
              <a:defRPr sz="1200"/>
            </a:lvl1pPr>
          </a:lstStyle>
          <a:p>
            <a:endParaRPr lang="ko-KR" altLang="en-US" dirty="0"/>
          </a:p>
        </p:txBody>
      </p:sp>
      <p:sp>
        <p:nvSpPr>
          <p:cNvPr id="5" name="슬라이드 번호 개체 틀 4"/>
          <p:cNvSpPr>
            <a:spLocks noGrp="1"/>
          </p:cNvSpPr>
          <p:nvPr>
            <p:ph type="sldNum" sz="quarter" idx="3"/>
          </p:nvPr>
        </p:nvSpPr>
        <p:spPr>
          <a:xfrm>
            <a:off x="3901343" y="9518276"/>
            <a:ext cx="2985282" cy="500471"/>
          </a:xfrm>
          <a:prstGeom prst="rect">
            <a:avLst/>
          </a:prstGeom>
        </p:spPr>
        <p:txBody>
          <a:bodyPr vert="horz" lIns="89173" tIns="44587" rIns="89173" bIns="44587" rtlCol="0" anchor="b"/>
          <a:lstStyle>
            <a:lvl1pPr algn="r">
              <a:defRPr sz="1200"/>
            </a:lvl1pPr>
          </a:lstStyle>
          <a:p>
            <a:fld id="{72E686B8-1356-4842-B2C7-A33B06C78D8B}" type="slidenum">
              <a:rPr lang="ko-KR" altLang="en-US" smtClean="0"/>
              <a:t>‹#›</a:t>
            </a:fld>
            <a:endParaRPr lang="ko-KR" altLang="en-US" dirty="0"/>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2984870" cy="501015"/>
          </a:xfrm>
          <a:prstGeom prst="rect">
            <a:avLst/>
          </a:prstGeom>
        </p:spPr>
        <p:txBody>
          <a:bodyPr vert="horz" lIns="96610" tIns="48306" rIns="96610" bIns="48306" rtlCol="0"/>
          <a:lstStyle>
            <a:lvl1pPr algn="l">
              <a:defRPr sz="1300"/>
            </a:lvl1pPr>
          </a:lstStyle>
          <a:p>
            <a:endParaRPr lang="ko-KR" altLang="en-US" dirty="0"/>
          </a:p>
        </p:txBody>
      </p:sp>
      <p:sp>
        <p:nvSpPr>
          <p:cNvPr id="3" name="날짜 개체 틀 2"/>
          <p:cNvSpPr>
            <a:spLocks noGrp="1"/>
          </p:cNvSpPr>
          <p:nvPr>
            <p:ph type="dt" idx="1"/>
          </p:nvPr>
        </p:nvSpPr>
        <p:spPr>
          <a:xfrm>
            <a:off x="3901701" y="0"/>
            <a:ext cx="2984870" cy="501015"/>
          </a:xfrm>
          <a:prstGeom prst="rect">
            <a:avLst/>
          </a:prstGeom>
        </p:spPr>
        <p:txBody>
          <a:bodyPr vert="horz" lIns="96610" tIns="48306" rIns="96610" bIns="48306" rtlCol="0"/>
          <a:lstStyle>
            <a:lvl1pPr algn="r">
              <a:defRPr sz="1300"/>
            </a:lvl1pPr>
          </a:lstStyle>
          <a:p>
            <a:fld id="{D5D8B169-09AD-4F78-9B79-3DA53DB6446F}" type="datetimeFigureOut">
              <a:rPr lang="ko-KR" altLang="en-US" smtClean="0"/>
              <a:t>2025-05-08</a:t>
            </a:fld>
            <a:endParaRPr lang="ko-KR" altLang="en-US" dirty="0"/>
          </a:p>
        </p:txBody>
      </p:sp>
      <p:sp>
        <p:nvSpPr>
          <p:cNvPr id="4" name="슬라이드 이미지 개체 틀 3"/>
          <p:cNvSpPr>
            <a:spLocks noGrp="1" noRot="1" noChangeAspect="1"/>
          </p:cNvSpPr>
          <p:nvPr>
            <p:ph type="sldImg" idx="2"/>
          </p:nvPr>
        </p:nvSpPr>
        <p:spPr>
          <a:xfrm>
            <a:off x="938213" y="752475"/>
            <a:ext cx="5011737" cy="3757613"/>
          </a:xfrm>
          <a:prstGeom prst="rect">
            <a:avLst/>
          </a:prstGeom>
          <a:noFill/>
          <a:ln w="12700">
            <a:solidFill>
              <a:prstClr val="black"/>
            </a:solidFill>
          </a:ln>
        </p:spPr>
        <p:txBody>
          <a:bodyPr vert="horz" lIns="96610" tIns="48306" rIns="96610" bIns="48306" rtlCol="0" anchor="ctr"/>
          <a:lstStyle/>
          <a:p>
            <a:endParaRPr lang="ko-KR" altLang="en-US" dirty="0"/>
          </a:p>
        </p:txBody>
      </p:sp>
      <p:sp>
        <p:nvSpPr>
          <p:cNvPr id="5" name="슬라이드 노트 개체 틀 4"/>
          <p:cNvSpPr>
            <a:spLocks noGrp="1"/>
          </p:cNvSpPr>
          <p:nvPr>
            <p:ph type="body" sz="quarter" idx="3"/>
          </p:nvPr>
        </p:nvSpPr>
        <p:spPr>
          <a:xfrm>
            <a:off x="688817" y="4759642"/>
            <a:ext cx="5510530" cy="4509135"/>
          </a:xfrm>
          <a:prstGeom prst="rect">
            <a:avLst/>
          </a:prstGeom>
        </p:spPr>
        <p:txBody>
          <a:bodyPr vert="horz" lIns="96610" tIns="48306" rIns="96610" bIns="48306"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3" y="9517549"/>
            <a:ext cx="2984870" cy="501015"/>
          </a:xfrm>
          <a:prstGeom prst="rect">
            <a:avLst/>
          </a:prstGeom>
        </p:spPr>
        <p:txBody>
          <a:bodyPr vert="horz" lIns="96610" tIns="48306" rIns="96610" bIns="48306" rtlCol="0" anchor="b"/>
          <a:lstStyle>
            <a:lvl1pPr algn="l">
              <a:defRPr sz="1300"/>
            </a:lvl1pPr>
          </a:lstStyle>
          <a:p>
            <a:endParaRPr lang="ko-KR" altLang="en-US" dirty="0"/>
          </a:p>
        </p:txBody>
      </p:sp>
      <p:sp>
        <p:nvSpPr>
          <p:cNvPr id="7" name="슬라이드 번호 개체 틀 6"/>
          <p:cNvSpPr>
            <a:spLocks noGrp="1"/>
          </p:cNvSpPr>
          <p:nvPr>
            <p:ph type="sldNum" sz="quarter" idx="5"/>
          </p:nvPr>
        </p:nvSpPr>
        <p:spPr>
          <a:xfrm>
            <a:off x="3901701" y="9517549"/>
            <a:ext cx="2984870" cy="501015"/>
          </a:xfrm>
          <a:prstGeom prst="rect">
            <a:avLst/>
          </a:prstGeom>
        </p:spPr>
        <p:txBody>
          <a:bodyPr vert="horz" lIns="96610" tIns="48306" rIns="96610" bIns="48306" rtlCol="0" anchor="b"/>
          <a:lstStyle>
            <a:lvl1pPr algn="r">
              <a:defRPr sz="1300"/>
            </a:lvl1pPr>
          </a:lstStyle>
          <a:p>
            <a:fld id="{F3620ED1-B248-440A-8481-ABC22B958941}" type="slidenum">
              <a:rPr lang="ko-KR" altLang="en-US" smtClean="0"/>
              <a:t>‹#›</a:t>
            </a:fld>
            <a:endParaRPr lang="ko-KR" altLang="en-US" dirty="0"/>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37708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2354544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2615494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2557290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2208995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2789205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3138990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dirty="0"/>
          </a:p>
        </p:txBody>
      </p:sp>
    </p:spTree>
    <p:extLst>
      <p:ext uri="{BB962C8B-B14F-4D97-AF65-F5344CB8AC3E}">
        <p14:creationId xmlns:p14="http://schemas.microsoft.com/office/powerpoint/2010/main" val="1513525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dirty="0"/>
          </a:p>
        </p:txBody>
      </p:sp>
    </p:spTree>
    <p:extLst>
      <p:ext uri="{BB962C8B-B14F-4D97-AF65-F5344CB8AC3E}">
        <p14:creationId xmlns:p14="http://schemas.microsoft.com/office/powerpoint/2010/main" val="2082199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dirty="0"/>
          </a:p>
        </p:txBody>
      </p:sp>
    </p:spTree>
    <p:extLst>
      <p:ext uri="{BB962C8B-B14F-4D97-AF65-F5344CB8AC3E}">
        <p14:creationId xmlns:p14="http://schemas.microsoft.com/office/powerpoint/2010/main" val="2702367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dirty="0"/>
          </a:p>
        </p:txBody>
      </p:sp>
    </p:spTree>
    <p:extLst>
      <p:ext uri="{BB962C8B-B14F-4D97-AF65-F5344CB8AC3E}">
        <p14:creationId xmlns:p14="http://schemas.microsoft.com/office/powerpoint/2010/main" val="3484180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dirty="0"/>
          </a:p>
        </p:txBody>
      </p:sp>
    </p:spTree>
    <p:extLst>
      <p:ext uri="{BB962C8B-B14F-4D97-AF65-F5344CB8AC3E}">
        <p14:creationId xmlns:p14="http://schemas.microsoft.com/office/powerpoint/2010/main" val="2994747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dirty="0"/>
          </a:p>
        </p:txBody>
      </p:sp>
    </p:spTree>
    <p:extLst>
      <p:ext uri="{BB962C8B-B14F-4D97-AF65-F5344CB8AC3E}">
        <p14:creationId xmlns:p14="http://schemas.microsoft.com/office/powerpoint/2010/main" val="3387635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dirty="0"/>
          </a:p>
        </p:txBody>
      </p:sp>
    </p:spTree>
    <p:extLst>
      <p:ext uri="{BB962C8B-B14F-4D97-AF65-F5344CB8AC3E}">
        <p14:creationId xmlns:p14="http://schemas.microsoft.com/office/powerpoint/2010/main" val="2512396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dirty="0"/>
          </a:p>
        </p:txBody>
      </p:sp>
    </p:spTree>
    <p:extLst>
      <p:ext uri="{BB962C8B-B14F-4D97-AF65-F5344CB8AC3E}">
        <p14:creationId xmlns:p14="http://schemas.microsoft.com/office/powerpoint/2010/main" val="1937257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17</a:t>
            </a:fld>
            <a:endParaRPr lang="ko-KR" altLang="en-US" dirty="0"/>
          </a:p>
        </p:txBody>
      </p:sp>
    </p:spTree>
    <p:extLst>
      <p:ext uri="{BB962C8B-B14F-4D97-AF65-F5344CB8AC3E}">
        <p14:creationId xmlns:p14="http://schemas.microsoft.com/office/powerpoint/2010/main" val="2843888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18</a:t>
            </a:fld>
            <a:endParaRPr lang="ko-KR" altLang="en-US" dirty="0"/>
          </a:p>
        </p:txBody>
      </p:sp>
    </p:spTree>
    <p:extLst>
      <p:ext uri="{BB962C8B-B14F-4D97-AF65-F5344CB8AC3E}">
        <p14:creationId xmlns:p14="http://schemas.microsoft.com/office/powerpoint/2010/main" val="3000527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19</a:t>
            </a:fld>
            <a:endParaRPr lang="ko-KR" altLang="en-US" dirty="0"/>
          </a:p>
        </p:txBody>
      </p:sp>
    </p:spTree>
    <p:extLst>
      <p:ext uri="{BB962C8B-B14F-4D97-AF65-F5344CB8AC3E}">
        <p14:creationId xmlns:p14="http://schemas.microsoft.com/office/powerpoint/2010/main" val="4276326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20</a:t>
            </a:fld>
            <a:endParaRPr lang="ko-KR" altLang="en-US" dirty="0"/>
          </a:p>
        </p:txBody>
      </p:sp>
    </p:spTree>
    <p:extLst>
      <p:ext uri="{BB962C8B-B14F-4D97-AF65-F5344CB8AC3E}">
        <p14:creationId xmlns:p14="http://schemas.microsoft.com/office/powerpoint/2010/main" val="2042658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21</a:t>
            </a:fld>
            <a:endParaRPr lang="ko-KR" altLang="en-US" dirty="0"/>
          </a:p>
        </p:txBody>
      </p:sp>
    </p:spTree>
    <p:extLst>
      <p:ext uri="{BB962C8B-B14F-4D97-AF65-F5344CB8AC3E}">
        <p14:creationId xmlns:p14="http://schemas.microsoft.com/office/powerpoint/2010/main" val="3959401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22</a:t>
            </a:fld>
            <a:endParaRPr lang="ko-KR" altLang="en-US" dirty="0"/>
          </a:p>
        </p:txBody>
      </p:sp>
    </p:spTree>
    <p:extLst>
      <p:ext uri="{BB962C8B-B14F-4D97-AF65-F5344CB8AC3E}">
        <p14:creationId xmlns:p14="http://schemas.microsoft.com/office/powerpoint/2010/main" val="2929601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23</a:t>
            </a:fld>
            <a:endParaRPr lang="ko-KR" altLang="en-US" dirty="0"/>
          </a:p>
        </p:txBody>
      </p:sp>
    </p:spTree>
    <p:extLst>
      <p:ext uri="{BB962C8B-B14F-4D97-AF65-F5344CB8AC3E}">
        <p14:creationId xmlns:p14="http://schemas.microsoft.com/office/powerpoint/2010/main" val="377055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24</a:t>
            </a:fld>
            <a:endParaRPr lang="ko-KR" altLang="en-US" dirty="0"/>
          </a:p>
        </p:txBody>
      </p:sp>
    </p:spTree>
    <p:extLst>
      <p:ext uri="{BB962C8B-B14F-4D97-AF65-F5344CB8AC3E}">
        <p14:creationId xmlns:p14="http://schemas.microsoft.com/office/powerpoint/2010/main" val="9416674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25</a:t>
            </a:fld>
            <a:endParaRPr lang="ko-KR" altLang="en-US" dirty="0"/>
          </a:p>
        </p:txBody>
      </p:sp>
    </p:spTree>
    <p:extLst>
      <p:ext uri="{BB962C8B-B14F-4D97-AF65-F5344CB8AC3E}">
        <p14:creationId xmlns:p14="http://schemas.microsoft.com/office/powerpoint/2010/main" val="12847342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26</a:t>
            </a:fld>
            <a:endParaRPr lang="ko-KR" altLang="en-US" dirty="0"/>
          </a:p>
        </p:txBody>
      </p:sp>
    </p:spTree>
    <p:extLst>
      <p:ext uri="{BB962C8B-B14F-4D97-AF65-F5344CB8AC3E}">
        <p14:creationId xmlns:p14="http://schemas.microsoft.com/office/powerpoint/2010/main" val="3432940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27</a:t>
            </a:fld>
            <a:endParaRPr lang="ko-KR" altLang="en-US" dirty="0"/>
          </a:p>
        </p:txBody>
      </p:sp>
    </p:spTree>
    <p:extLst>
      <p:ext uri="{BB962C8B-B14F-4D97-AF65-F5344CB8AC3E}">
        <p14:creationId xmlns:p14="http://schemas.microsoft.com/office/powerpoint/2010/main" val="24706967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28</a:t>
            </a:fld>
            <a:endParaRPr lang="ko-KR" altLang="en-US" dirty="0"/>
          </a:p>
        </p:txBody>
      </p:sp>
    </p:spTree>
    <p:extLst>
      <p:ext uri="{BB962C8B-B14F-4D97-AF65-F5344CB8AC3E}">
        <p14:creationId xmlns:p14="http://schemas.microsoft.com/office/powerpoint/2010/main" val="1794367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29</a:t>
            </a:fld>
            <a:endParaRPr lang="ko-KR" altLang="en-US" dirty="0"/>
          </a:p>
        </p:txBody>
      </p:sp>
    </p:spTree>
    <p:extLst>
      <p:ext uri="{BB962C8B-B14F-4D97-AF65-F5344CB8AC3E}">
        <p14:creationId xmlns:p14="http://schemas.microsoft.com/office/powerpoint/2010/main" val="737265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30</a:t>
            </a:fld>
            <a:endParaRPr lang="ko-KR" altLang="en-US" dirty="0"/>
          </a:p>
        </p:txBody>
      </p:sp>
    </p:spTree>
    <p:extLst>
      <p:ext uri="{BB962C8B-B14F-4D97-AF65-F5344CB8AC3E}">
        <p14:creationId xmlns:p14="http://schemas.microsoft.com/office/powerpoint/2010/main" val="2997226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31</a:t>
            </a:fld>
            <a:endParaRPr lang="ko-KR" altLang="en-US" dirty="0"/>
          </a:p>
        </p:txBody>
      </p:sp>
    </p:spTree>
    <p:extLst>
      <p:ext uri="{BB962C8B-B14F-4D97-AF65-F5344CB8AC3E}">
        <p14:creationId xmlns:p14="http://schemas.microsoft.com/office/powerpoint/2010/main" val="99122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32</a:t>
            </a:fld>
            <a:endParaRPr lang="ko-KR" altLang="en-US" dirty="0"/>
          </a:p>
        </p:txBody>
      </p:sp>
    </p:spTree>
    <p:extLst>
      <p:ext uri="{BB962C8B-B14F-4D97-AF65-F5344CB8AC3E}">
        <p14:creationId xmlns:p14="http://schemas.microsoft.com/office/powerpoint/2010/main" val="1187875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33</a:t>
            </a:fld>
            <a:endParaRPr lang="ko-KR" altLang="en-US" dirty="0"/>
          </a:p>
        </p:txBody>
      </p:sp>
    </p:spTree>
    <p:extLst>
      <p:ext uri="{BB962C8B-B14F-4D97-AF65-F5344CB8AC3E}">
        <p14:creationId xmlns:p14="http://schemas.microsoft.com/office/powerpoint/2010/main" val="1323413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34</a:t>
            </a:fld>
            <a:endParaRPr lang="ko-KR" altLang="en-US" dirty="0"/>
          </a:p>
        </p:txBody>
      </p:sp>
    </p:spTree>
    <p:extLst>
      <p:ext uri="{BB962C8B-B14F-4D97-AF65-F5344CB8AC3E}">
        <p14:creationId xmlns:p14="http://schemas.microsoft.com/office/powerpoint/2010/main" val="15033535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35</a:t>
            </a:fld>
            <a:endParaRPr lang="ko-KR" altLang="en-US" dirty="0"/>
          </a:p>
        </p:txBody>
      </p:sp>
    </p:spTree>
    <p:extLst>
      <p:ext uri="{BB962C8B-B14F-4D97-AF65-F5344CB8AC3E}">
        <p14:creationId xmlns:p14="http://schemas.microsoft.com/office/powerpoint/2010/main" val="696688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36</a:t>
            </a:fld>
            <a:endParaRPr lang="ko-KR" altLang="en-US" dirty="0"/>
          </a:p>
        </p:txBody>
      </p:sp>
    </p:spTree>
    <p:extLst>
      <p:ext uri="{BB962C8B-B14F-4D97-AF65-F5344CB8AC3E}">
        <p14:creationId xmlns:p14="http://schemas.microsoft.com/office/powerpoint/2010/main" val="9911756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37</a:t>
            </a:fld>
            <a:endParaRPr lang="ko-KR" altLang="en-US" dirty="0"/>
          </a:p>
        </p:txBody>
      </p:sp>
    </p:spTree>
    <p:extLst>
      <p:ext uri="{BB962C8B-B14F-4D97-AF65-F5344CB8AC3E}">
        <p14:creationId xmlns:p14="http://schemas.microsoft.com/office/powerpoint/2010/main" val="1553293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38</a:t>
            </a:fld>
            <a:endParaRPr lang="ko-KR" altLang="en-US" dirty="0"/>
          </a:p>
        </p:txBody>
      </p:sp>
    </p:spTree>
    <p:extLst>
      <p:ext uri="{BB962C8B-B14F-4D97-AF65-F5344CB8AC3E}">
        <p14:creationId xmlns:p14="http://schemas.microsoft.com/office/powerpoint/2010/main" val="3433078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39</a:t>
            </a:fld>
            <a:endParaRPr lang="ko-KR" altLang="en-US" dirty="0"/>
          </a:p>
        </p:txBody>
      </p:sp>
    </p:spTree>
    <p:extLst>
      <p:ext uri="{BB962C8B-B14F-4D97-AF65-F5344CB8AC3E}">
        <p14:creationId xmlns:p14="http://schemas.microsoft.com/office/powerpoint/2010/main" val="184792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dirty="0"/>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dirty="0"/>
          </a:p>
        </p:txBody>
      </p:sp>
    </p:spTree>
    <p:extLst>
      <p:ext uri="{BB962C8B-B14F-4D97-AF65-F5344CB8AC3E}">
        <p14:creationId xmlns:p14="http://schemas.microsoft.com/office/powerpoint/2010/main" val="2916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dirty="0"/>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78424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50884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8" name="바닥글 개체 틀 7"/>
          <p:cNvSpPr>
            <a:spLocks noGrp="1"/>
          </p:cNvSpPr>
          <p:nvPr>
            <p:ph type="ftr" sz="quarter" idx="11"/>
          </p:nvPr>
        </p:nvSpPr>
        <p:spPr/>
        <p:txBody>
          <a:bodyPr/>
          <a:lstStyle/>
          <a:p>
            <a:endParaRPr lang="ko-KR" altLang="en-US" dirty="0"/>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110157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4" name="바닥글 개체 틀 3"/>
          <p:cNvSpPr>
            <a:spLocks noGrp="1"/>
          </p:cNvSpPr>
          <p:nvPr>
            <p:ph type="ftr" sz="quarter" idx="11"/>
          </p:nvPr>
        </p:nvSpPr>
        <p:spPr/>
        <p:txBody>
          <a:bodyPr/>
          <a:lstStyle/>
          <a:p>
            <a:endParaRPr lang="ko-KR" altLang="en-US" dirty="0"/>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61049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3" name="바닥글 개체 틀 2"/>
          <p:cNvSpPr>
            <a:spLocks noGrp="1"/>
          </p:cNvSpPr>
          <p:nvPr>
            <p:ph type="ftr" sz="quarter" idx="11"/>
          </p:nvPr>
        </p:nvSpPr>
        <p:spPr/>
        <p:txBody>
          <a:bodyPr/>
          <a:lstStyle/>
          <a:p>
            <a:endParaRPr lang="ko-KR" altLang="en-US" dirty="0"/>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2025-05-08</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2025-05-08</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dirty="0"/>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dirty="0"/>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7.emf"/><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pPr>
              <a:lnSpc>
                <a:spcPct val="150000"/>
              </a:lnSpc>
            </a:pPr>
            <a:r>
              <a:rPr lang="en-US" altLang="ko-KR" sz="3600" b="1" dirty="0">
                <a:solidFill>
                  <a:srgbClr val="FF0000"/>
                </a:solidFill>
                <a:ea typeface="MD아트체" pitchFamily="18" charset="-127"/>
                <a:cs typeface="한컴바탕" pitchFamily="18" charset="2"/>
              </a:rPr>
              <a:t>ITU-T SG12</a:t>
            </a:r>
            <a:br>
              <a:rPr lang="en-US" altLang="ko-KR" sz="3600" b="1" dirty="0">
                <a:solidFill>
                  <a:srgbClr val="FF0000"/>
                </a:solidFill>
                <a:ea typeface="MD아트체" pitchFamily="18" charset="-127"/>
                <a:cs typeface="한컴바탕" pitchFamily="18" charset="2"/>
              </a:rPr>
            </a:br>
            <a:r>
              <a:rPr lang="en-US" altLang="ko-KR" sz="3600" b="1" dirty="0">
                <a:solidFill>
                  <a:srgbClr val="FF0000"/>
                </a:solidFill>
                <a:ea typeface="MD아트체" pitchFamily="18" charset="-127"/>
                <a:cs typeface="한컴바탕" pitchFamily="18" charset="2"/>
              </a:rPr>
              <a:t>Q19 Interim Meeting</a:t>
            </a:r>
            <a:br>
              <a:rPr lang="en-US" altLang="ko-KR" sz="3600" b="1" dirty="0">
                <a:solidFill>
                  <a:srgbClr val="FF0000"/>
                </a:solidFill>
                <a:ea typeface="MD아트체" pitchFamily="18" charset="-127"/>
                <a:cs typeface="한컴바탕" pitchFamily="18" charset="2"/>
              </a:rPr>
            </a:b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Objective and subjective methods for evaluating perceptual </a:t>
            </a:r>
            <a:r>
              <a:rPr lang="en-GB" altLang="ko-KR" sz="1800" b="1" dirty="0" err="1">
                <a:solidFill>
                  <a:schemeClr val="accent6">
                    <a:lumMod val="50000"/>
                  </a:schemeClr>
                </a:solidFill>
                <a:effectLst/>
                <a:latin typeface="Times New Roman" panose="02020603050405020304" pitchFamily="18" charset="0"/>
                <a:ea typeface="SimSun" panose="02010600030101010101" pitchFamily="2" charset="-122"/>
              </a:rPr>
              <a:t>audiovisual</a:t>
            </a: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 quality in multimedia and television services</a:t>
            </a:r>
            <a:br>
              <a:rPr lang="en-US" altLang="ko-KR" sz="5400" b="1" dirty="0">
                <a:solidFill>
                  <a:srgbClr val="FF0000"/>
                </a:solidFill>
                <a:ea typeface="MD아트체" pitchFamily="18" charset="-127"/>
                <a:cs typeface="한컴바탕" pitchFamily="18" charset="2"/>
              </a:rPr>
            </a:b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2411760" y="4365104"/>
            <a:ext cx="5297700" cy="792088"/>
          </a:xfrm>
        </p:spPr>
        <p:txBody>
          <a:bodyPr>
            <a:noAutofit/>
          </a:bodyPr>
          <a:lstStyle/>
          <a:p>
            <a:r>
              <a:rPr lang="en-US" altLang="ko-KR" sz="2000" b="1" dirty="0">
                <a:solidFill>
                  <a:schemeClr val="tx1"/>
                </a:solidFill>
                <a:latin typeface="+mj-lt"/>
                <a:ea typeface="MD아트체" pitchFamily="18" charset="-127"/>
                <a:cs typeface="한컴바탕" pitchFamily="18" charset="2"/>
              </a:rPr>
              <a:t>May</a:t>
            </a:r>
            <a:r>
              <a:rPr lang="ko-KR" altLang="en-US" sz="2000" b="1" dirty="0">
                <a:solidFill>
                  <a:schemeClr val="tx1"/>
                </a:solidFill>
                <a:latin typeface="+mj-lt"/>
                <a:ea typeface="MD아트체" pitchFamily="18" charset="-127"/>
                <a:cs typeface="한컴바탕" pitchFamily="18" charset="2"/>
              </a:rPr>
              <a:t> </a:t>
            </a:r>
            <a:r>
              <a:rPr lang="en-US" altLang="ko-KR" sz="2000" b="1" dirty="0">
                <a:solidFill>
                  <a:schemeClr val="tx1"/>
                </a:solidFill>
                <a:latin typeface="+mj-lt"/>
                <a:ea typeface="MD아트체" pitchFamily="18" charset="-127"/>
                <a:cs typeface="한컴바탕" pitchFamily="18" charset="2"/>
              </a:rPr>
              <a:t>8,</a:t>
            </a:r>
            <a:r>
              <a:rPr lang="ko-KR" altLang="en-US" sz="2000" b="1" dirty="0">
                <a:solidFill>
                  <a:schemeClr val="tx1"/>
                </a:solidFill>
                <a:latin typeface="+mj-lt"/>
                <a:ea typeface="MD아트체" pitchFamily="18" charset="-127"/>
                <a:cs typeface="한컴바탕" pitchFamily="18" charset="2"/>
              </a:rPr>
              <a:t> </a:t>
            </a:r>
            <a:r>
              <a:rPr lang="en-US" altLang="ko-KR" sz="2000" b="1" dirty="0">
                <a:solidFill>
                  <a:schemeClr val="tx1"/>
                </a:solidFill>
                <a:latin typeface="+mj-lt"/>
                <a:ea typeface="MD아트체" pitchFamily="18" charset="-127"/>
                <a:cs typeface="한컴바탕" pitchFamily="18" charset="2"/>
              </a:rPr>
              <a:t>2025</a:t>
            </a:r>
          </a:p>
          <a:p>
            <a:r>
              <a:rPr lang="en-US" altLang="ko-KR" sz="2000" b="1" dirty="0">
                <a:solidFill>
                  <a:schemeClr val="tx1"/>
                </a:solidFill>
                <a:ea typeface="MD아트체" pitchFamily="18" charset="-127"/>
                <a:cs typeface="한컴바탕" pitchFamily="18" charset="2"/>
              </a:rPr>
              <a:t>Menlo Park, CA, USA</a:t>
            </a:r>
          </a:p>
        </p:txBody>
      </p:sp>
      <p:sp>
        <p:nvSpPr>
          <p:cNvPr id="8" name="RS_Classification_Standard">
            <a:extLst>
              <a:ext uri="{FF2B5EF4-FFF2-40B4-BE49-F238E27FC236}">
                <a16:creationId xmlns:a16="http://schemas.microsoft.com/office/drawing/2014/main" id="{ECAEE606-0C5B-4145-B394-C38A9284D8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130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3508653"/>
          </a:xfrm>
          <a:prstGeom prst="rect">
            <a:avLst/>
          </a:prstGeom>
          <a:noFill/>
        </p:spPr>
        <p:txBody>
          <a:bodyPr wrap="square" rtlCol="0">
            <a:spAutoFit/>
          </a:bodyPr>
          <a:lstStyle/>
          <a:p>
            <a:r>
              <a:rPr lang="en-US" altLang="ko-KR" sz="2400" b="1" dirty="0"/>
              <a:t>Draft Agenda</a:t>
            </a:r>
          </a:p>
          <a:p>
            <a:endParaRPr lang="en-US" altLang="ko-KR" sz="2000" b="1" dirty="0"/>
          </a:p>
          <a:p>
            <a:pPr marL="342900" indent="-342900">
              <a:buFont typeface="Arial" panose="020B0604020202020204" pitchFamily="34" charset="0"/>
              <a:buChar char="•"/>
            </a:pPr>
            <a:r>
              <a:rPr lang="en-US" altLang="ko-KR" sz="2000" b="1" dirty="0"/>
              <a:t>P.obj-</a:t>
            </a:r>
            <a:r>
              <a:rPr lang="en-US" altLang="ko-KR" sz="2000" b="1" dirty="0" err="1"/>
              <a:t>recog</a:t>
            </a:r>
            <a:endParaRPr lang="en-US" altLang="ko-KR" sz="2000" b="1" dirty="0"/>
          </a:p>
          <a:p>
            <a:pPr marL="800100" lvl="1" indent="-342900">
              <a:buFont typeface="Arial" panose="020B0604020202020204" pitchFamily="34" charset="0"/>
              <a:buChar char="•"/>
            </a:pPr>
            <a:r>
              <a:rPr lang="en-US" altLang="ko-KR" sz="2000" b="1" dirty="0"/>
              <a:t>C0001: </a:t>
            </a:r>
            <a:r>
              <a:rPr lang="en-GB" altLang="ko-KR" sz="1800" dirty="0">
                <a:effectLst/>
                <a:latin typeface="Times New Roman" panose="02020603050405020304" pitchFamily="18" charset="0"/>
                <a:ea typeface="MS Mincho" panose="02020609040205080304" pitchFamily="49" charset="-128"/>
              </a:rPr>
              <a:t>Draft Recommendation P.obj-</a:t>
            </a:r>
            <a:r>
              <a:rPr lang="en-GB" altLang="ko-KR" sz="1800" dirty="0" err="1">
                <a:effectLst/>
                <a:latin typeface="Times New Roman" panose="02020603050405020304" pitchFamily="18" charset="0"/>
                <a:ea typeface="MS Mincho" panose="02020609040205080304" pitchFamily="49" charset="-128"/>
              </a:rPr>
              <a:t>recog</a:t>
            </a:r>
            <a:endParaRPr lang="en-US" altLang="ko-KR" sz="2000" b="1" dirty="0"/>
          </a:p>
          <a:p>
            <a:pPr marL="800100" lvl="1" indent="-342900">
              <a:buFont typeface="Arial" panose="020B0604020202020204" pitchFamily="34" charset="0"/>
              <a:buChar char="•"/>
            </a:pPr>
            <a:r>
              <a:rPr lang="en-US" altLang="ko-KR" sz="2000" b="1" dirty="0"/>
              <a:t>C0002: </a:t>
            </a:r>
            <a:r>
              <a:rPr lang="en-GB" altLang="ko-KR" sz="1800" dirty="0">
                <a:effectLst/>
                <a:latin typeface="Times New Roman" panose="02020603050405020304" pitchFamily="18" charset="0"/>
                <a:ea typeface="Yu Mincho" panose="02020400000000000000" pitchFamily="18" charset="-128"/>
              </a:rPr>
              <a:t>Validation experiment result of IPP encoding </a:t>
            </a:r>
          </a:p>
          <a:p>
            <a:pPr marL="800100" lvl="1" indent="-342900">
              <a:buFont typeface="Arial" panose="020B0604020202020204" pitchFamily="34" charset="0"/>
              <a:buChar char="•"/>
            </a:pPr>
            <a:r>
              <a:rPr lang="en-US" altLang="ko-KR" sz="2000" b="1" dirty="0"/>
              <a:t>C0003: </a:t>
            </a:r>
            <a:r>
              <a:rPr lang="en-GB" altLang="ko-KR" sz="1800" dirty="0">
                <a:effectLst/>
                <a:latin typeface="Times New Roman" panose="02020603050405020304" pitchFamily="18" charset="0"/>
                <a:ea typeface="MS Mincho" panose="02020609040205080304" pitchFamily="49" charset="-128"/>
              </a:rPr>
              <a:t>Draft Supplement of P.obj-</a:t>
            </a:r>
            <a:r>
              <a:rPr lang="en-GB" altLang="ko-KR" sz="1800" dirty="0" err="1">
                <a:effectLst/>
                <a:latin typeface="Times New Roman" panose="02020603050405020304" pitchFamily="18" charset="0"/>
                <a:ea typeface="MS Mincho" panose="02020609040205080304" pitchFamily="49" charset="-128"/>
              </a:rPr>
              <a:t>recog</a:t>
            </a:r>
            <a:r>
              <a:rPr lang="en-GB" altLang="ko-KR" sz="1800" dirty="0">
                <a:effectLst/>
                <a:latin typeface="Times New Roman" panose="02020603050405020304" pitchFamily="18" charset="0"/>
                <a:ea typeface="MS Mincho" panose="02020609040205080304" pitchFamily="49" charset="-128"/>
              </a:rPr>
              <a:t> </a:t>
            </a:r>
          </a:p>
          <a:p>
            <a:pPr marL="342900" indent="-342900">
              <a:buFont typeface="Arial" panose="020B0604020202020204" pitchFamily="34" charset="0"/>
              <a:buChar char="•"/>
            </a:pPr>
            <a:r>
              <a:rPr lang="en-US" altLang="ko-KR" sz="2000" b="1" dirty="0"/>
              <a:t>P.PV-OQAM</a:t>
            </a:r>
          </a:p>
          <a:p>
            <a:pPr marL="800100" lvl="1" indent="-342900">
              <a:buFont typeface="Arial" panose="020B0604020202020204" pitchFamily="34" charset="0"/>
              <a:buChar char="•"/>
            </a:pPr>
            <a:r>
              <a:rPr lang="en-GB" altLang="ko-KR" sz="1800" dirty="0">
                <a:effectLst/>
                <a:latin typeface="Times New Roman" panose="02020603050405020304" pitchFamily="18" charset="0"/>
                <a:ea typeface="SimSun" panose="02010600030101010101" pitchFamily="2" charset="-122"/>
              </a:rPr>
              <a:t>P.PV-OQAM: Proposal for updating clauses 4, 6, 7, 8 and 9</a:t>
            </a:r>
            <a:endParaRPr lang="en-US" altLang="ko-KR" sz="2000" b="1" dirty="0"/>
          </a:p>
          <a:p>
            <a:pPr marL="342900" indent="-342900">
              <a:buFont typeface="Arial" panose="020B0604020202020204" pitchFamily="34" charset="0"/>
              <a:buChar char="•"/>
            </a:pPr>
            <a:r>
              <a:rPr lang="en-US" altLang="ko-KR" sz="2000" b="1" dirty="0" err="1"/>
              <a:t>J.noref</a:t>
            </a:r>
            <a:endParaRPr lang="en-US" altLang="ko-KR" sz="2000" b="1" dirty="0"/>
          </a:p>
          <a:p>
            <a:pPr marL="342900" indent="-342900">
              <a:buFont typeface="Arial" panose="020B0604020202020204" pitchFamily="34" charset="0"/>
              <a:buChar char="•"/>
            </a:pPr>
            <a:r>
              <a:rPr lang="en-US" altLang="ko-KR" sz="2000" b="1" dirty="0"/>
              <a:t>AOB</a:t>
            </a:r>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59262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255168" y="1772816"/>
            <a:ext cx="7272808" cy="1446550"/>
          </a:xfrm>
          <a:prstGeom prst="rect">
            <a:avLst/>
          </a:prstGeom>
          <a:noFill/>
        </p:spPr>
        <p:txBody>
          <a:bodyPr wrap="square" rtlCol="0">
            <a:spAutoFit/>
          </a:bodyPr>
          <a:lstStyle/>
          <a:p>
            <a:r>
              <a:rPr lang="en-US" altLang="ko-KR" sz="4400" b="1" dirty="0">
                <a:solidFill>
                  <a:srgbClr val="FF0000"/>
                </a:solidFill>
              </a:rPr>
              <a:t>Work item J.obj-</a:t>
            </a:r>
            <a:r>
              <a:rPr lang="en-US" altLang="ko-KR" sz="4400" b="1" dirty="0" err="1">
                <a:solidFill>
                  <a:srgbClr val="FF0000"/>
                </a:solidFill>
              </a:rPr>
              <a:t>recog</a:t>
            </a:r>
            <a:endParaRPr lang="en-US" altLang="ko-KR" sz="4400" b="1" dirty="0">
              <a:solidFill>
                <a:srgbClr val="FF0000"/>
              </a:solidFill>
            </a:endParaRP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075947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255168" y="1772816"/>
            <a:ext cx="7272808" cy="1446550"/>
          </a:xfrm>
          <a:prstGeom prst="rect">
            <a:avLst/>
          </a:prstGeom>
          <a:noFill/>
        </p:spPr>
        <p:txBody>
          <a:bodyPr wrap="square" rtlCol="0">
            <a:spAutoFit/>
          </a:bodyPr>
          <a:lstStyle/>
          <a:p>
            <a:r>
              <a:rPr lang="en-US" altLang="ko-KR" sz="4400" b="1" dirty="0">
                <a:solidFill>
                  <a:srgbClr val="FF0000"/>
                </a:solidFill>
              </a:rPr>
              <a:t>Work item J.P.PV-OQAM</a:t>
            </a: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731714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255168" y="1772816"/>
            <a:ext cx="7272808" cy="1754326"/>
          </a:xfrm>
          <a:prstGeom prst="rect">
            <a:avLst/>
          </a:prstGeom>
          <a:noFill/>
        </p:spPr>
        <p:txBody>
          <a:bodyPr wrap="square" rtlCol="0">
            <a:spAutoFit/>
          </a:bodyPr>
          <a:lstStyle/>
          <a:p>
            <a:r>
              <a:rPr lang="en-US" altLang="ko-KR" sz="4400" b="1" dirty="0">
                <a:solidFill>
                  <a:srgbClr val="FF0000"/>
                </a:solidFill>
              </a:rPr>
              <a:t>Work item </a:t>
            </a:r>
            <a:r>
              <a:rPr lang="en-US" altLang="ko-KR" sz="4400" b="1" dirty="0" err="1">
                <a:solidFill>
                  <a:srgbClr val="FF0000"/>
                </a:solidFill>
              </a:rPr>
              <a:t>J.noref</a:t>
            </a:r>
            <a:endParaRPr lang="en-US" altLang="ko-KR" sz="4400" b="1" dirty="0">
              <a:solidFill>
                <a:srgbClr val="FF0000"/>
              </a:solidFill>
            </a:endParaRPr>
          </a:p>
          <a:p>
            <a:r>
              <a:rPr lang="en-US" altLang="ko-KR" sz="2000" b="1" dirty="0">
                <a:solidFill>
                  <a:schemeClr val="accent1"/>
                </a:solidFill>
              </a:rPr>
              <a:t>Base Text: </a:t>
            </a:r>
            <a:r>
              <a:rPr lang="en-GB" altLang="ko-KR" sz="2000" u="sng" dirty="0">
                <a:solidFill>
                  <a:schemeClr val="accent1"/>
                </a:solidFill>
                <a:effectLst/>
                <a:latin typeface="Times New Roman" panose="02020603050405020304" pitchFamily="18" charset="0"/>
                <a:ea typeface="SimSun" panose="02010600030101010101" pitchFamily="2" charset="-122"/>
              </a:rPr>
              <a:t>SG12-TD109R1</a:t>
            </a:r>
            <a:endParaRPr lang="en-US" altLang="ko-KR" sz="2000" b="1" dirty="0">
              <a:solidFill>
                <a:schemeClr val="accent1"/>
              </a:solidFill>
            </a:endParaRP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88429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4431983"/>
          </a:xfrm>
          <a:prstGeom prst="rect">
            <a:avLst/>
          </a:prstGeom>
          <a:noFill/>
        </p:spPr>
        <p:txBody>
          <a:bodyPr wrap="square" rtlCol="0">
            <a:spAutoFit/>
          </a:bodyPr>
          <a:lstStyle/>
          <a:p>
            <a:r>
              <a:rPr lang="en-US" altLang="ko-KR" sz="2400" b="1" dirty="0"/>
              <a:t>Table of Content</a:t>
            </a:r>
          </a:p>
          <a:p>
            <a:endParaRPr lang="en-US" altLang="ko-KR" sz="2000" b="1" dirty="0"/>
          </a:p>
          <a:p>
            <a:pPr marL="342900" indent="-342900">
              <a:buFont typeface="Arial" panose="020B0604020202020204" pitchFamily="34" charset="0"/>
              <a:buChar char="•"/>
            </a:pPr>
            <a:r>
              <a:rPr lang="en-US" altLang="ko-KR" sz="2000" b="1" dirty="0"/>
              <a:t>Introduction</a:t>
            </a:r>
          </a:p>
          <a:p>
            <a:pPr marL="800100" lvl="1" indent="-342900">
              <a:buFont typeface="Arial" panose="020B0604020202020204" pitchFamily="34" charset="0"/>
              <a:buChar char="•"/>
            </a:pPr>
            <a:r>
              <a:rPr lang="en-US" altLang="ko-KR" sz="2000" b="1" dirty="0"/>
              <a:t>ILGs</a:t>
            </a:r>
          </a:p>
          <a:p>
            <a:pPr marL="800100" lvl="1" indent="-342900">
              <a:buFont typeface="Arial" panose="020B0604020202020204" pitchFamily="34" charset="0"/>
              <a:buChar char="•"/>
            </a:pPr>
            <a:r>
              <a:rPr lang="en-US" altLang="ko-KR" sz="2000" b="1" dirty="0"/>
              <a:t>Proponents</a:t>
            </a:r>
          </a:p>
          <a:p>
            <a:pPr marL="342900" indent="-342900">
              <a:buFont typeface="Arial" panose="020B0604020202020204" pitchFamily="34" charset="0"/>
              <a:buChar char="•"/>
            </a:pPr>
            <a:r>
              <a:rPr lang="en-US" altLang="ko-KR" sz="2000" b="1" dirty="0"/>
              <a:t>Review of the test plan</a:t>
            </a:r>
          </a:p>
          <a:p>
            <a:pPr marL="342900" indent="-342900">
              <a:buFont typeface="Arial" panose="020B0604020202020204" pitchFamily="34" charset="0"/>
              <a:buChar char="•"/>
            </a:pPr>
            <a:r>
              <a:rPr lang="en-US" altLang="ko-KR" sz="2000" b="1" dirty="0"/>
              <a:t>Role of ILGs</a:t>
            </a:r>
          </a:p>
          <a:p>
            <a:pPr marL="342900" indent="-342900">
              <a:buFont typeface="Arial" panose="020B0604020202020204" pitchFamily="34" charset="0"/>
              <a:buChar char="•"/>
            </a:pPr>
            <a:r>
              <a:rPr lang="en-US" altLang="ko-KR" sz="2000" b="1" dirty="0"/>
              <a:t>TBD items</a:t>
            </a:r>
          </a:p>
          <a:p>
            <a:pPr marL="342900" indent="-342900">
              <a:buFont typeface="Arial" panose="020B0604020202020204" pitchFamily="34" charset="0"/>
              <a:buChar char="•"/>
            </a:pPr>
            <a:r>
              <a:rPr lang="en-US" altLang="ko-KR" sz="2000" b="1" dirty="0"/>
              <a:t>Monthly audio call schedule</a:t>
            </a:r>
          </a:p>
          <a:p>
            <a:pPr marL="800100" lvl="1" indent="-342900">
              <a:buFont typeface="Arial" panose="020B0604020202020204" pitchFamily="34" charset="0"/>
              <a:buChar char="•"/>
            </a:pPr>
            <a:r>
              <a:rPr lang="en-US" altLang="ko-KR" sz="2000" b="1" dirty="0"/>
              <a:t>June 12 (Thursday) 16:00 CET , 8:00AM Denver</a:t>
            </a:r>
          </a:p>
          <a:p>
            <a:pPr marL="800100" lvl="1" indent="-342900">
              <a:buFont typeface="Arial" panose="020B0604020202020204" pitchFamily="34" charset="0"/>
              <a:buChar char="•"/>
            </a:pPr>
            <a:r>
              <a:rPr lang="en-US" altLang="ko-KR" sz="2000" b="1" dirty="0"/>
              <a:t>July 15 (Tuesday) 16:00 CET , 8:00AM Denver</a:t>
            </a:r>
          </a:p>
          <a:p>
            <a:pPr marL="800100" lvl="1" indent="-342900">
              <a:buFont typeface="Arial" panose="020B0604020202020204" pitchFamily="34" charset="0"/>
              <a:buChar char="•"/>
            </a:pPr>
            <a:r>
              <a:rPr lang="en-US" altLang="ko-KR" sz="2000" b="1" dirty="0"/>
              <a:t>September (SG12 meeting, Q19 sessions)</a:t>
            </a:r>
          </a:p>
          <a:p>
            <a:pPr marL="342900" indent="-342900">
              <a:buFont typeface="Arial" panose="020B0604020202020204" pitchFamily="34" charset="0"/>
              <a:buChar char="•"/>
            </a:pPr>
            <a:r>
              <a:rPr lang="en-US" altLang="ko-KR" sz="2000" b="1" dirty="0"/>
              <a:t>AOB</a:t>
            </a:r>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6477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79639" y="971932"/>
            <a:ext cx="8280920" cy="5170646"/>
          </a:xfrm>
          <a:prstGeom prst="rect">
            <a:avLst/>
          </a:prstGeom>
          <a:noFill/>
        </p:spPr>
        <p:txBody>
          <a:bodyPr wrap="square" rtlCol="0">
            <a:spAutoFit/>
          </a:bodyPr>
          <a:lstStyle/>
          <a:p>
            <a:r>
              <a:rPr lang="en-US" altLang="ko-KR" sz="2400" b="1" dirty="0"/>
              <a:t>ILGs</a:t>
            </a:r>
          </a:p>
          <a:p>
            <a:endParaRPr lang="en-US" altLang="ko-KR" sz="2400" b="1" dirty="0"/>
          </a:p>
          <a:p>
            <a:endParaRPr lang="en-US" altLang="ko-KR" sz="2400" b="1" dirty="0"/>
          </a:p>
          <a:p>
            <a:endParaRPr lang="en-US" altLang="ko-KR" sz="2400" b="1" dirty="0"/>
          </a:p>
          <a:p>
            <a:endParaRPr lang="en-US" altLang="ko-KR" sz="2400" b="1" dirty="0"/>
          </a:p>
          <a:p>
            <a:r>
              <a:rPr lang="en-US" altLang="ko-KR" sz="2400" b="1" dirty="0"/>
              <a:t>Proponents</a:t>
            </a:r>
          </a:p>
          <a:p>
            <a:endParaRPr lang="en-US" altLang="ko-KR" sz="2400" b="1" dirty="0"/>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pic>
        <p:nvPicPr>
          <p:cNvPr id="4" name="그림 3">
            <a:extLst>
              <a:ext uri="{FF2B5EF4-FFF2-40B4-BE49-F238E27FC236}">
                <a16:creationId xmlns:a16="http://schemas.microsoft.com/office/drawing/2014/main" id="{941E21C2-2714-4F3A-B9AB-29E4916E1DC1}"/>
              </a:ext>
            </a:extLst>
          </p:cNvPr>
          <p:cNvPicPr>
            <a:picLocks noChangeAspect="1"/>
          </p:cNvPicPr>
          <p:nvPr/>
        </p:nvPicPr>
        <p:blipFill>
          <a:blip r:embed="rId4"/>
          <a:stretch>
            <a:fillRect/>
          </a:stretch>
        </p:blipFill>
        <p:spPr>
          <a:xfrm>
            <a:off x="395536" y="3501008"/>
            <a:ext cx="5097780" cy="2385060"/>
          </a:xfrm>
          <a:prstGeom prst="rect">
            <a:avLst/>
          </a:prstGeom>
        </p:spPr>
      </p:pic>
      <p:pic>
        <p:nvPicPr>
          <p:cNvPr id="5" name="그림 4">
            <a:extLst>
              <a:ext uri="{FF2B5EF4-FFF2-40B4-BE49-F238E27FC236}">
                <a16:creationId xmlns:a16="http://schemas.microsoft.com/office/drawing/2014/main" id="{7BEDFB8E-DC18-4EB3-B9D3-748899F3B6A5}"/>
              </a:ext>
            </a:extLst>
          </p:cNvPr>
          <p:cNvPicPr>
            <a:picLocks noChangeAspect="1"/>
          </p:cNvPicPr>
          <p:nvPr/>
        </p:nvPicPr>
        <p:blipFill>
          <a:blip r:embed="rId5"/>
          <a:stretch>
            <a:fillRect/>
          </a:stretch>
        </p:blipFill>
        <p:spPr>
          <a:xfrm>
            <a:off x="379639" y="1633121"/>
            <a:ext cx="5097780" cy="1249680"/>
          </a:xfrm>
          <a:prstGeom prst="rect">
            <a:avLst/>
          </a:prstGeom>
        </p:spPr>
      </p:pic>
      <p:sp>
        <p:nvSpPr>
          <p:cNvPr id="3" name="TextBox 2">
            <a:extLst>
              <a:ext uri="{FF2B5EF4-FFF2-40B4-BE49-F238E27FC236}">
                <a16:creationId xmlns:a16="http://schemas.microsoft.com/office/drawing/2014/main" id="{54707522-D932-4411-86F4-A17B3B527C5B}"/>
              </a:ext>
            </a:extLst>
          </p:cNvPr>
          <p:cNvSpPr txBox="1"/>
          <p:nvPr/>
        </p:nvSpPr>
        <p:spPr>
          <a:xfrm>
            <a:off x="5724129" y="2276872"/>
            <a:ext cx="3312368" cy="738664"/>
          </a:xfrm>
          <a:prstGeom prst="rect">
            <a:avLst/>
          </a:prstGeom>
          <a:noFill/>
        </p:spPr>
        <p:txBody>
          <a:bodyPr wrap="square" rtlCol="0">
            <a:spAutoFit/>
          </a:bodyPr>
          <a:lstStyle/>
          <a:p>
            <a:r>
              <a:rPr lang="en-US" altLang="ko-KR" sz="1400" b="0" i="0" dirty="0">
                <a:solidFill>
                  <a:srgbClr val="333333"/>
                </a:solidFill>
                <a:effectLst/>
                <a:latin typeface="Noto Sans KR" panose="020B0200000000000000" pitchFamily="50" charset="-127"/>
                <a:ea typeface="Noto Sans KR" panose="020B0200000000000000" pitchFamily="50" charset="-127"/>
              </a:rPr>
              <a:t>Late application</a:t>
            </a:r>
          </a:p>
          <a:p>
            <a:r>
              <a:rPr lang="en-US" altLang="ko-KR" sz="1400" b="0" i="0" dirty="0">
                <a:solidFill>
                  <a:srgbClr val="000000"/>
                </a:solidFill>
                <a:effectLst/>
                <a:latin typeface="Segoe UI Web (West European)"/>
              </a:rPr>
              <a:t>Proponent: </a:t>
            </a:r>
            <a:r>
              <a:rPr lang="en-US" altLang="ko-KR" sz="1400" b="0" i="0" dirty="0" err="1">
                <a:solidFill>
                  <a:srgbClr val="333333"/>
                </a:solidFill>
                <a:effectLst/>
                <a:latin typeface="Noto Sans KR" panose="020B0200000000000000" pitchFamily="50" charset="-127"/>
                <a:ea typeface="Noto Sans KR" panose="020B0200000000000000" pitchFamily="50" charset="-127"/>
              </a:rPr>
              <a:t>Balu</a:t>
            </a:r>
            <a:r>
              <a:rPr lang="en-US" altLang="ko-KR" sz="1400" b="0" i="0" dirty="0">
                <a:solidFill>
                  <a:srgbClr val="333333"/>
                </a:solidFill>
                <a:effectLst/>
                <a:latin typeface="Noto Sans KR" panose="020B0200000000000000" pitchFamily="50" charset="-127"/>
                <a:ea typeface="Noto Sans KR" panose="020B0200000000000000" pitchFamily="50" charset="-127"/>
              </a:rPr>
              <a:t>, from YouTube</a:t>
            </a:r>
          </a:p>
          <a:p>
            <a:r>
              <a:rPr lang="en-US" altLang="ko-KR" sz="1400" b="0" i="0" dirty="0">
                <a:solidFill>
                  <a:srgbClr val="333333"/>
                </a:solidFill>
                <a:effectLst/>
                <a:latin typeface="Noto Sans KR" panose="020B0200000000000000" pitchFamily="50" charset="-127"/>
                <a:ea typeface="Noto Sans KR" panose="020B0200000000000000" pitchFamily="50" charset="-127"/>
              </a:rPr>
              <a:t>ILG: </a:t>
            </a:r>
            <a:r>
              <a:rPr lang="en-US" altLang="ko-KR" sz="1400" b="0" i="0" dirty="0">
                <a:solidFill>
                  <a:srgbClr val="000000"/>
                </a:solidFill>
                <a:effectLst/>
                <a:latin typeface="Segoe UI Web (West European)"/>
              </a:rPr>
              <a:t>Naeem Ramzan, Patrick LE CALLET </a:t>
            </a:r>
            <a:endParaRPr lang="ko-KR" altLang="en-US" sz="1400" dirty="0"/>
          </a:p>
        </p:txBody>
      </p:sp>
    </p:spTree>
    <p:custDataLst>
      <p:tags r:id="rId1"/>
    </p:custDataLst>
    <p:extLst>
      <p:ext uri="{BB962C8B-B14F-4D97-AF65-F5344CB8AC3E}">
        <p14:creationId xmlns:p14="http://schemas.microsoft.com/office/powerpoint/2010/main" val="160070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2215991"/>
          </a:xfrm>
          <a:prstGeom prst="rect">
            <a:avLst/>
          </a:prstGeom>
          <a:noFill/>
        </p:spPr>
        <p:txBody>
          <a:bodyPr wrap="square" rtlCol="0">
            <a:spAutoFit/>
          </a:bodyPr>
          <a:lstStyle/>
          <a:p>
            <a:r>
              <a:rPr lang="en-US" altLang="ko-KR" sz="2000" b="1" dirty="0">
                <a:highlight>
                  <a:srgbClr val="FFFF00"/>
                </a:highlight>
              </a:rPr>
              <a:t>Resolution</a:t>
            </a:r>
          </a:p>
          <a:p>
            <a:pPr marL="342900" indent="-342900">
              <a:buFont typeface="Arial" panose="020B0604020202020204" pitchFamily="34" charset="0"/>
              <a:buChar char="•"/>
            </a:pPr>
            <a:r>
              <a:rPr lang="en-US" altLang="ko-KR" sz="2000" b="1" dirty="0"/>
              <a:t>FHD only (horizontal/vertical) </a:t>
            </a:r>
            <a:r>
              <a:rPr lang="en-US" altLang="ko-KR" sz="2000" b="1" u="sng" dirty="0"/>
              <a:t>with vertical format applicable only to mobile display </a:t>
            </a:r>
          </a:p>
          <a:p>
            <a:r>
              <a:rPr lang="en-US" altLang="ko-KR" sz="2000" b="1" dirty="0">
                <a:highlight>
                  <a:srgbClr val="FFFF00"/>
                </a:highlight>
              </a:rPr>
              <a:t>Display</a:t>
            </a:r>
          </a:p>
          <a:p>
            <a:pPr marL="342900" indent="-342900">
              <a:buFont typeface="Arial" panose="020B0604020202020204" pitchFamily="34" charset="0"/>
              <a:buChar char="•"/>
            </a:pPr>
            <a:r>
              <a:rPr lang="en-US" altLang="ko-KR" sz="2000" b="1" dirty="0"/>
              <a:t>Decision: TV monitors, PC monitors, mobile display </a:t>
            </a:r>
            <a:br>
              <a:rPr lang="en-US" altLang="ko-KR" sz="2000" b="1" dirty="0"/>
            </a:br>
            <a:r>
              <a:rPr lang="en-US" altLang="ko-KR" sz="2000" b="1" u="sng" dirty="0"/>
              <a:t>(Display resolutions should exceed or</a:t>
            </a:r>
            <a:r>
              <a:rPr lang="ko-KR" altLang="en-US" sz="2000" b="1" u="sng" dirty="0"/>
              <a:t> </a:t>
            </a:r>
            <a:r>
              <a:rPr lang="en-US" altLang="ko-KR" sz="2000" b="1" u="sng" dirty="0"/>
              <a:t>equal</a:t>
            </a:r>
            <a:r>
              <a:rPr lang="ko-KR" altLang="en-US" sz="2000" b="1" u="sng" dirty="0"/>
              <a:t> </a:t>
            </a:r>
            <a:r>
              <a:rPr lang="en-US" altLang="ko-KR" sz="2000" b="1" u="sng" dirty="0"/>
              <a:t>to</a:t>
            </a:r>
            <a:r>
              <a:rPr lang="ko-KR" altLang="en-US" sz="2000" b="1" u="sng" dirty="0"/>
              <a:t> </a:t>
            </a:r>
            <a:r>
              <a:rPr lang="en-US" altLang="ko-KR" sz="2000" b="1" u="sng" dirty="0"/>
              <a:t>FHD)</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906951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816429"/>
          </a:xfrm>
          <a:prstGeom prst="rect">
            <a:avLst/>
          </a:prstGeom>
          <a:noFill/>
        </p:spPr>
        <p:txBody>
          <a:bodyPr wrap="square" rtlCol="0">
            <a:spAutoFit/>
          </a:bodyPr>
          <a:lstStyle/>
          <a:p>
            <a:r>
              <a:rPr lang="en-US" altLang="ko-KR" sz="3200" b="1" dirty="0">
                <a:highlight>
                  <a:srgbClr val="FFFF00"/>
                </a:highlight>
              </a:rPr>
              <a:t>PVS duration</a:t>
            </a:r>
          </a:p>
          <a:p>
            <a:pPr marL="342900" indent="-342900">
              <a:buFont typeface="Arial" panose="020B0604020202020204" pitchFamily="34" charset="0"/>
              <a:buChar char="•"/>
            </a:pPr>
            <a:r>
              <a:rPr lang="en-US" altLang="ko-KR" sz="2400" b="1" dirty="0"/>
              <a:t>Decision: 5 sec (no transmission errors)</a:t>
            </a:r>
          </a:p>
          <a:p>
            <a:pPr marL="800100" lvl="1" indent="-342900">
              <a:buFont typeface="Arial" panose="020B0604020202020204" pitchFamily="34" charset="0"/>
              <a:buChar char="•"/>
            </a:pPr>
            <a:r>
              <a:rPr lang="en-US" altLang="ko-KR" sz="2400" b="1" dirty="0"/>
              <a:t>Constant quality recommended. </a:t>
            </a:r>
          </a:p>
          <a:p>
            <a:pPr marL="800100" lvl="1" indent="-342900">
              <a:buFont typeface="Arial" panose="020B0604020202020204" pitchFamily="34" charset="0"/>
              <a:buChar char="•"/>
            </a:pPr>
            <a:r>
              <a:rPr lang="en-US" altLang="ko-KR" sz="2400" b="1" dirty="0"/>
              <a:t>No artificial impairments (details in pre/post processing).</a:t>
            </a:r>
          </a:p>
          <a:p>
            <a:pPr marL="800100" lvl="1" indent="-342900">
              <a:buFont typeface="Arial" panose="020B0604020202020204" pitchFamily="34" charset="0"/>
              <a:buChar char="•"/>
            </a:pPr>
            <a:r>
              <a:rPr lang="en-US" altLang="ko-KR" sz="2400" b="1" dirty="0"/>
              <a:t>No scene cut is preferred with maximum one scene change, which should be minimum (scene cuts allowed if the scenes cover the same objects). The scene cut should not occur in the first and last one seconds and be preferably located in the middle.</a:t>
            </a:r>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39186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28420"/>
            <a:ext cx="8666519" cy="3908762"/>
          </a:xfrm>
          <a:prstGeom prst="rect">
            <a:avLst/>
          </a:prstGeom>
          <a:noFill/>
        </p:spPr>
        <p:txBody>
          <a:bodyPr wrap="square" rtlCol="0">
            <a:spAutoFit/>
          </a:bodyPr>
          <a:lstStyle/>
          <a:p>
            <a:r>
              <a:rPr lang="en-US" altLang="ko-KR" sz="3200" b="1" dirty="0">
                <a:highlight>
                  <a:srgbClr val="FFFF00"/>
                </a:highlight>
              </a:rPr>
              <a:t>Codec and bitrates</a:t>
            </a:r>
          </a:p>
          <a:p>
            <a:r>
              <a:rPr lang="en-US" altLang="ko-KR" sz="2400" b="1" dirty="0"/>
              <a:t>DECISIONS</a:t>
            </a:r>
          </a:p>
          <a:p>
            <a:pPr marL="342900" indent="-342900">
              <a:buFont typeface="Arial" panose="020B0604020202020204" pitchFamily="34" charset="0"/>
              <a:buChar char="•"/>
            </a:pPr>
            <a:r>
              <a:rPr lang="en-US" altLang="ko-KR" sz="2400" b="1" dirty="0"/>
              <a:t>Codec: H.264, H.265, VP9, AV1, VVC.</a:t>
            </a:r>
          </a:p>
          <a:p>
            <a:pPr marL="342900" indent="-342900">
              <a:buFont typeface="Arial" panose="020B0604020202020204" pitchFamily="34" charset="0"/>
              <a:buChar char="•"/>
            </a:pPr>
            <a:r>
              <a:rPr lang="en-US" altLang="ko-KR" sz="2400" b="1" dirty="0"/>
              <a:t>Camera impairments (live capture) are allowed.</a:t>
            </a:r>
          </a:p>
          <a:p>
            <a:pPr marL="342900" indent="-342900">
              <a:buFont typeface="Arial" panose="020B0604020202020204" pitchFamily="34" charset="0"/>
              <a:buChar char="•"/>
            </a:pPr>
            <a:r>
              <a:rPr lang="en-US" altLang="ko-KR" sz="2400" b="1" dirty="0"/>
              <a:t>Bitrates (FHD)</a:t>
            </a:r>
          </a:p>
          <a:p>
            <a:pPr marL="800100" lvl="1" indent="-342900">
              <a:buFont typeface="Arial" panose="020B0604020202020204" pitchFamily="34" charset="0"/>
              <a:buChar char="•"/>
            </a:pPr>
            <a:r>
              <a:rPr lang="en-US" altLang="ko-KR" sz="2400" b="1" dirty="0"/>
              <a:t>1080p SRC: 	0.1–30 Mbps</a:t>
            </a:r>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647545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80728"/>
            <a:ext cx="8666519" cy="3170099"/>
          </a:xfrm>
          <a:prstGeom prst="rect">
            <a:avLst/>
          </a:prstGeom>
          <a:noFill/>
        </p:spPr>
        <p:txBody>
          <a:bodyPr wrap="square" rtlCol="0">
            <a:spAutoFit/>
          </a:bodyPr>
          <a:lstStyle/>
          <a:p>
            <a:r>
              <a:rPr lang="en-US" altLang="ko-KR" sz="3200" b="1" dirty="0">
                <a:highlight>
                  <a:srgbClr val="FFFF00"/>
                </a:highlight>
              </a:rPr>
              <a:t>Subjective Test Method</a:t>
            </a:r>
          </a:p>
          <a:p>
            <a:pPr marL="342900" indent="-342900">
              <a:buFont typeface="Arial" panose="020B0604020202020204" pitchFamily="34" charset="0"/>
              <a:buChar char="•"/>
            </a:pPr>
            <a:r>
              <a:rPr lang="en-US" altLang="ko-KR" sz="2400" b="1" dirty="0"/>
              <a:t>Decision: ACR.</a:t>
            </a:r>
          </a:p>
          <a:p>
            <a:pPr lvl="1"/>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726774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80728"/>
            <a:ext cx="8666519" cy="5386090"/>
          </a:xfrm>
          <a:prstGeom prst="rect">
            <a:avLst/>
          </a:prstGeom>
          <a:noFill/>
        </p:spPr>
        <p:txBody>
          <a:bodyPr wrap="square" rtlCol="0">
            <a:spAutoFit/>
          </a:bodyPr>
          <a:lstStyle/>
          <a:p>
            <a:r>
              <a:rPr lang="en-US" altLang="ko-KR" sz="3200" b="1" dirty="0">
                <a:highlight>
                  <a:srgbClr val="FFFF00"/>
                </a:highlight>
              </a:rPr>
              <a:t>HRC design</a:t>
            </a:r>
          </a:p>
          <a:p>
            <a:pPr marL="342900" indent="-342900">
              <a:buFont typeface="Arial" panose="020B0604020202020204" pitchFamily="34" charset="0"/>
              <a:buChar char="•"/>
            </a:pPr>
            <a:endParaRPr lang="en-US" altLang="ko-KR" sz="2400" b="1" dirty="0">
              <a:solidFill>
                <a:srgbClr val="FF0000"/>
              </a:solidFill>
            </a:endParaRPr>
          </a:p>
          <a:p>
            <a:r>
              <a:rPr lang="en-US" altLang="ko-KR" sz="2400" b="1" dirty="0"/>
              <a:t>Decision</a:t>
            </a:r>
          </a:p>
          <a:p>
            <a:pPr marL="342900" indent="-342900">
              <a:buFont typeface="Arial" panose="020B0604020202020204" pitchFamily="34" charset="0"/>
              <a:buChar char="•"/>
            </a:pPr>
            <a:r>
              <a:rPr lang="en-US" altLang="ko-KR" sz="2400" b="1" dirty="0"/>
              <a:t>Number of PVSs of subjective test: &gt;=200</a:t>
            </a:r>
          </a:p>
          <a:p>
            <a:pPr marL="342900" indent="-342900">
              <a:buFont typeface="Arial" panose="020B0604020202020204" pitchFamily="34" charset="0"/>
              <a:buChar char="•"/>
            </a:pPr>
            <a:r>
              <a:rPr lang="en-US" altLang="ko-KR" sz="2400" b="1" dirty="0"/>
              <a:t>Number of viewers: 24 (P.910)</a:t>
            </a:r>
          </a:p>
          <a:p>
            <a:pPr marL="342900" indent="-342900">
              <a:buFont typeface="Arial" panose="020B0604020202020204" pitchFamily="34" charset="0"/>
              <a:buChar char="•"/>
            </a:pPr>
            <a:r>
              <a:rPr lang="en-US" altLang="ko-KR" sz="2400" b="1" dirty="0"/>
              <a:t>A subject may skip a clip. The clip will still be used in data analysis.</a:t>
            </a:r>
          </a:p>
          <a:p>
            <a:endParaRPr lang="en-US" altLang="ko-KR" sz="2400" b="1" dirty="0">
              <a:solidFill>
                <a:srgbClr val="FF0000"/>
              </a:solidFill>
            </a:endParaRPr>
          </a:p>
          <a:p>
            <a:pPr lvl="1"/>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86084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5570756"/>
          </a:xfrm>
          <a:prstGeom prst="rect">
            <a:avLst/>
          </a:prstGeom>
          <a:noFill/>
        </p:spPr>
        <p:txBody>
          <a:bodyPr wrap="square" rtlCol="0">
            <a:spAutoFit/>
          </a:bodyPr>
          <a:lstStyle/>
          <a:p>
            <a:r>
              <a:rPr lang="en-US" altLang="ko-KR" sz="3200" b="1" dirty="0">
                <a:highlight>
                  <a:srgbClr val="FFFF00"/>
                </a:highlight>
              </a:rPr>
              <a:t>Model Types in Recommendations</a:t>
            </a:r>
          </a:p>
          <a:p>
            <a:pPr marL="342900" indent="-342900">
              <a:buFont typeface="Arial" panose="020B0604020202020204" pitchFamily="34" charset="0"/>
              <a:buChar char="•"/>
            </a:pPr>
            <a:r>
              <a:rPr lang="en-US" altLang="ko-KR" b="1" dirty="0"/>
              <a:t>Decision: A model should handle horizontal/vertical FHD </a:t>
            </a:r>
            <a:r>
              <a:rPr lang="en-US" altLang="ko-KR" b="1" u="sng" dirty="0"/>
              <a:t>with vertical format applicable only to mobile display</a:t>
            </a:r>
            <a:r>
              <a:rPr lang="en-US" altLang="ko-KR" b="1" dirty="0"/>
              <a:t>.</a:t>
            </a:r>
          </a:p>
          <a:p>
            <a:pPr marL="342900" indent="-342900">
              <a:buFont typeface="Arial" panose="020B0604020202020204" pitchFamily="34" charset="0"/>
              <a:buChar char="•"/>
            </a:pPr>
            <a:r>
              <a:rPr lang="en-US" altLang="ko-KR" b="1" dirty="0"/>
              <a:t>The NR model is expected to handle </a:t>
            </a:r>
            <a:r>
              <a:rPr lang="en-US" altLang="ko-KR" b="1" dirty="0">
                <a:solidFill>
                  <a:srgbClr val="FF0000"/>
                </a:solidFill>
              </a:rPr>
              <a:t>coding artefacts and camara impairments</a:t>
            </a:r>
            <a:r>
              <a:rPr lang="en-US" altLang="ko-KR" b="1" dirty="0"/>
              <a:t>. </a:t>
            </a:r>
            <a:br>
              <a:rPr lang="en-US" altLang="ko-KR" b="1" dirty="0"/>
            </a:br>
            <a:r>
              <a:rPr lang="en-US" altLang="ko-KR" b="1" dirty="0"/>
              <a:t>The evaluation will be performed in two tracks: </a:t>
            </a:r>
          </a:p>
          <a:p>
            <a:pPr marL="914400" lvl="1" indent="-457200">
              <a:buFont typeface="+mj-ea"/>
              <a:buAutoNum type="circleNumDbPlain"/>
            </a:pPr>
            <a:r>
              <a:rPr lang="en-US" altLang="ko-KR" b="1" dirty="0"/>
              <a:t>NR models without camera impairments</a:t>
            </a:r>
          </a:p>
          <a:p>
            <a:pPr marL="914400" lvl="1" indent="-457200">
              <a:buFont typeface="+mj-ea"/>
              <a:buAutoNum type="circleNumDbPlain"/>
            </a:pPr>
            <a:r>
              <a:rPr lang="en-US" altLang="ko-KR" b="1" dirty="0"/>
              <a:t>NR models with camera impairments. </a:t>
            </a:r>
            <a:br>
              <a:rPr lang="en-US" altLang="ko-KR" b="1" dirty="0"/>
            </a:br>
            <a:r>
              <a:rPr lang="en-US" altLang="ko-KR" b="1" u="sng" dirty="0"/>
              <a:t>Subjective tests will be evenly divided among the two tracks</a:t>
            </a:r>
            <a:r>
              <a:rPr lang="en-US" altLang="ko-KR" b="1" dirty="0"/>
              <a:t>. </a:t>
            </a:r>
          </a:p>
          <a:p>
            <a:pPr marL="342900" indent="-342900">
              <a:buFont typeface="Arial" panose="020B0604020202020204" pitchFamily="34" charset="0"/>
              <a:buChar char="•"/>
            </a:pPr>
            <a:r>
              <a:rPr lang="en-US" altLang="ko-KR" b="1" dirty="0"/>
              <a:t>The proponent may submit </a:t>
            </a:r>
            <a:r>
              <a:rPr lang="en-US" altLang="ko-KR" b="1" dirty="0">
                <a:solidFill>
                  <a:srgbClr val="FF0000"/>
                </a:solidFill>
              </a:rPr>
              <a:t>two</a:t>
            </a:r>
            <a:r>
              <a:rPr lang="en-US" altLang="ko-KR" b="1" dirty="0"/>
              <a:t> models: </a:t>
            </a:r>
          </a:p>
          <a:p>
            <a:pPr marL="914400" lvl="1" indent="-457200">
              <a:buFont typeface="+mj-ea"/>
              <a:buAutoNum type="circleNumDbPlain"/>
            </a:pPr>
            <a:r>
              <a:rPr lang="en-US" altLang="ko-KR" b="1" dirty="0"/>
              <a:t>one to handle coding artefacts </a:t>
            </a:r>
          </a:p>
          <a:p>
            <a:pPr marL="914400" lvl="1" indent="-457200">
              <a:buFont typeface="+mj-ea"/>
              <a:buAutoNum type="circleNumDbPlain"/>
            </a:pPr>
            <a:r>
              <a:rPr lang="en-US" altLang="ko-KR" b="1" dirty="0"/>
              <a:t>the other to handle coding artefacts and camara impairments. </a:t>
            </a:r>
            <a:br>
              <a:rPr lang="en-US" altLang="ko-KR" b="1" dirty="0"/>
            </a:br>
            <a:r>
              <a:rPr lang="en-US" altLang="ko-KR" b="1" u="sng" dirty="0"/>
              <a:t>A proponent may submit a single model to handle both tracks. </a:t>
            </a:r>
          </a:p>
          <a:p>
            <a:pPr marL="342900" indent="-342900">
              <a:buFont typeface="Arial" panose="020B0604020202020204" pitchFamily="34" charset="0"/>
              <a:buChar char="•"/>
            </a:pPr>
            <a:r>
              <a:rPr lang="en-US" altLang="ko-KR" b="1" dirty="0"/>
              <a:t>In the Recommendation, NR models will have different scope: </a:t>
            </a:r>
          </a:p>
          <a:p>
            <a:pPr marL="914400" lvl="1" indent="-457200">
              <a:buFont typeface="+mj-ea"/>
              <a:buAutoNum type="circleNumDbPlain"/>
            </a:pPr>
            <a:r>
              <a:rPr lang="en-US" altLang="ko-KR" b="1" dirty="0"/>
              <a:t>coding artefacts only (the coding artefacts include downscaling/upscaling)</a:t>
            </a:r>
          </a:p>
          <a:p>
            <a:pPr marL="914400" lvl="1" indent="-457200">
              <a:buFont typeface="+mj-ea"/>
              <a:buAutoNum type="circleNumDbPlain"/>
            </a:pPr>
            <a:r>
              <a:rPr lang="en-US" altLang="ko-KR" b="1" dirty="0"/>
              <a:t>coding artefacts and camera impairments</a:t>
            </a:r>
          </a:p>
          <a:p>
            <a:pPr marL="342900" indent="-342900">
              <a:buFont typeface="Arial" panose="020B0604020202020204" pitchFamily="34" charset="0"/>
              <a:buChar char="•"/>
            </a:pPr>
            <a:endParaRPr lang="en-US" altLang="ko-KR" b="1" dirty="0"/>
          </a:p>
          <a:p>
            <a:pPr marL="342900" indent="-342900">
              <a:buFont typeface="Arial" panose="020B0604020202020204" pitchFamily="34" charset="0"/>
              <a:buChar char="•"/>
            </a:pPr>
            <a:r>
              <a:rPr lang="en-US" altLang="ko-KR" b="1" dirty="0">
                <a:solidFill>
                  <a:srgbClr val="FF0000"/>
                </a:solidFill>
              </a:rPr>
              <a:t>TBD: dividing the subjective tests between the two tracks &amp; horizontal/vertical.</a:t>
            </a:r>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033311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308598"/>
          </a:xfrm>
          <a:prstGeom prst="rect">
            <a:avLst/>
          </a:prstGeom>
          <a:noFill/>
        </p:spPr>
        <p:txBody>
          <a:bodyPr wrap="square" rtlCol="0">
            <a:spAutoFit/>
          </a:bodyPr>
          <a:lstStyle/>
          <a:p>
            <a:r>
              <a:rPr lang="en-US" altLang="ko-KR" sz="3200" b="1" dirty="0">
                <a:highlight>
                  <a:srgbClr val="FFFF00"/>
                </a:highlight>
              </a:rPr>
              <a:t>Release of Subjective Data, Objective Data, and the Official Data Analysis</a:t>
            </a:r>
          </a:p>
          <a:p>
            <a:pPr marL="342900" lvl="0" indent="-342900">
              <a:spcBef>
                <a:spcPts val="600"/>
              </a:spcBef>
              <a:spcAft>
                <a:spcPts val="600"/>
              </a:spcAft>
              <a:buFont typeface="Symbol" panose="05050102010706020507" pitchFamily="18" charset="2"/>
              <a:buChar char=""/>
              <a:tabLst>
                <a:tab pos="457200" algn="l"/>
                <a:tab pos="1143000" algn="l"/>
              </a:tabLst>
            </a:pPr>
            <a:r>
              <a:rPr lang="en-GB" altLang="ko-KR" sz="2000" b="1" dirty="0">
                <a:solidFill>
                  <a:srgbClr val="000000"/>
                </a:solidFill>
                <a:effectLst/>
                <a:latin typeface="Times New Roman" panose="02020603050405020304" pitchFamily="18" charset="0"/>
                <a:ea typeface="SimSun" panose="02010600030101010101" pitchFamily="2" charset="-122"/>
              </a:rPr>
              <a:t>The subjective data (MOSs and individual subject ratings) and the official data analysis will be released to ensure verifiable evaluation.</a:t>
            </a:r>
            <a:endParaRPr lang="ko-KR" altLang="ko-KR" sz="2000" b="1" dirty="0">
              <a:effectLst/>
              <a:latin typeface="Times New Roman" panose="02020603050405020304" pitchFamily="18" charset="0"/>
              <a:ea typeface="SimSun" panose="02010600030101010101" pitchFamily="2" charset="-122"/>
            </a:endParaRPr>
          </a:p>
          <a:p>
            <a:pPr marL="342900" lvl="0" indent="-342900">
              <a:spcBef>
                <a:spcPts val="600"/>
              </a:spcBef>
              <a:spcAft>
                <a:spcPts val="600"/>
              </a:spcAft>
              <a:buFont typeface="Symbol" panose="05050102010706020507" pitchFamily="18" charset="2"/>
              <a:buChar char=""/>
              <a:tabLst>
                <a:tab pos="457200" algn="l"/>
                <a:tab pos="1143000" algn="l"/>
              </a:tabLst>
            </a:pPr>
            <a:r>
              <a:rPr lang="en-GB" altLang="ko-KR" sz="2000" b="1" dirty="0">
                <a:solidFill>
                  <a:srgbClr val="000000"/>
                </a:solidFill>
                <a:effectLst/>
                <a:latin typeface="Times New Roman" panose="02020603050405020304" pitchFamily="18" charset="0"/>
                <a:ea typeface="SimSun" panose="02010600030101010101" pitchFamily="2" charset="-122"/>
              </a:rPr>
              <a:t>The objective data of winning models that are included in Recommendations will be released to ensure the model reliability. </a:t>
            </a:r>
            <a:endParaRPr lang="ko-KR" altLang="ko-KR" sz="2000" b="1" dirty="0">
              <a:effectLst/>
              <a:latin typeface="Times New Roman" panose="02020603050405020304" pitchFamily="18" charset="0"/>
              <a:ea typeface="SimSun" panose="02010600030101010101" pitchFamily="2" charset="-122"/>
            </a:endParaRPr>
          </a:p>
          <a:p>
            <a:pPr marL="342900" lvl="0" indent="-342900">
              <a:spcBef>
                <a:spcPts val="600"/>
              </a:spcBef>
              <a:spcAft>
                <a:spcPts val="600"/>
              </a:spcAft>
              <a:buFont typeface="Symbol" panose="05050102010706020507" pitchFamily="18" charset="2"/>
              <a:buChar char=""/>
              <a:tabLst>
                <a:tab pos="457200" algn="l"/>
                <a:tab pos="1143000" algn="l"/>
              </a:tabLst>
            </a:pPr>
            <a:r>
              <a:rPr lang="en-GB" altLang="ko-KR" sz="2000" b="1" dirty="0">
                <a:solidFill>
                  <a:srgbClr val="000000"/>
                </a:solidFill>
                <a:effectLst/>
                <a:latin typeface="Times New Roman" panose="02020603050405020304" pitchFamily="18" charset="0"/>
                <a:ea typeface="SimSun" panose="02010600030101010101" pitchFamily="2" charset="-122"/>
              </a:rPr>
              <a:t>The objective data of all other models will not be released unless the proponent specifically requests that their data is released.</a:t>
            </a:r>
            <a:endParaRPr lang="ko-KR" altLang="ko-KR" sz="2000" b="1" dirty="0">
              <a:effectLst/>
              <a:latin typeface="Times New Roman" panose="02020603050405020304" pitchFamily="18" charset="0"/>
              <a:ea typeface="SimSun" panose="02010600030101010101" pitchFamily="2" charset="-122"/>
            </a:endParaRPr>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388715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1052736"/>
            <a:ext cx="8666519" cy="4816703"/>
          </a:xfrm>
          <a:prstGeom prst="rect">
            <a:avLst/>
          </a:prstGeom>
          <a:noFill/>
        </p:spPr>
        <p:txBody>
          <a:bodyPr wrap="square" rtlCol="0">
            <a:spAutoFit/>
          </a:bodyPr>
          <a:lstStyle/>
          <a:p>
            <a:r>
              <a:rPr lang="en-US" altLang="ko-KR" sz="2800" b="1" dirty="0">
                <a:highlight>
                  <a:srgbClr val="FFFF00"/>
                </a:highlight>
              </a:rPr>
              <a:t>Ownership and Release of Subjective Tests (Section 2.4)</a:t>
            </a:r>
            <a:endParaRPr lang="en-US" altLang="ko-KR" sz="2400" b="1" dirty="0"/>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The laboratory that </a:t>
            </a:r>
            <a:r>
              <a:rPr lang="en-GB" altLang="ko-KR" sz="1600" b="1" dirty="0">
                <a:solidFill>
                  <a:srgbClr val="FF0000"/>
                </a:solidFill>
                <a:effectLst/>
                <a:latin typeface="Times New Roman" panose="02020603050405020304" pitchFamily="18" charset="0"/>
                <a:ea typeface="SimSun" panose="02010600030101010101" pitchFamily="2" charset="-122"/>
              </a:rPr>
              <a:t>creates PVSs and performs a subjective test owns </a:t>
            </a:r>
            <a:r>
              <a:rPr lang="en-GB" altLang="ko-KR" sz="1600" b="1" dirty="0">
                <a:solidFill>
                  <a:srgbClr val="000000"/>
                </a:solidFill>
                <a:effectLst/>
                <a:latin typeface="Times New Roman" panose="02020603050405020304" pitchFamily="18" charset="0"/>
                <a:ea typeface="SimSun" panose="02010600030101010101" pitchFamily="2" charset="-122"/>
              </a:rPr>
              <a:t>the subjective data and the corresponding PVSs, assuming that the laboratory has access to the corresponding SRC. The laboratory may also design the subjective test. </a:t>
            </a:r>
            <a:endParaRPr lang="ko-KR" altLang="ko-KR" sz="1600" b="1" dirty="0">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The owners of subjective tests will decide whether to release or not release video sequences (SRCs and PVSs). They can distribute the subjective data and the PVSs as long as the recipient has access to the SRCs and PVSs. </a:t>
            </a:r>
            <a:endParaRPr lang="ko-KR" altLang="ko-KR" sz="1600" b="1" dirty="0">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The laboratory that creates PVSs and performs subjective tests can also share the subjective data and the PVSs with another laboratory that creates PVSs and performs a subjective test. </a:t>
            </a:r>
            <a:endParaRPr lang="ko-KR" altLang="ko-KR" sz="1600" b="1" dirty="0">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FF0000"/>
                </a:solidFill>
                <a:effectLst/>
                <a:latin typeface="Times New Roman" panose="02020603050405020304" pitchFamily="18" charset="0"/>
                <a:ea typeface="SimSun" panose="02010600030101010101" pitchFamily="2" charset="-122"/>
              </a:rPr>
              <a:t>Those that perform test design review and source selection have no right to the subjective test (subjective data and PVSs).  </a:t>
            </a:r>
            <a:endParaRPr lang="ko-KR" altLang="ko-KR" sz="1600" b="1" dirty="0">
              <a:solidFill>
                <a:srgbClr val="FF0000"/>
              </a:solidFill>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The dataset owners will make their dataset’s SRCs and PVSs available to the ILG and other proponents involved for this validation effort. </a:t>
            </a:r>
            <a:endParaRPr lang="ko-KR" altLang="ko-KR" sz="1600" b="1" dirty="0">
              <a:effectLst/>
              <a:latin typeface="Times New Roman" panose="02020603050405020304" pitchFamily="18" charset="0"/>
              <a:ea typeface="SimSun" panose="02010600030101010101" pitchFamily="2" charset="-122"/>
            </a:endParaRPr>
          </a:p>
          <a:p>
            <a:pPr marL="285750" indent="-285750" algn="just">
              <a:spcBef>
                <a:spcPts val="600"/>
              </a:spcBef>
              <a:spcAft>
                <a:spcPts val="600"/>
              </a:spcAft>
              <a:buFont typeface="Arial" panose="020B0604020202020204" pitchFamily="34" charset="0"/>
              <a:buChar char="•"/>
            </a:pPr>
            <a:r>
              <a:rPr lang="en-GB" altLang="ko-KR" sz="1600" b="1" dirty="0">
                <a:solidFill>
                  <a:srgbClr val="000000"/>
                </a:solidFill>
                <a:effectLst/>
                <a:latin typeface="Times New Roman" panose="02020603050405020304" pitchFamily="18" charset="0"/>
                <a:ea typeface="SimSun" panose="02010600030101010101" pitchFamily="2" charset="-122"/>
              </a:rPr>
              <a:t>It is preferable that all the datasets are permanently available to the proponents and ILG and can be reused for other purposes. </a:t>
            </a:r>
            <a:endParaRPr lang="ko-KR" altLang="ko-KR" sz="1600" b="1" dirty="0">
              <a:effectLst/>
              <a:latin typeface="Times New Roman" panose="02020603050405020304" pitchFamily="18" charset="0"/>
              <a:ea typeface="SimSun" panose="02010600030101010101" pitchFamily="2" charset="-122"/>
            </a:endParaRPr>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620789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2369880"/>
          </a:xfrm>
          <a:prstGeom prst="rect">
            <a:avLst/>
          </a:prstGeom>
          <a:noFill/>
        </p:spPr>
        <p:txBody>
          <a:bodyPr wrap="square" rtlCol="0">
            <a:spAutoFit/>
          </a:bodyPr>
          <a:lstStyle/>
          <a:p>
            <a:r>
              <a:rPr lang="en-US" altLang="ko-KR" sz="2000" b="1" dirty="0">
                <a:highlight>
                  <a:srgbClr val="FFFF00"/>
                </a:highlight>
              </a:rPr>
              <a:t>Submission of Executable Model (Section 3.1)</a:t>
            </a:r>
          </a:p>
          <a:p>
            <a:pPr marL="285750" indent="-285750" algn="just">
              <a:spcBef>
                <a:spcPts val="600"/>
              </a:spcBef>
              <a:spcAft>
                <a:spcPts val="600"/>
              </a:spcAft>
              <a:buFont typeface="Arial" panose="020B0604020202020204" pitchFamily="34" charset="0"/>
              <a:buChar char="•"/>
            </a:pPr>
            <a:r>
              <a:rPr lang="en-US" altLang="ko-KR" sz="1800" b="1" dirty="0">
                <a:solidFill>
                  <a:srgbClr val="000000"/>
                </a:solidFill>
                <a:effectLst/>
                <a:latin typeface="Times New Roman" panose="02020603050405020304" pitchFamily="18" charset="0"/>
                <a:ea typeface="SimSun" panose="02010600030101010101" pitchFamily="2" charset="-122"/>
              </a:rPr>
              <a:t>Proponents may submit one model (in each track) and </a:t>
            </a:r>
            <a:r>
              <a:rPr lang="en-US" altLang="ko-KR" sz="1800" b="1" dirty="0">
                <a:solidFill>
                  <a:srgbClr val="FF0000"/>
                </a:solidFill>
                <a:effectLst/>
                <a:latin typeface="Times New Roman" panose="02020603050405020304" pitchFamily="18" charset="0"/>
                <a:ea typeface="SimSun" panose="02010600030101010101" pitchFamily="2" charset="-122"/>
              </a:rPr>
              <a:t>should perform one subjective test</a:t>
            </a:r>
            <a:r>
              <a:rPr lang="en-US" altLang="ko-KR" sz="1800" b="1" dirty="0">
                <a:solidFill>
                  <a:srgbClr val="000000"/>
                </a:solidFill>
                <a:effectLst/>
                <a:latin typeface="Times New Roman" panose="02020603050405020304" pitchFamily="18" charset="0"/>
                <a:ea typeface="SimSun" panose="02010600030101010101" pitchFamily="2" charset="-122"/>
              </a:rPr>
              <a:t>. </a:t>
            </a:r>
          </a:p>
          <a:p>
            <a:pPr marL="285750" indent="-285750" algn="just">
              <a:spcBef>
                <a:spcPts val="600"/>
              </a:spcBef>
              <a:spcAft>
                <a:spcPts val="600"/>
              </a:spcAft>
              <a:buFont typeface="Arial" panose="020B0604020202020204" pitchFamily="34" charset="0"/>
              <a:buChar char="•"/>
            </a:pPr>
            <a:r>
              <a:rPr lang="en-US" altLang="ko-KR" sz="1800" b="1" dirty="0">
                <a:solidFill>
                  <a:srgbClr val="000000"/>
                </a:solidFill>
                <a:effectLst/>
                <a:latin typeface="Times New Roman" panose="02020603050405020304" pitchFamily="18" charset="0"/>
                <a:ea typeface="SimSun" panose="02010600030101010101" pitchFamily="2" charset="-122"/>
              </a:rPr>
              <a:t>A proponent may submit </a:t>
            </a:r>
            <a:r>
              <a:rPr lang="en-US" altLang="ko-KR" sz="1800" b="1" dirty="0">
                <a:solidFill>
                  <a:srgbClr val="FF0000"/>
                </a:solidFill>
                <a:effectLst/>
                <a:latin typeface="Times New Roman" panose="02020603050405020304" pitchFamily="18" charset="0"/>
                <a:ea typeface="SimSun" panose="02010600030101010101" pitchFamily="2" charset="-122"/>
              </a:rPr>
              <a:t>additional</a:t>
            </a:r>
            <a:r>
              <a:rPr lang="en-US" altLang="ko-KR" sz="1800" b="1" dirty="0">
                <a:solidFill>
                  <a:srgbClr val="000000"/>
                </a:solidFill>
                <a:effectLst/>
                <a:latin typeface="Times New Roman" panose="02020603050405020304" pitchFamily="18" charset="0"/>
                <a:ea typeface="SimSun" panose="02010600030101010101" pitchFamily="2" charset="-122"/>
              </a:rPr>
              <a:t> subjective tests if the proposal is approved by the ILG and other proponents. </a:t>
            </a:r>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862992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9312" y="912823"/>
            <a:ext cx="8666519" cy="3139321"/>
          </a:xfrm>
          <a:prstGeom prst="rect">
            <a:avLst/>
          </a:prstGeom>
          <a:noFill/>
        </p:spPr>
        <p:txBody>
          <a:bodyPr wrap="square" rtlCol="0">
            <a:spAutoFit/>
          </a:bodyPr>
          <a:lstStyle/>
          <a:p>
            <a:r>
              <a:rPr lang="en-US" altLang="ko-KR" b="1" dirty="0">
                <a:highlight>
                  <a:srgbClr val="FFFF00"/>
                </a:highlight>
              </a:rPr>
              <a:t>Proponents &amp; ILG</a:t>
            </a:r>
          </a:p>
          <a:p>
            <a:pPr marL="342900" lvl="1" indent="-342900">
              <a:buFont typeface="Arial" panose="020B0604020202020204" pitchFamily="34" charset="0"/>
              <a:buChar char="•"/>
            </a:pPr>
            <a:r>
              <a:rPr lang="en-US" altLang="ko-KR" b="1" dirty="0">
                <a:solidFill>
                  <a:schemeClr val="accent6">
                    <a:lumMod val="75000"/>
                  </a:schemeClr>
                </a:solidFill>
              </a:rPr>
              <a:t>Potential Roles of ILG: </a:t>
            </a:r>
          </a:p>
          <a:p>
            <a:pPr marL="914400" lvl="1" indent="-457200">
              <a:buFont typeface="+mj-lt"/>
              <a:buAutoNum type="arabicPeriod"/>
            </a:pPr>
            <a:r>
              <a:rPr lang="en-US" altLang="ko-KR" b="1" dirty="0"/>
              <a:t>Design HRCs or review HRC design</a:t>
            </a:r>
          </a:p>
          <a:p>
            <a:pPr marL="914400" lvl="1" indent="-457200">
              <a:buFont typeface="+mj-lt"/>
              <a:buAutoNum type="arabicPeriod"/>
            </a:pPr>
            <a:r>
              <a:rPr lang="en-US" altLang="ko-KR" b="1" dirty="0">
                <a:solidFill>
                  <a:srgbClr val="FF0000"/>
                </a:solidFill>
                <a:highlight>
                  <a:srgbClr val="FFFF00"/>
                </a:highlight>
              </a:rPr>
              <a:t>Select SRCs and assigns them to HRCs (SRC-HRC pairing)</a:t>
            </a:r>
          </a:p>
          <a:p>
            <a:pPr marL="914400" lvl="1" indent="-457200">
              <a:buFont typeface="+mj-lt"/>
              <a:buAutoNum type="arabicPeriod"/>
            </a:pPr>
            <a:r>
              <a:rPr lang="en-US" altLang="ko-KR" b="1" dirty="0"/>
              <a:t>Make decisions on issues (e.g., admissibility of PVSs)</a:t>
            </a:r>
          </a:p>
          <a:p>
            <a:pPr marL="342900" lvl="1" indent="-342900">
              <a:buFont typeface="Arial" panose="020B0604020202020204" pitchFamily="34" charset="0"/>
              <a:buChar char="•"/>
            </a:pPr>
            <a:r>
              <a:rPr lang="en-US" altLang="ko-KR" b="1" dirty="0">
                <a:solidFill>
                  <a:schemeClr val="accent6">
                    <a:lumMod val="75000"/>
                  </a:schemeClr>
                </a:solidFill>
              </a:rPr>
              <a:t>Benefits of ILG (should be agreed among proponents): </a:t>
            </a:r>
            <a:endParaRPr lang="en-US" altLang="ko-KR" b="1" dirty="0"/>
          </a:p>
          <a:p>
            <a:pPr marL="914400" lvl="1" indent="-457200">
              <a:buFont typeface="+mj-lt"/>
              <a:buAutoNum type="arabicPeriod"/>
            </a:pPr>
            <a:r>
              <a:rPr lang="en-US" altLang="ko-KR" b="1" dirty="0"/>
              <a:t>Fee</a:t>
            </a:r>
          </a:p>
          <a:p>
            <a:pPr marL="914400" lvl="1" indent="-457200">
              <a:buFont typeface="+mj-lt"/>
              <a:buAutoNum type="arabicPeriod"/>
            </a:pPr>
            <a:r>
              <a:rPr lang="en-US" altLang="ko-KR" b="1" dirty="0"/>
              <a:t>May have access to subjective data and PVSs so that they can be used for other purposes after the successful completion of </a:t>
            </a:r>
            <a:r>
              <a:rPr lang="en-US" altLang="ko-KR" b="1" dirty="0" err="1"/>
              <a:t>J.noref</a:t>
            </a:r>
            <a:r>
              <a:rPr lang="en-US" altLang="ko-KR" b="1" dirty="0"/>
              <a:t>. (</a:t>
            </a:r>
            <a:r>
              <a:rPr lang="en-US" altLang="ko-KR" b="1" dirty="0">
                <a:solidFill>
                  <a:srgbClr val="FF0000"/>
                </a:solidFill>
              </a:rPr>
              <a:t>IIIT</a:t>
            </a:r>
            <a:r>
              <a:rPr lang="en-US" altLang="ko-KR" b="1" dirty="0"/>
              <a:t>)</a:t>
            </a:r>
          </a:p>
          <a:p>
            <a:pPr marL="914400" lvl="1" indent="-457200">
              <a:buFont typeface="+mj-lt"/>
              <a:buAutoNum type="arabicPeriod"/>
            </a:pPr>
            <a:r>
              <a:rPr lang="en-US" altLang="ko-KR" b="1" dirty="0"/>
              <a:t>Research collaboration possibility using the subjective data and PVSs (possibility to co-author academic papers with proponents) (</a:t>
            </a:r>
            <a:r>
              <a:rPr lang="en-US" altLang="ko-KR" b="1" dirty="0">
                <a:solidFill>
                  <a:srgbClr val="FF0000"/>
                </a:solidFill>
              </a:rPr>
              <a:t>IIIT</a:t>
            </a:r>
            <a:r>
              <a:rPr lang="en-US" altLang="ko-KR" b="1" dirty="0"/>
              <a:t>)</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graphicFrame>
        <p:nvGraphicFramePr>
          <p:cNvPr id="5" name="표 4">
            <a:extLst>
              <a:ext uri="{FF2B5EF4-FFF2-40B4-BE49-F238E27FC236}">
                <a16:creationId xmlns:a16="http://schemas.microsoft.com/office/drawing/2014/main" id="{966841D9-D643-43D9-818A-C982B218DD46}"/>
              </a:ext>
            </a:extLst>
          </p:cNvPr>
          <p:cNvGraphicFramePr>
            <a:graphicFrameLocks noGrp="1"/>
          </p:cNvGraphicFramePr>
          <p:nvPr/>
        </p:nvGraphicFramePr>
        <p:xfrm>
          <a:off x="611560" y="4092124"/>
          <a:ext cx="7493000" cy="2103120"/>
        </p:xfrm>
        <a:graphic>
          <a:graphicData uri="http://schemas.openxmlformats.org/drawingml/2006/table">
            <a:tbl>
              <a:tblPr>
                <a:tableStyleId>{5C22544A-7EE6-4342-B048-85BDC9FD1C3A}</a:tableStyleId>
              </a:tblPr>
              <a:tblGrid>
                <a:gridCol w="1943100">
                  <a:extLst>
                    <a:ext uri="{9D8B030D-6E8A-4147-A177-3AD203B41FA5}">
                      <a16:colId xmlns:a16="http://schemas.microsoft.com/office/drawing/2014/main" val="2749526801"/>
                    </a:ext>
                  </a:extLst>
                </a:gridCol>
                <a:gridCol w="2222500">
                  <a:extLst>
                    <a:ext uri="{9D8B030D-6E8A-4147-A177-3AD203B41FA5}">
                      <a16:colId xmlns:a16="http://schemas.microsoft.com/office/drawing/2014/main" val="326706190"/>
                    </a:ext>
                  </a:extLst>
                </a:gridCol>
                <a:gridCol w="3327400">
                  <a:extLst>
                    <a:ext uri="{9D8B030D-6E8A-4147-A177-3AD203B41FA5}">
                      <a16:colId xmlns:a16="http://schemas.microsoft.com/office/drawing/2014/main" val="195406"/>
                    </a:ext>
                  </a:extLst>
                </a:gridCol>
              </a:tblGrid>
              <a:tr h="350520">
                <a:tc>
                  <a:txBody>
                    <a:bodyPr/>
                    <a:lstStyle/>
                    <a:p>
                      <a:pPr algn="ctr" fontAlgn="b"/>
                      <a:r>
                        <a:rPr lang="en-US" sz="1800" u="none" strike="noStrike">
                          <a:effectLst/>
                        </a:rPr>
                        <a:t>SRC preparation</a:t>
                      </a:r>
                      <a:endParaRPr 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a:t>
                      </a:r>
                      <a:r>
                        <a:rPr lang="en-US" altLang="ko-KR" sz="1800" u="none" strike="noStrike" dirty="0">
                          <a:solidFill>
                            <a:srgbClr val="C00000"/>
                          </a:solidFill>
                          <a:effectLst/>
                        </a:rPr>
                        <a:t>proponents</a:t>
                      </a:r>
                      <a:r>
                        <a:rPr lang="en-US" altLang="ko-KR" sz="1800" u="none" strike="noStrike" dirty="0">
                          <a:effectLst/>
                        </a:rPr>
                        <a:t>]</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en-US" sz="1800" u="none" strike="noStrike">
                          <a:effectLst/>
                        </a:rPr>
                        <a:t>produce 5s candicate clips</a:t>
                      </a:r>
                      <a:endParaRPr 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2376855885"/>
                  </a:ext>
                </a:extLst>
              </a:tr>
              <a:tr h="350520">
                <a:tc>
                  <a:txBody>
                    <a:bodyPr/>
                    <a:lstStyle/>
                    <a:p>
                      <a:pPr algn="ctr" fontAlgn="b"/>
                      <a:r>
                        <a:rPr lang="en-US" sz="1800" u="none" strike="noStrike" dirty="0">
                          <a:effectLst/>
                        </a:rPr>
                        <a:t>SRC selection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[ILG]</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a:effectLst/>
                        </a:rPr>
                        <a:t>　</a:t>
                      </a:r>
                      <a:endParaRPr lang="ko-KR" alt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958151055"/>
                  </a:ext>
                </a:extLst>
              </a:tr>
              <a:tr h="350520">
                <a:tc>
                  <a:txBody>
                    <a:bodyPr/>
                    <a:lstStyle/>
                    <a:p>
                      <a:pPr algn="ctr" fontAlgn="b"/>
                      <a:r>
                        <a:rPr lang="en-US" sz="1800" u="none" strike="noStrike" dirty="0">
                          <a:effectLst/>
                        </a:rPr>
                        <a:t>HRC selection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[ILG]</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968000005"/>
                  </a:ext>
                </a:extLst>
              </a:tr>
              <a:tr h="350520">
                <a:tc>
                  <a:txBody>
                    <a:bodyPr/>
                    <a:lstStyle/>
                    <a:p>
                      <a:pPr algn="ctr" fontAlgn="b"/>
                      <a:r>
                        <a:rPr lang="en-US" sz="1800" u="none" strike="noStrike" dirty="0">
                          <a:effectLst/>
                          <a:highlight>
                            <a:srgbClr val="FFFF00"/>
                          </a:highlight>
                        </a:rPr>
                        <a:t>PVS generation</a:t>
                      </a:r>
                      <a:endParaRPr lang="en-US" sz="1800" b="1" i="0" u="none" strike="noStrike" dirty="0">
                        <a:solidFill>
                          <a:srgbClr val="0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solidFill>
                            <a:srgbClr val="C00000"/>
                          </a:solidFill>
                          <a:effectLst/>
                          <a:highlight>
                            <a:srgbClr val="FFFF00"/>
                          </a:highlight>
                        </a:rPr>
                        <a:t>proponents</a:t>
                      </a:r>
                      <a:endParaRPr lang="en-US" sz="1800" b="1" i="0" u="none" strike="noStrike" dirty="0">
                        <a:solidFill>
                          <a:srgbClr val="C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a:effectLst/>
                        </a:rPr>
                        <a:t>　</a:t>
                      </a:r>
                      <a:endParaRPr lang="ko-KR" alt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2097974390"/>
                  </a:ext>
                </a:extLst>
              </a:tr>
              <a:tr h="350520">
                <a:tc>
                  <a:txBody>
                    <a:bodyPr/>
                    <a:lstStyle/>
                    <a:p>
                      <a:pPr algn="ctr" fontAlgn="b"/>
                      <a:r>
                        <a:rPr lang="en-US" sz="1800" u="none" strike="noStrike" dirty="0">
                          <a:effectLst/>
                        </a:rPr>
                        <a:t>PVS reviews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effectLst/>
                        </a:rPr>
                        <a:t>ILGs &amp; proponents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a:effectLst/>
                        </a:rPr>
                        <a:t>　</a:t>
                      </a:r>
                      <a:endParaRPr lang="ko-KR" alt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1616012684"/>
                  </a:ext>
                </a:extLst>
              </a:tr>
              <a:tr h="350520">
                <a:tc>
                  <a:txBody>
                    <a:bodyPr/>
                    <a:lstStyle/>
                    <a:p>
                      <a:pPr algn="ctr" fontAlgn="b"/>
                      <a:r>
                        <a:rPr lang="en-US" sz="1800" u="none" strike="noStrike" dirty="0">
                          <a:effectLst/>
                          <a:highlight>
                            <a:srgbClr val="FFFF00"/>
                          </a:highlight>
                        </a:rPr>
                        <a:t>Subjective test</a:t>
                      </a:r>
                      <a:endParaRPr lang="en-US" sz="1800" b="1" i="0" u="none" strike="noStrike" dirty="0">
                        <a:solidFill>
                          <a:srgbClr val="0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solidFill>
                            <a:srgbClr val="C00000"/>
                          </a:solidFill>
                          <a:effectLst/>
                          <a:highlight>
                            <a:srgbClr val="FFFF00"/>
                          </a:highlight>
                        </a:rPr>
                        <a:t>proponents</a:t>
                      </a:r>
                      <a:endParaRPr lang="en-US" sz="1800" b="1" i="0" u="none" strike="noStrike" dirty="0">
                        <a:solidFill>
                          <a:srgbClr val="C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1669084774"/>
                  </a:ext>
                </a:extLst>
              </a:tr>
            </a:tbl>
          </a:graphicData>
        </a:graphic>
      </p:graphicFrame>
    </p:spTree>
    <p:custDataLst>
      <p:tags r:id="rId1"/>
    </p:custDataLst>
    <p:extLst>
      <p:ext uri="{BB962C8B-B14F-4D97-AF65-F5344CB8AC3E}">
        <p14:creationId xmlns:p14="http://schemas.microsoft.com/office/powerpoint/2010/main" val="3229317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1969770"/>
          </a:xfrm>
          <a:prstGeom prst="rect">
            <a:avLst/>
          </a:prstGeom>
          <a:noFill/>
        </p:spPr>
        <p:txBody>
          <a:bodyPr wrap="square" rtlCol="0">
            <a:spAutoFit/>
          </a:bodyPr>
          <a:lstStyle/>
          <a:p>
            <a:r>
              <a:rPr lang="en-US" altLang="ko-KR" sz="2000" b="1" dirty="0">
                <a:highlight>
                  <a:srgbClr val="FFFF00"/>
                </a:highlight>
              </a:rPr>
              <a:t>Allowing ILGs to access subjective data and PVSs (e.g., to use them for other purposes after the successful completion of </a:t>
            </a:r>
            <a:r>
              <a:rPr lang="en-US" altLang="ko-KR" sz="2000" b="1" dirty="0" err="1">
                <a:highlight>
                  <a:srgbClr val="FFFF00"/>
                </a:highlight>
              </a:rPr>
              <a:t>J.noref</a:t>
            </a:r>
            <a:r>
              <a:rPr lang="en-US" altLang="ko-KR" sz="2000" b="1" dirty="0">
                <a:highlight>
                  <a:srgbClr val="FFFF00"/>
                </a:highlight>
              </a:rPr>
              <a:t>)</a:t>
            </a:r>
          </a:p>
          <a:p>
            <a:pPr marL="285750" indent="-285750" algn="just">
              <a:spcBef>
                <a:spcPts val="600"/>
              </a:spcBef>
              <a:spcAft>
                <a:spcPts val="600"/>
              </a:spcAft>
              <a:buFont typeface="Arial" panose="020B0604020202020204" pitchFamily="34" charset="0"/>
              <a:buChar char="•"/>
            </a:pPr>
            <a:r>
              <a:rPr lang="en-US" altLang="ko-KR" sz="1800" b="1" dirty="0">
                <a:solidFill>
                  <a:srgbClr val="000000"/>
                </a:solidFill>
                <a:effectLst/>
                <a:latin typeface="Times New Roman" panose="02020603050405020304" pitchFamily="18" charset="0"/>
                <a:ea typeface="SimSun" panose="02010600030101010101" pitchFamily="2" charset="-122"/>
              </a:rPr>
              <a:t>Proponents may submit one model and </a:t>
            </a:r>
            <a:r>
              <a:rPr lang="en-US" altLang="ko-KR" sz="1800" b="1" dirty="0">
                <a:solidFill>
                  <a:srgbClr val="FF0000"/>
                </a:solidFill>
                <a:effectLst/>
                <a:latin typeface="Times New Roman" panose="02020603050405020304" pitchFamily="18" charset="0"/>
                <a:ea typeface="SimSun" panose="02010600030101010101" pitchFamily="2" charset="-122"/>
              </a:rPr>
              <a:t>should perform one subjective test</a:t>
            </a:r>
            <a:r>
              <a:rPr lang="en-US" altLang="ko-KR" sz="1800" b="1" dirty="0">
                <a:solidFill>
                  <a:srgbClr val="000000"/>
                </a:solidFill>
                <a:effectLst/>
                <a:latin typeface="Times New Roman" panose="02020603050405020304" pitchFamily="18" charset="0"/>
                <a:ea typeface="SimSun" panose="02010600030101010101" pitchFamily="2" charset="-122"/>
              </a:rPr>
              <a:t>. A proponent may submit additional subjective tests if the proposal is approved by the ILG and other proponents. </a:t>
            </a:r>
            <a:r>
              <a:rPr lang="en-US" altLang="ko-KR" b="1" dirty="0"/>
              <a:t> (Section 3.1)</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graphicFrame>
        <p:nvGraphicFramePr>
          <p:cNvPr id="3" name="표 2">
            <a:extLst>
              <a:ext uri="{FF2B5EF4-FFF2-40B4-BE49-F238E27FC236}">
                <a16:creationId xmlns:a16="http://schemas.microsoft.com/office/drawing/2014/main" id="{7021F6A1-2A44-4B23-AB10-CAFE36C1F8F0}"/>
              </a:ext>
            </a:extLst>
          </p:cNvPr>
          <p:cNvGraphicFramePr>
            <a:graphicFrameLocks noGrp="1"/>
          </p:cNvGraphicFramePr>
          <p:nvPr/>
        </p:nvGraphicFramePr>
        <p:xfrm>
          <a:off x="599256" y="2719372"/>
          <a:ext cx="6565032" cy="2497010"/>
        </p:xfrm>
        <a:graphic>
          <a:graphicData uri="http://schemas.openxmlformats.org/drawingml/2006/table">
            <a:tbl>
              <a:tblPr>
                <a:tableStyleId>{5C22544A-7EE6-4342-B048-85BDC9FD1C3A}</a:tableStyleId>
              </a:tblPr>
              <a:tblGrid>
                <a:gridCol w="3252664">
                  <a:extLst>
                    <a:ext uri="{9D8B030D-6E8A-4147-A177-3AD203B41FA5}">
                      <a16:colId xmlns:a16="http://schemas.microsoft.com/office/drawing/2014/main" val="1254154433"/>
                    </a:ext>
                  </a:extLst>
                </a:gridCol>
                <a:gridCol w="3312368">
                  <a:extLst>
                    <a:ext uri="{9D8B030D-6E8A-4147-A177-3AD203B41FA5}">
                      <a16:colId xmlns:a16="http://schemas.microsoft.com/office/drawing/2014/main" val="4158300766"/>
                    </a:ext>
                  </a:extLst>
                </a:gridCol>
              </a:tblGrid>
              <a:tr h="227939">
                <a:tc>
                  <a:txBody>
                    <a:bodyPr/>
                    <a:lstStyle/>
                    <a:p>
                      <a:pPr algn="ctr" fontAlgn="ctr"/>
                      <a:r>
                        <a:rPr lang="en-US" sz="1200" b="1" u="none" strike="noStrike" dirty="0">
                          <a:solidFill>
                            <a:srgbClr val="C00000"/>
                          </a:solidFill>
                          <a:effectLst/>
                        </a:rPr>
                        <a:t>Proponent</a:t>
                      </a:r>
                      <a:endParaRPr lang="en-US" sz="1200" b="1" i="0" u="none" strike="noStrike" dirty="0">
                        <a:solidFill>
                          <a:srgbClr val="C00000"/>
                        </a:solidFill>
                        <a:effectLst/>
                        <a:latin typeface="Inherit"/>
                        <a:ea typeface="맑은 고딕" panose="020B0503020000020004" pitchFamily="50" charset="-127"/>
                      </a:endParaRPr>
                    </a:p>
                  </a:txBody>
                  <a:tcPr marL="7620" marR="7620" marT="7620" marB="0" anchor="ctr"/>
                </a:tc>
                <a:tc>
                  <a:txBody>
                    <a:bodyPr/>
                    <a:lstStyle/>
                    <a:p>
                      <a:pPr algn="ctr" fontAlgn="ctr"/>
                      <a:r>
                        <a:rPr lang="en-US" sz="1200" b="1" u="none" strike="noStrike" dirty="0">
                          <a:solidFill>
                            <a:srgbClr val="C00000"/>
                          </a:solidFill>
                          <a:effectLst/>
                        </a:rPr>
                        <a:t>Allowing ILGs to access the subjective DB</a:t>
                      </a:r>
                      <a:endParaRPr lang="en-US" sz="1200" b="1" i="0" u="none" strike="noStrike" dirty="0">
                        <a:solidFill>
                          <a:srgbClr val="C00000"/>
                        </a:solidFill>
                        <a:effectLst/>
                        <a:latin typeface="Inherit"/>
                        <a:ea typeface="맑은 고딕" panose="020B0503020000020004" pitchFamily="50" charset="-127"/>
                      </a:endParaRPr>
                    </a:p>
                  </a:txBody>
                  <a:tcPr marL="7620" marR="7620" marT="7620" marB="0" anchor="ctr"/>
                </a:tc>
                <a:extLst>
                  <a:ext uri="{0D108BD9-81ED-4DB2-BD59-A6C34878D82A}">
                    <a16:rowId xmlns:a16="http://schemas.microsoft.com/office/drawing/2014/main" val="3608657958"/>
                  </a:ext>
                </a:extLst>
              </a:tr>
              <a:tr h="632531">
                <a:tc>
                  <a:txBody>
                    <a:bodyPr/>
                    <a:lstStyle/>
                    <a:p>
                      <a:pPr algn="ctr" fontAlgn="ctr"/>
                      <a:r>
                        <a:rPr lang="en-US" sz="1200" b="1" u="none" strike="noStrike" dirty="0">
                          <a:effectLst/>
                        </a:rPr>
                        <a:t>Academy of Broadcasting Planning, </a:t>
                      </a:r>
                      <a:br>
                        <a:rPr lang="en-US" sz="1200" b="1" u="none" strike="noStrike" dirty="0">
                          <a:effectLst/>
                        </a:rPr>
                      </a:br>
                      <a:r>
                        <a:rPr lang="en-US" sz="1200" b="1" u="none" strike="noStrike" dirty="0">
                          <a:effectLst/>
                        </a:rPr>
                        <a:t>National Radio and Television </a:t>
                      </a:r>
                      <a:br>
                        <a:rPr lang="en-US" sz="1200" b="1" u="none" strike="noStrike" dirty="0">
                          <a:effectLst/>
                        </a:rPr>
                      </a:br>
                      <a:r>
                        <a:rPr lang="en-US" sz="1200" b="1" u="none" strike="noStrike" dirty="0">
                          <a:effectLst/>
                        </a:rPr>
                        <a:t>Administration, China</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tc>
                  <a:txBody>
                    <a:bodyPr/>
                    <a:lstStyle/>
                    <a:p>
                      <a:pPr algn="ctr" fontAlgn="ctr"/>
                      <a:r>
                        <a:rPr lang="en-US" sz="1200" b="1" i="0" u="none" strike="noStrike" dirty="0">
                          <a:solidFill>
                            <a:srgbClr val="FF0000"/>
                          </a:solidFill>
                          <a:effectLst/>
                          <a:latin typeface="Inherit"/>
                          <a:ea typeface="맑은 고딕" panose="020B0503020000020004" pitchFamily="50" charset="-127"/>
                        </a:rPr>
                        <a:t>Yes</a:t>
                      </a:r>
                    </a:p>
                  </a:txBody>
                  <a:tcPr marL="7620" marR="7620" marT="7620" marB="0" anchor="ctr"/>
                </a:tc>
                <a:extLst>
                  <a:ext uri="{0D108BD9-81ED-4DB2-BD59-A6C34878D82A}">
                    <a16:rowId xmlns:a16="http://schemas.microsoft.com/office/drawing/2014/main" val="1342015363"/>
                  </a:ext>
                </a:extLst>
              </a:tr>
              <a:tr h="252632">
                <a:tc>
                  <a:txBody>
                    <a:bodyPr/>
                    <a:lstStyle/>
                    <a:p>
                      <a:pPr algn="ctr" fontAlgn="ctr"/>
                      <a:r>
                        <a:rPr lang="en-US" sz="1200" b="1" u="none" strike="noStrike" dirty="0" err="1">
                          <a:effectLst/>
                        </a:rPr>
                        <a:t>AccepTV</a:t>
                      </a:r>
                      <a:r>
                        <a:rPr lang="en-US" sz="1200" b="1" u="none" strike="noStrike" dirty="0">
                          <a:effectLst/>
                        </a:rPr>
                        <a:t>, France</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a:solidFill>
                            <a:srgbClr val="FF0000"/>
                          </a:solidFill>
                          <a:effectLst/>
                          <a:latin typeface="Inherit"/>
                          <a:ea typeface="맑은 고딕" panose="020B0503020000020004" pitchFamily="50" charset="-127"/>
                        </a:rPr>
                        <a:t>Yes</a:t>
                      </a:r>
                      <a:r>
                        <a:rPr lang="ko-KR" altLang="en-US" sz="1200" b="1" i="0" u="none" strike="noStrike" dirty="0">
                          <a:solidFill>
                            <a:srgbClr val="333333"/>
                          </a:solidFill>
                          <a:effectLst/>
                          <a:latin typeface="Inherit"/>
                          <a:ea typeface="맑은 고딕" panose="020B0503020000020004" pitchFamily="50" charset="-127"/>
                        </a:rPr>
                        <a:t> </a:t>
                      </a:r>
                      <a:r>
                        <a:rPr lang="en-US" altLang="ko-KR" sz="1200" b="1" i="0" u="none" strike="noStrike" dirty="0">
                          <a:solidFill>
                            <a:srgbClr val="333333"/>
                          </a:solidFill>
                          <a:effectLst/>
                          <a:latin typeface="Inherit"/>
                          <a:ea typeface="맑은 고딕" panose="020B0503020000020004" pitchFamily="50" charset="-127"/>
                        </a:rPr>
                        <a:t>(non-commercial with citation)</a:t>
                      </a:r>
                    </a:p>
                  </a:txBody>
                  <a:tcPr marL="7620" marR="7620" marT="7620" marB="0" anchor="ctr"/>
                </a:tc>
                <a:extLst>
                  <a:ext uri="{0D108BD9-81ED-4DB2-BD59-A6C34878D82A}">
                    <a16:rowId xmlns:a16="http://schemas.microsoft.com/office/drawing/2014/main" val="2686408819"/>
                  </a:ext>
                </a:extLst>
              </a:tr>
              <a:tr h="252632">
                <a:tc>
                  <a:txBody>
                    <a:bodyPr/>
                    <a:lstStyle/>
                    <a:p>
                      <a:pPr algn="ctr" fontAlgn="ctr"/>
                      <a:r>
                        <a:rPr lang="en-US" sz="1200" b="1" u="none" strike="noStrike">
                          <a:effectLst/>
                        </a:rPr>
                        <a:t>Innowireless, Korea (Rep. of)</a:t>
                      </a:r>
                      <a:endParaRPr lang="en-US" sz="1200" b="1" i="0" u="none" strike="noStrike">
                        <a:solidFill>
                          <a:srgbClr val="333333"/>
                        </a:solidFill>
                        <a:effectLst/>
                        <a:latin typeface="Inherit"/>
                        <a:ea typeface="맑은 고딕" panose="020B0503020000020004" pitchFamily="50" charset="-127"/>
                      </a:endParaRPr>
                    </a:p>
                  </a:txBody>
                  <a:tcPr marL="7620" marR="7620" marT="7620" marB="0" anchor="ctr"/>
                </a:tc>
                <a:tc>
                  <a:txBody>
                    <a:bodyPr/>
                    <a:lstStyle/>
                    <a:p>
                      <a:pPr algn="ctr" fontAlgn="ctr"/>
                      <a:r>
                        <a:rPr lang="en-US" sz="1200" b="1" i="0" u="none" strike="noStrike" dirty="0">
                          <a:solidFill>
                            <a:srgbClr val="FF0000"/>
                          </a:solidFill>
                          <a:effectLst/>
                          <a:latin typeface="Inherit"/>
                          <a:ea typeface="맑은 고딕" panose="020B0503020000020004" pitchFamily="50" charset="-127"/>
                        </a:rPr>
                        <a:t>Yes</a:t>
                      </a:r>
                      <a:r>
                        <a:rPr lang="ko-KR" altLang="en-US" sz="1200" b="1" i="0" u="none" strike="noStrike" dirty="0">
                          <a:solidFill>
                            <a:srgbClr val="333333"/>
                          </a:solidFill>
                          <a:effectLst/>
                          <a:latin typeface="Inherit"/>
                          <a:ea typeface="맑은 고딕" panose="020B0503020000020004" pitchFamily="50" charset="-127"/>
                        </a:rPr>
                        <a:t> </a:t>
                      </a:r>
                      <a:r>
                        <a:rPr lang="en-US" altLang="ko-KR" sz="1200" b="1" i="0" u="none" strike="noStrike" dirty="0">
                          <a:solidFill>
                            <a:srgbClr val="333333"/>
                          </a:solidFill>
                          <a:effectLst/>
                          <a:latin typeface="Inherit"/>
                          <a:ea typeface="맑은 고딕" panose="020B0503020000020004" pitchFamily="50" charset="-127"/>
                        </a:rPr>
                        <a:t>(non-commercial with citation)</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extLst>
                  <a:ext uri="{0D108BD9-81ED-4DB2-BD59-A6C34878D82A}">
                    <a16:rowId xmlns:a16="http://schemas.microsoft.com/office/drawing/2014/main" val="1955365458"/>
                  </a:ext>
                </a:extLst>
              </a:tr>
              <a:tr h="252632">
                <a:tc>
                  <a:txBody>
                    <a:bodyPr/>
                    <a:lstStyle/>
                    <a:p>
                      <a:pPr algn="ctr" fontAlgn="ctr"/>
                      <a:r>
                        <a:rPr lang="en-US" sz="1200" b="1" u="none" strike="noStrike">
                          <a:effectLst/>
                        </a:rPr>
                        <a:t>NTIA/ITS, United States</a:t>
                      </a:r>
                      <a:endParaRPr lang="en-US" sz="1200" b="1" i="0" u="none" strike="noStrike">
                        <a:solidFill>
                          <a:srgbClr val="333333"/>
                        </a:solidFill>
                        <a:effectLst/>
                        <a:latin typeface="Inherit"/>
                        <a:ea typeface="맑은 고딕" panose="020B0503020000020004" pitchFamily="50" charset="-127"/>
                      </a:endParaRPr>
                    </a:p>
                  </a:txBody>
                  <a:tcPr marL="7620" marR="7620" marT="7620" marB="0" anchor="ctr"/>
                </a:tc>
                <a:tc>
                  <a:txBody>
                    <a:bodyPr/>
                    <a:lstStyle/>
                    <a:p>
                      <a:pPr algn="ctr" fontAlgn="ctr"/>
                      <a:r>
                        <a:rPr lang="en-US" altLang="ko-KR" sz="1200" b="1" i="0" u="none" strike="noStrike" dirty="0">
                          <a:solidFill>
                            <a:srgbClr val="FF0000"/>
                          </a:solidFill>
                          <a:effectLst/>
                          <a:latin typeface="Inherit"/>
                          <a:ea typeface="맑은 고딕" panose="020B0503020000020004" pitchFamily="50" charset="-127"/>
                        </a:rPr>
                        <a:t>Yes</a:t>
                      </a:r>
                      <a:r>
                        <a:rPr lang="en-US" altLang="ko-KR" sz="1200" b="1" i="0" u="none" strike="noStrike" dirty="0">
                          <a:solidFill>
                            <a:srgbClr val="333333"/>
                          </a:solidFill>
                          <a:effectLst/>
                          <a:latin typeface="Inherit"/>
                          <a:ea typeface="맑은 고딕" panose="020B0503020000020004" pitchFamily="50" charset="-127"/>
                        </a:rPr>
                        <a:t> (both ILG and public; non-commercial with citation)</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extLst>
                  <a:ext uri="{0D108BD9-81ED-4DB2-BD59-A6C34878D82A}">
                    <a16:rowId xmlns:a16="http://schemas.microsoft.com/office/drawing/2014/main" val="3851687016"/>
                  </a:ext>
                </a:extLst>
              </a:tr>
              <a:tr h="252632">
                <a:tc>
                  <a:txBody>
                    <a:bodyPr/>
                    <a:lstStyle/>
                    <a:p>
                      <a:pPr algn="ctr" fontAlgn="ctr"/>
                      <a:r>
                        <a:rPr lang="en-US" sz="1200" b="1" u="none" strike="noStrike">
                          <a:effectLst/>
                        </a:rPr>
                        <a:t>TU Ilmenau, Germany</a:t>
                      </a:r>
                      <a:endParaRPr lang="en-US" sz="1200" b="1" i="0" u="none" strike="noStrike">
                        <a:solidFill>
                          <a:srgbClr val="333333"/>
                        </a:solidFill>
                        <a:effectLst/>
                        <a:latin typeface="Inherit"/>
                        <a:ea typeface="맑은 고딕" panose="020B0503020000020004" pitchFamily="50" charset="-127"/>
                      </a:endParaRPr>
                    </a:p>
                  </a:txBody>
                  <a:tcPr marL="7620" marR="7620" marT="7620" marB="0" anchor="ct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a:solidFill>
                            <a:srgbClr val="FF0000"/>
                          </a:solidFill>
                          <a:effectLst/>
                          <a:latin typeface="Inherit"/>
                          <a:ea typeface="맑은 고딕" panose="020B0503020000020004" pitchFamily="50" charset="-127"/>
                        </a:rPr>
                        <a:t>Yes</a:t>
                      </a:r>
                      <a:r>
                        <a:rPr lang="ko-KR" altLang="en-US" sz="1200" b="1" i="0" u="none" strike="noStrike" dirty="0">
                          <a:solidFill>
                            <a:srgbClr val="333333"/>
                          </a:solidFill>
                          <a:effectLst/>
                          <a:latin typeface="Inherit"/>
                          <a:ea typeface="맑은 고딕" panose="020B0503020000020004" pitchFamily="50" charset="-127"/>
                        </a:rPr>
                        <a:t> </a:t>
                      </a:r>
                      <a:r>
                        <a:rPr lang="en-US" altLang="ko-KR" sz="1200" b="1" i="0" u="none" strike="noStrike" dirty="0">
                          <a:solidFill>
                            <a:srgbClr val="333333"/>
                          </a:solidFill>
                          <a:effectLst/>
                          <a:latin typeface="Inherit"/>
                          <a:ea typeface="맑은 고딕" panose="020B0503020000020004" pitchFamily="50" charset="-127"/>
                        </a:rPr>
                        <a:t>(non-commercial with citation)</a:t>
                      </a:r>
                    </a:p>
                  </a:txBody>
                  <a:tcPr marL="7620" marR="7620" marT="7620" marB="0" anchor="ctr"/>
                </a:tc>
                <a:extLst>
                  <a:ext uri="{0D108BD9-81ED-4DB2-BD59-A6C34878D82A}">
                    <a16:rowId xmlns:a16="http://schemas.microsoft.com/office/drawing/2014/main" val="587171971"/>
                  </a:ext>
                </a:extLst>
              </a:tr>
              <a:tr h="252632">
                <a:tc>
                  <a:txBody>
                    <a:bodyPr/>
                    <a:lstStyle/>
                    <a:p>
                      <a:pPr algn="ctr" fontAlgn="ctr"/>
                      <a:r>
                        <a:rPr lang="en-US" sz="1200" b="1" u="none" strike="noStrike">
                          <a:effectLst/>
                        </a:rPr>
                        <a:t>Université de Poitiers, France</a:t>
                      </a:r>
                      <a:endParaRPr lang="en-US" sz="1200" b="1" i="0" u="none" strike="noStrike">
                        <a:solidFill>
                          <a:srgbClr val="333333"/>
                        </a:solidFill>
                        <a:effectLst/>
                        <a:latin typeface="Inherit"/>
                        <a:ea typeface="맑은 고딕" panose="020B0503020000020004" pitchFamily="50" charset="-127"/>
                      </a:endParaRPr>
                    </a:p>
                  </a:txBody>
                  <a:tcPr marL="7620" marR="7620" marT="7620" marB="0" anchor="ct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a:solidFill>
                            <a:srgbClr val="FF0000"/>
                          </a:solidFill>
                          <a:effectLst/>
                          <a:latin typeface="Inherit"/>
                          <a:ea typeface="맑은 고딕" panose="020B0503020000020004" pitchFamily="50" charset="-127"/>
                        </a:rPr>
                        <a:t>Yes</a:t>
                      </a:r>
                      <a:r>
                        <a:rPr lang="ko-KR" altLang="en-US" sz="1200" b="1" i="0" u="none" strike="noStrike" dirty="0">
                          <a:solidFill>
                            <a:srgbClr val="333333"/>
                          </a:solidFill>
                          <a:effectLst/>
                          <a:latin typeface="Inherit"/>
                          <a:ea typeface="맑은 고딕" panose="020B0503020000020004" pitchFamily="50" charset="-127"/>
                        </a:rPr>
                        <a:t> </a:t>
                      </a:r>
                      <a:r>
                        <a:rPr lang="en-US" altLang="ko-KR" sz="1200" b="1" i="0" u="none" strike="noStrike" dirty="0">
                          <a:solidFill>
                            <a:srgbClr val="333333"/>
                          </a:solidFill>
                          <a:effectLst/>
                          <a:latin typeface="Inherit"/>
                          <a:ea typeface="맑은 고딕" panose="020B0503020000020004" pitchFamily="50" charset="-127"/>
                        </a:rPr>
                        <a:t>(non-commercial with citation)</a:t>
                      </a:r>
                    </a:p>
                  </a:txBody>
                  <a:tcPr marL="7620" marR="7620" marT="7620" marB="0" anchor="ctr"/>
                </a:tc>
                <a:extLst>
                  <a:ext uri="{0D108BD9-81ED-4DB2-BD59-A6C34878D82A}">
                    <a16:rowId xmlns:a16="http://schemas.microsoft.com/office/drawing/2014/main" val="2218577235"/>
                  </a:ext>
                </a:extLst>
              </a:tr>
              <a:tr h="252632">
                <a:tc>
                  <a:txBody>
                    <a:bodyPr/>
                    <a:lstStyle/>
                    <a:p>
                      <a:pPr algn="ctr" fontAlgn="ctr"/>
                      <a:r>
                        <a:rPr lang="en-US" sz="1200" b="1" u="none" strike="noStrike" dirty="0">
                          <a:effectLst/>
                        </a:rPr>
                        <a:t>Yonsei University, Korea (Rep. of)</a:t>
                      </a:r>
                      <a:endParaRPr lang="en-US" sz="1200" b="1" i="0" u="none" strike="noStrike" dirty="0">
                        <a:solidFill>
                          <a:srgbClr val="333333"/>
                        </a:solidFill>
                        <a:effectLst/>
                        <a:latin typeface="Inherit"/>
                        <a:ea typeface="맑은 고딕" panose="020B0503020000020004" pitchFamily="50" charset="-127"/>
                      </a:endParaRPr>
                    </a:p>
                  </a:txBody>
                  <a:tcPr marL="7620" marR="7620" marT="7620" marB="0" anchor="ctr"/>
                </a:tc>
                <a:tc>
                  <a:txBody>
                    <a:bodyPr/>
                    <a:lstStyle/>
                    <a:p>
                      <a:pPr algn="ctr" fontAlgn="ctr"/>
                      <a:r>
                        <a:rPr lang="en-US" sz="1200" b="1" i="0" u="none" strike="noStrike" dirty="0">
                          <a:solidFill>
                            <a:srgbClr val="FF0000"/>
                          </a:solidFill>
                          <a:effectLst/>
                          <a:latin typeface="Inherit"/>
                          <a:ea typeface="맑은 고딕" panose="020B0503020000020004" pitchFamily="50" charset="-127"/>
                        </a:rPr>
                        <a:t>Yes</a:t>
                      </a:r>
                    </a:p>
                  </a:txBody>
                  <a:tcPr marL="7620" marR="7620" marT="7620" marB="0" anchor="ctr"/>
                </a:tc>
                <a:extLst>
                  <a:ext uri="{0D108BD9-81ED-4DB2-BD59-A6C34878D82A}">
                    <a16:rowId xmlns:a16="http://schemas.microsoft.com/office/drawing/2014/main" val="2592567294"/>
                  </a:ext>
                </a:extLst>
              </a:tr>
            </a:tbl>
          </a:graphicData>
        </a:graphic>
      </p:graphicFrame>
    </p:spTree>
    <p:custDataLst>
      <p:tags r:id="rId1"/>
    </p:custDataLst>
    <p:extLst>
      <p:ext uri="{BB962C8B-B14F-4D97-AF65-F5344CB8AC3E}">
        <p14:creationId xmlns:p14="http://schemas.microsoft.com/office/powerpoint/2010/main" val="1714913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1661993"/>
          </a:xfrm>
          <a:prstGeom prst="rect">
            <a:avLst/>
          </a:prstGeom>
          <a:noFill/>
        </p:spPr>
        <p:txBody>
          <a:bodyPr wrap="square" rtlCol="0">
            <a:spAutoFit/>
          </a:bodyPr>
          <a:lstStyle/>
          <a:p>
            <a:r>
              <a:rPr lang="en-US" altLang="ko-KR" sz="2000" b="1" dirty="0">
                <a:highlight>
                  <a:srgbClr val="FFFF00"/>
                </a:highlight>
              </a:rPr>
              <a:t>The scope of ILG roles </a:t>
            </a:r>
          </a:p>
          <a:p>
            <a:pPr marL="285750" indent="-285750" algn="just">
              <a:spcBef>
                <a:spcPts val="600"/>
              </a:spcBef>
              <a:spcAft>
                <a:spcPts val="600"/>
              </a:spcAft>
              <a:buFont typeface="Arial" panose="020B0604020202020204" pitchFamily="34" charset="0"/>
              <a:buChar char="•"/>
            </a:pPr>
            <a:r>
              <a:rPr lang="en-US" altLang="ko-KR" sz="1800" b="1" dirty="0">
                <a:solidFill>
                  <a:srgbClr val="000000"/>
                </a:solidFill>
                <a:effectLst/>
                <a:latin typeface="Times New Roman" panose="02020603050405020304" pitchFamily="18" charset="0"/>
                <a:ea typeface="SimSun" panose="02010600030101010101" pitchFamily="2" charset="-122"/>
              </a:rPr>
              <a:t>Proponents may submit one model and </a:t>
            </a:r>
            <a:r>
              <a:rPr lang="en-US" altLang="ko-KR" sz="1800" b="1" dirty="0">
                <a:solidFill>
                  <a:srgbClr val="FF0000"/>
                </a:solidFill>
                <a:effectLst/>
                <a:latin typeface="Times New Roman" panose="02020603050405020304" pitchFamily="18" charset="0"/>
                <a:ea typeface="SimSun" panose="02010600030101010101" pitchFamily="2" charset="-122"/>
              </a:rPr>
              <a:t>should perform one subjective test</a:t>
            </a:r>
            <a:r>
              <a:rPr lang="en-US" altLang="ko-KR" sz="1800" b="1" dirty="0">
                <a:solidFill>
                  <a:srgbClr val="000000"/>
                </a:solidFill>
                <a:effectLst/>
                <a:latin typeface="Times New Roman" panose="02020603050405020304" pitchFamily="18" charset="0"/>
                <a:ea typeface="SimSun" panose="02010600030101010101" pitchFamily="2" charset="-122"/>
              </a:rPr>
              <a:t>. A proponent may submit additional subjective tests if the proposal is approved by the ILG and other proponents. </a:t>
            </a:r>
            <a:r>
              <a:rPr lang="en-US" altLang="ko-KR" b="1" dirty="0"/>
              <a:t> (Section 3.1)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graphicFrame>
        <p:nvGraphicFramePr>
          <p:cNvPr id="4" name="표 3">
            <a:extLst>
              <a:ext uri="{FF2B5EF4-FFF2-40B4-BE49-F238E27FC236}">
                <a16:creationId xmlns:a16="http://schemas.microsoft.com/office/drawing/2014/main" id="{47BE540A-00A9-4F60-B454-E4E89C7524E6}"/>
              </a:ext>
            </a:extLst>
          </p:cNvPr>
          <p:cNvGraphicFramePr>
            <a:graphicFrameLocks noGrp="1"/>
          </p:cNvGraphicFramePr>
          <p:nvPr/>
        </p:nvGraphicFramePr>
        <p:xfrm>
          <a:off x="616024" y="2856034"/>
          <a:ext cx="7493000" cy="2933700"/>
        </p:xfrm>
        <a:graphic>
          <a:graphicData uri="http://schemas.openxmlformats.org/drawingml/2006/table">
            <a:tbl>
              <a:tblPr>
                <a:tableStyleId>{5C22544A-7EE6-4342-B048-85BDC9FD1C3A}</a:tableStyleId>
              </a:tblPr>
              <a:tblGrid>
                <a:gridCol w="1943100">
                  <a:extLst>
                    <a:ext uri="{9D8B030D-6E8A-4147-A177-3AD203B41FA5}">
                      <a16:colId xmlns:a16="http://schemas.microsoft.com/office/drawing/2014/main" val="2749526801"/>
                    </a:ext>
                  </a:extLst>
                </a:gridCol>
                <a:gridCol w="2444924">
                  <a:extLst>
                    <a:ext uri="{9D8B030D-6E8A-4147-A177-3AD203B41FA5}">
                      <a16:colId xmlns:a16="http://schemas.microsoft.com/office/drawing/2014/main" val="326706190"/>
                    </a:ext>
                  </a:extLst>
                </a:gridCol>
                <a:gridCol w="3104976">
                  <a:extLst>
                    <a:ext uri="{9D8B030D-6E8A-4147-A177-3AD203B41FA5}">
                      <a16:colId xmlns:a16="http://schemas.microsoft.com/office/drawing/2014/main" val="195406"/>
                    </a:ext>
                  </a:extLst>
                </a:gridCol>
              </a:tblGrid>
              <a:tr h="350520">
                <a:tc>
                  <a:txBody>
                    <a:bodyPr/>
                    <a:lstStyle/>
                    <a:p>
                      <a:pPr algn="ctr" fontAlgn="b"/>
                      <a:r>
                        <a:rPr lang="en-US" sz="1800" u="none" strike="noStrike" dirty="0">
                          <a:effectLst/>
                        </a:rPr>
                        <a:t>SRC preparation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a:t>
                      </a:r>
                      <a:r>
                        <a:rPr lang="en-US" altLang="ko-KR" sz="1800" u="none" strike="noStrike" dirty="0">
                          <a:solidFill>
                            <a:srgbClr val="C00000"/>
                          </a:solidFill>
                          <a:effectLst/>
                        </a:rPr>
                        <a:t>proponents</a:t>
                      </a:r>
                      <a:r>
                        <a:rPr lang="en-US" altLang="ko-KR" sz="1800" u="none" strike="noStrike" dirty="0">
                          <a:effectLst/>
                        </a:rPr>
                        <a:t>]</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en-US" sz="1800" u="none" strike="noStrike" dirty="0">
                          <a:effectLst/>
                        </a:rPr>
                        <a:t>produce 5s candidate clips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2376855885"/>
                  </a:ext>
                </a:extLst>
              </a:tr>
              <a:tr h="350520">
                <a:tc>
                  <a:txBody>
                    <a:bodyPr/>
                    <a:lstStyle/>
                    <a:p>
                      <a:pPr algn="ctr" fontAlgn="b"/>
                      <a:r>
                        <a:rPr lang="en-US" sz="1800" u="none" strike="noStrike" dirty="0">
                          <a:effectLst/>
                        </a:rPr>
                        <a:t>SRC selection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[ILG]</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a:effectLst/>
                        </a:rPr>
                        <a:t>　</a:t>
                      </a:r>
                      <a:endParaRPr lang="ko-KR" altLang="en-US" sz="1800" b="1" i="0" u="none" strike="noStrike">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958151055"/>
                  </a:ext>
                </a:extLst>
              </a:tr>
              <a:tr h="350520">
                <a:tc>
                  <a:txBody>
                    <a:bodyPr/>
                    <a:lstStyle/>
                    <a:p>
                      <a:pPr algn="ctr" fontAlgn="b"/>
                      <a:r>
                        <a:rPr lang="en-US" sz="1800" u="none" strike="noStrike" dirty="0">
                          <a:effectLst/>
                        </a:rPr>
                        <a:t>HRC selection</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ko-KR" altLang="en-US" sz="1800" u="none" strike="noStrike" dirty="0">
                          <a:effectLst/>
                        </a:rPr>
                        <a:t>　</a:t>
                      </a:r>
                      <a:r>
                        <a:rPr lang="en-US" altLang="ko-KR" sz="1800" u="none" strike="noStrike" dirty="0">
                          <a:effectLst/>
                        </a:rPr>
                        <a:t>[ILG]</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en-US" altLang="ko-KR" sz="1800" u="none" strike="noStrike" dirty="0">
                          <a:effectLst/>
                        </a:rPr>
                        <a:t>Proponents</a:t>
                      </a:r>
                      <a:r>
                        <a:rPr lang="ko-KR" altLang="en-US" sz="1800" u="none" strike="noStrike" dirty="0">
                          <a:effectLst/>
                        </a:rPr>
                        <a:t> </a:t>
                      </a:r>
                      <a:r>
                        <a:rPr lang="en-US" altLang="ko-KR" sz="1800" u="none" strike="noStrike" dirty="0">
                          <a:effectLst/>
                        </a:rPr>
                        <a:t>may</a:t>
                      </a:r>
                      <a:r>
                        <a:rPr lang="ko-KR" altLang="en-US" sz="1800" u="none" strike="noStrike" dirty="0">
                          <a:effectLst/>
                        </a:rPr>
                        <a:t> </a:t>
                      </a:r>
                      <a:r>
                        <a:rPr lang="en-US" altLang="ko-KR" sz="1800" u="none" strike="noStrike" dirty="0">
                          <a:effectLst/>
                        </a:rPr>
                        <a:t>propose HRC candidates</a:t>
                      </a:r>
                      <a:r>
                        <a:rPr lang="ko-KR" altLang="en-US" sz="1800" u="none" strike="noStrike" dirty="0">
                          <a:effectLst/>
                        </a:rPr>
                        <a:t> </a:t>
                      </a:r>
                      <a:r>
                        <a:rPr lang="en-US" altLang="ko-KR" sz="1800" u="none" strike="noStrike" dirty="0">
                          <a:effectLst/>
                        </a:rPr>
                        <a:t>and</a:t>
                      </a:r>
                      <a:r>
                        <a:rPr lang="ko-KR" altLang="en-US" sz="1800" u="none" strike="noStrike" dirty="0">
                          <a:effectLst/>
                        </a:rPr>
                        <a:t> </a:t>
                      </a:r>
                      <a:r>
                        <a:rPr lang="en-US" altLang="ko-KR" sz="1800" u="none" strike="noStrike" dirty="0">
                          <a:effectLst/>
                        </a:rPr>
                        <a:t>ILGs</a:t>
                      </a:r>
                      <a:r>
                        <a:rPr lang="ko-KR" altLang="en-US" sz="1800" u="none" strike="noStrike" dirty="0">
                          <a:effectLst/>
                        </a:rPr>
                        <a:t> </a:t>
                      </a:r>
                      <a:r>
                        <a:rPr lang="en-US" altLang="ko-KR" sz="1800" u="none" strike="noStrike" dirty="0">
                          <a:effectLst/>
                        </a:rPr>
                        <a:t>can select or approve the design.</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968000005"/>
                  </a:ext>
                </a:extLst>
              </a:tr>
              <a:tr h="350520">
                <a:tc>
                  <a:txBody>
                    <a:bodyPr/>
                    <a:lstStyle/>
                    <a:p>
                      <a:pPr marL="0" algn="ctr" defTabSz="914400" rtl="0" eaLnBrk="1" fontAlgn="b" latinLnBrk="1" hangingPunct="1"/>
                      <a:r>
                        <a:rPr lang="en-US" sz="1800" u="none" strike="noStrike" kern="1200" dirty="0">
                          <a:solidFill>
                            <a:schemeClr val="dk1"/>
                          </a:solidFill>
                          <a:effectLst/>
                          <a:latin typeface="+mn-lt"/>
                          <a:ea typeface="+mn-ea"/>
                          <a:cs typeface="+mn-cs"/>
                        </a:rPr>
                        <a:t>SRC-HRC pairing</a:t>
                      </a:r>
                    </a:p>
                  </a:txBody>
                  <a:tcPr marL="7620" marR="7620" marT="7620" marB="0" anchor="b"/>
                </a:tc>
                <a:tc>
                  <a:txBody>
                    <a:bodyPr/>
                    <a:lstStyle/>
                    <a:p>
                      <a:pPr algn="ctr" fontAlgn="b"/>
                      <a:r>
                        <a:rPr lang="en-US" sz="1800" b="1" i="0" u="none" strike="noStrike" dirty="0">
                          <a:solidFill>
                            <a:srgbClr val="C00000"/>
                          </a:solidFill>
                          <a:effectLst/>
                          <a:latin typeface="맑은 고딕" panose="020B0503020000020004" pitchFamily="50" charset="-127"/>
                          <a:ea typeface="맑은 고딕" panose="020B0503020000020004" pitchFamily="50" charset="-127"/>
                        </a:rPr>
                        <a:t>ILG</a:t>
                      </a: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2097974390"/>
                  </a:ext>
                </a:extLst>
              </a:tr>
              <a:tr h="350520">
                <a:tc>
                  <a:txBody>
                    <a:bodyPr/>
                    <a:lstStyle/>
                    <a:p>
                      <a:pPr algn="ctr" fontAlgn="b"/>
                      <a:r>
                        <a:rPr lang="en-US" sz="1800" u="none" strike="noStrike" dirty="0">
                          <a:effectLst/>
                          <a:highlight>
                            <a:srgbClr val="FFFF00"/>
                          </a:highlight>
                        </a:rPr>
                        <a:t>PVS generation</a:t>
                      </a:r>
                      <a:endParaRPr lang="en-US" sz="1800" b="1" i="0" u="none" strike="noStrike" dirty="0">
                        <a:solidFill>
                          <a:srgbClr val="0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solidFill>
                            <a:srgbClr val="C00000"/>
                          </a:solidFill>
                          <a:effectLst/>
                          <a:highlight>
                            <a:srgbClr val="FFFF00"/>
                          </a:highlight>
                        </a:rPr>
                        <a:t>proponents</a:t>
                      </a:r>
                      <a:endParaRPr lang="en-US" sz="1800" b="1" i="0" u="none" strike="noStrike" dirty="0">
                        <a:solidFill>
                          <a:srgbClr val="C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1616012684"/>
                  </a:ext>
                </a:extLst>
              </a:tr>
              <a:tr h="350520">
                <a:tc>
                  <a:txBody>
                    <a:bodyPr/>
                    <a:lstStyle/>
                    <a:p>
                      <a:pPr algn="ctr" fontAlgn="b"/>
                      <a:r>
                        <a:rPr lang="en-US" sz="1800" u="none" strike="noStrike" dirty="0">
                          <a:effectLst/>
                        </a:rPr>
                        <a:t>PVS reviews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effectLst/>
                        </a:rPr>
                        <a:t>ILGs &amp; proponents</a:t>
                      </a:r>
                      <a:endParaRPr 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r>
                        <a:rPr lang="ko-KR" altLang="en-US" sz="1800" u="none" strike="noStrike" dirty="0">
                          <a:effectLst/>
                        </a:rPr>
                        <a:t>　</a:t>
                      </a:r>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1669084774"/>
                  </a:ext>
                </a:extLst>
              </a:tr>
              <a:tr h="350520">
                <a:tc>
                  <a:txBody>
                    <a:bodyPr/>
                    <a:lstStyle/>
                    <a:p>
                      <a:pPr algn="ctr" fontAlgn="b"/>
                      <a:r>
                        <a:rPr lang="en-US" sz="1800" u="none" strike="noStrike" dirty="0" err="1">
                          <a:effectLst/>
                          <a:highlight>
                            <a:srgbClr val="FFFF00"/>
                          </a:highlight>
                        </a:rPr>
                        <a:t>Subjectieve</a:t>
                      </a:r>
                      <a:r>
                        <a:rPr lang="en-US" sz="1800" u="none" strike="noStrike" dirty="0">
                          <a:effectLst/>
                          <a:highlight>
                            <a:srgbClr val="FFFF00"/>
                          </a:highlight>
                        </a:rPr>
                        <a:t> test</a:t>
                      </a:r>
                      <a:endParaRPr lang="en-US" sz="1800" b="1" i="0" u="none" strike="noStrike" dirty="0">
                        <a:solidFill>
                          <a:srgbClr val="0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ctr" fontAlgn="b"/>
                      <a:r>
                        <a:rPr lang="en-US" sz="1800" u="none" strike="noStrike" dirty="0">
                          <a:solidFill>
                            <a:srgbClr val="C00000"/>
                          </a:solidFill>
                          <a:effectLst/>
                          <a:highlight>
                            <a:srgbClr val="FFFF00"/>
                          </a:highlight>
                        </a:rPr>
                        <a:t>proponents</a:t>
                      </a:r>
                      <a:endParaRPr lang="en-US" sz="1800" b="1" i="0" u="none" strike="noStrike" dirty="0">
                        <a:solidFill>
                          <a:srgbClr val="C00000"/>
                        </a:solidFill>
                        <a:effectLst/>
                        <a:highlight>
                          <a:srgbClr val="FFFF00"/>
                        </a:highlight>
                        <a:latin typeface="맑은 고딕" panose="020B0503020000020004" pitchFamily="50" charset="-127"/>
                        <a:ea typeface="맑은 고딕" panose="020B0503020000020004" pitchFamily="50" charset="-127"/>
                      </a:endParaRPr>
                    </a:p>
                  </a:txBody>
                  <a:tcPr marL="7620" marR="7620" marT="7620" marB="0" anchor="b"/>
                </a:tc>
                <a:tc>
                  <a:txBody>
                    <a:bodyPr/>
                    <a:lstStyle/>
                    <a:p>
                      <a:pPr algn="l" fontAlgn="b"/>
                      <a:endParaRPr lang="ko-KR" altLang="en-US" sz="18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7620" marR="7620" marT="7620" marB="0" anchor="b"/>
                </a:tc>
                <a:extLst>
                  <a:ext uri="{0D108BD9-81ED-4DB2-BD59-A6C34878D82A}">
                    <a16:rowId xmlns:a16="http://schemas.microsoft.com/office/drawing/2014/main" val="3203546723"/>
                  </a:ext>
                </a:extLst>
              </a:tr>
            </a:tbl>
          </a:graphicData>
        </a:graphic>
      </p:graphicFrame>
    </p:spTree>
    <p:custDataLst>
      <p:tags r:id="rId1"/>
    </p:custDataLst>
    <p:extLst>
      <p:ext uri="{BB962C8B-B14F-4D97-AF65-F5344CB8AC3E}">
        <p14:creationId xmlns:p14="http://schemas.microsoft.com/office/powerpoint/2010/main" val="4283775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2343" y="908720"/>
            <a:ext cx="8967704" cy="830997"/>
          </a:xfrm>
          <a:prstGeom prst="rect">
            <a:avLst/>
          </a:prstGeom>
          <a:noFill/>
        </p:spPr>
        <p:txBody>
          <a:bodyPr wrap="square" rtlCol="0">
            <a:spAutoFit/>
          </a:bodyPr>
          <a:lstStyle/>
          <a:p>
            <a:r>
              <a:rPr lang="en-US" altLang="ko-KR" sz="3200" b="1" dirty="0">
                <a:highlight>
                  <a:srgbClr val="FFFF00"/>
                </a:highlight>
              </a:rPr>
              <a:t>Requirements on SRC/PVS</a:t>
            </a:r>
          </a:p>
          <a:p>
            <a:pPr marL="342900" indent="-342900">
              <a:buFont typeface="Wingdings" panose="05000000000000000000" pitchFamily="2" charset="2"/>
              <a:buChar char="l"/>
            </a:pPr>
            <a:endParaRPr lang="en-US" altLang="ko-KR" sz="1600" b="1"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3" name="TextBox 2">
            <a:extLst>
              <a:ext uri="{FF2B5EF4-FFF2-40B4-BE49-F238E27FC236}">
                <a16:creationId xmlns:a16="http://schemas.microsoft.com/office/drawing/2014/main" id="{C2168E60-30BF-4907-9094-4EDF00D0A747}"/>
              </a:ext>
            </a:extLst>
          </p:cNvPr>
          <p:cNvSpPr txBox="1"/>
          <p:nvPr/>
        </p:nvSpPr>
        <p:spPr>
          <a:xfrm>
            <a:off x="395536" y="1916832"/>
            <a:ext cx="6048672" cy="2585323"/>
          </a:xfrm>
          <a:prstGeom prst="rect">
            <a:avLst/>
          </a:prstGeom>
          <a:noFill/>
        </p:spPr>
        <p:txBody>
          <a:bodyPr wrap="square" rtlCol="0">
            <a:spAutoFit/>
          </a:bodyPr>
          <a:lstStyle/>
          <a:p>
            <a:r>
              <a:rPr lang="en-US" altLang="ko-KR" sz="1800" b="1" dirty="0"/>
              <a:t>Decision</a:t>
            </a:r>
          </a:p>
          <a:p>
            <a:pPr marL="342900" indent="-342900">
              <a:buFont typeface="Wingdings" panose="05000000000000000000" pitchFamily="2" charset="2"/>
              <a:buChar char="l"/>
            </a:pPr>
            <a:r>
              <a:rPr lang="en-US" altLang="ko-KR" sz="1800" b="1" dirty="0"/>
              <a:t>1920x1080 only (or higher resolution that will be resized to FHD</a:t>
            </a:r>
          </a:p>
          <a:p>
            <a:pPr marL="342900" indent="-342900">
              <a:buFont typeface="Wingdings" panose="05000000000000000000" pitchFamily="2" charset="2"/>
              <a:buChar char="l"/>
            </a:pPr>
            <a:r>
              <a:rPr lang="en-US" altLang="ko-KR" sz="1800" b="1" dirty="0"/>
              <a:t>Different aspect would be allowed as long as the resolution is close to FHD. Admissibility will be determined by ILGs and proponents. </a:t>
            </a:r>
          </a:p>
          <a:p>
            <a:pPr marL="342900" indent="-342900">
              <a:buFont typeface="Wingdings" panose="05000000000000000000" pitchFamily="2" charset="2"/>
              <a:buChar char="l"/>
            </a:pPr>
            <a:endParaRPr lang="en-US" altLang="ko-KR" b="1" dirty="0"/>
          </a:p>
          <a:p>
            <a:pPr marL="342900" indent="-342900">
              <a:buFont typeface="Wingdings" panose="05000000000000000000" pitchFamily="2" charset="2"/>
              <a:buChar char="l"/>
            </a:pPr>
            <a:r>
              <a:rPr lang="en-US" altLang="ko-KR" b="1" dirty="0">
                <a:solidFill>
                  <a:srgbClr val="FF0000"/>
                </a:solidFill>
                <a:highlight>
                  <a:srgbClr val="FFFF00"/>
                </a:highlight>
              </a:rPr>
              <a:t>TBD: interlaced source</a:t>
            </a:r>
            <a:endParaRPr lang="ko-KR" altLang="en-US" b="1" dirty="0">
              <a:solidFill>
                <a:srgbClr val="FF0000"/>
              </a:solidFill>
              <a:highlight>
                <a:srgbClr val="FFFF00"/>
              </a:highlight>
            </a:endParaRPr>
          </a:p>
          <a:p>
            <a:endParaRPr lang="ko-KR" altLang="en-US" dirty="0">
              <a:solidFill>
                <a:srgbClr val="FF0000"/>
              </a:solidFill>
            </a:endParaRPr>
          </a:p>
        </p:txBody>
      </p:sp>
    </p:spTree>
    <p:custDataLst>
      <p:tags r:id="rId1"/>
    </p:custDataLst>
    <p:extLst>
      <p:ext uri="{BB962C8B-B14F-4D97-AF65-F5344CB8AC3E}">
        <p14:creationId xmlns:p14="http://schemas.microsoft.com/office/powerpoint/2010/main" val="1455943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1600438"/>
          </a:xfrm>
          <a:prstGeom prst="rect">
            <a:avLst/>
          </a:prstGeom>
          <a:noFill/>
        </p:spPr>
        <p:txBody>
          <a:bodyPr wrap="square" rtlCol="0">
            <a:spAutoFit/>
          </a:bodyPr>
          <a:lstStyle/>
          <a:p>
            <a:r>
              <a:rPr lang="en-US" altLang="ko-KR" sz="3200" b="1" dirty="0">
                <a:highlight>
                  <a:srgbClr val="FFFF00"/>
                </a:highlight>
              </a:rPr>
              <a:t>Model Evaluation</a:t>
            </a:r>
          </a:p>
          <a:p>
            <a:pPr marL="342900" indent="-342900">
              <a:buFont typeface="Arial" panose="020B0604020202020204" pitchFamily="34" charset="0"/>
              <a:buChar char="•"/>
            </a:pPr>
            <a:r>
              <a:rPr lang="en-US" altLang="ko-KR" sz="2400" b="1" dirty="0"/>
              <a:t>Metric: RMSE, Pearson.</a:t>
            </a:r>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715020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908762"/>
          </a:xfrm>
          <a:prstGeom prst="rect">
            <a:avLst/>
          </a:prstGeom>
          <a:noFill/>
        </p:spPr>
        <p:txBody>
          <a:bodyPr wrap="square" rtlCol="0">
            <a:spAutoFit/>
          </a:bodyPr>
          <a:lstStyle/>
          <a:p>
            <a:r>
              <a:rPr lang="en-US" altLang="ko-KR" sz="3200" b="1" dirty="0">
                <a:highlight>
                  <a:srgbClr val="FFFF00"/>
                </a:highlight>
              </a:rPr>
              <a:t>Viewing Distance &amp; Conditions</a:t>
            </a:r>
            <a:endParaRPr lang="en-US" altLang="ko-KR" sz="2400" b="1" dirty="0"/>
          </a:p>
          <a:p>
            <a:pPr marL="342900" indent="-342900">
              <a:buFont typeface="Arial" panose="020B0604020202020204" pitchFamily="34" charset="0"/>
              <a:buChar char="•"/>
            </a:pPr>
            <a:r>
              <a:rPr lang="en-US" altLang="ko-KR" sz="2400" b="1" dirty="0"/>
              <a:t>P.910, BT.500</a:t>
            </a:r>
          </a:p>
          <a:p>
            <a:pPr marL="342900" indent="-342900">
              <a:buFont typeface="Arial" panose="020B0604020202020204" pitchFamily="34" charset="0"/>
              <a:buChar char="•"/>
            </a:pPr>
            <a:endParaRPr lang="en-US" altLang="ko-KR" sz="2400" b="1" dirty="0"/>
          </a:p>
          <a:p>
            <a:r>
              <a:rPr lang="en-US" altLang="ko-KR" sz="2400" b="1" dirty="0"/>
              <a:t>Decision</a:t>
            </a:r>
          </a:p>
          <a:p>
            <a:pPr marL="342900" indent="-342900">
              <a:buFont typeface="Arial" panose="020B0604020202020204" pitchFamily="34" charset="0"/>
              <a:buChar char="•"/>
            </a:pPr>
            <a:r>
              <a:rPr lang="en-US" altLang="ko-KR" sz="2400" b="1" dirty="0"/>
              <a:t>TV monitor: 1.5-3H</a:t>
            </a:r>
          </a:p>
          <a:p>
            <a:pPr marL="342900" indent="-342900">
              <a:buFont typeface="Arial" panose="020B0604020202020204" pitchFamily="34" charset="0"/>
              <a:buChar char="•"/>
            </a:pPr>
            <a:r>
              <a:rPr lang="en-US" altLang="ko-KR" sz="2400" b="1" dirty="0"/>
              <a:t>PC monitor: 1.5-3H</a:t>
            </a:r>
          </a:p>
          <a:p>
            <a:pPr marL="342900" indent="-342900">
              <a:buFont typeface="Arial" panose="020B0604020202020204" pitchFamily="34" charset="0"/>
              <a:buChar char="•"/>
            </a:pPr>
            <a:r>
              <a:rPr lang="en-US" altLang="ko-KR" sz="2400" b="1" dirty="0"/>
              <a:t>Mobile phone/Tablet: 4-5H</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282184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09505" y="1196752"/>
            <a:ext cx="8666519" cy="4647426"/>
          </a:xfrm>
          <a:prstGeom prst="rect">
            <a:avLst/>
          </a:prstGeom>
          <a:noFill/>
        </p:spPr>
        <p:txBody>
          <a:bodyPr wrap="square" rtlCol="0">
            <a:spAutoFit/>
          </a:bodyPr>
          <a:lstStyle/>
          <a:p>
            <a:r>
              <a:rPr lang="en-US" altLang="ko-KR" sz="3200" b="1" dirty="0">
                <a:highlight>
                  <a:srgbClr val="FFFF00"/>
                </a:highlight>
              </a:rPr>
              <a:t>Color space, Frame rates &amp; Calibrations</a:t>
            </a:r>
          </a:p>
          <a:p>
            <a:pPr marL="342900" indent="-342900">
              <a:buFont typeface="Arial" panose="020B0604020202020204" pitchFamily="34" charset="0"/>
              <a:buChar char="•"/>
            </a:pPr>
            <a:endParaRPr lang="en-US" altLang="ko-KR" sz="2400" b="1" dirty="0"/>
          </a:p>
          <a:p>
            <a:r>
              <a:rPr lang="en-US" altLang="ko-KR" sz="2400" b="1" dirty="0"/>
              <a:t>Decision</a:t>
            </a:r>
          </a:p>
          <a:p>
            <a:pPr marL="342900" indent="-342900">
              <a:buFont typeface="Arial" panose="020B0604020202020204" pitchFamily="34" charset="0"/>
              <a:buChar char="•"/>
            </a:pPr>
            <a:r>
              <a:rPr lang="en-US" altLang="ko-KR" sz="2400" b="1" dirty="0"/>
              <a:t>PVS: 4:2:0</a:t>
            </a:r>
          </a:p>
          <a:p>
            <a:pPr marL="342900" indent="-342900">
              <a:buFont typeface="Arial" panose="020B0604020202020204" pitchFamily="34" charset="0"/>
              <a:buChar char="•"/>
            </a:pPr>
            <a:r>
              <a:rPr lang="en-US" altLang="ko-KR" sz="2400" b="1" dirty="0"/>
              <a:t>Maximum frame rate (PVS &amp; SRC): 60 fps</a:t>
            </a:r>
          </a:p>
          <a:p>
            <a:pPr marL="342900" indent="-342900">
              <a:buFont typeface="Arial" panose="020B0604020202020204" pitchFamily="34" charset="0"/>
              <a:buChar char="•"/>
            </a:pPr>
            <a:r>
              <a:rPr lang="en-US" altLang="ko-KR" sz="2400" b="1" dirty="0"/>
              <a:t>PVS &amp; SRC frame rates: 23.9 fps or above</a:t>
            </a:r>
          </a:p>
          <a:p>
            <a:pPr marL="342900" indent="-342900">
              <a:buFont typeface="Arial" panose="020B0604020202020204" pitchFamily="34" charset="0"/>
              <a:buChar char="•"/>
            </a:pPr>
            <a:r>
              <a:rPr lang="en-US" altLang="ko-KR" sz="2400" b="1" dirty="0"/>
              <a:t>PVS frame rates: 23.9 fps or above</a:t>
            </a:r>
          </a:p>
          <a:p>
            <a:pPr marL="342900" indent="-342900">
              <a:buFont typeface="Arial" panose="020B0604020202020204" pitchFamily="34" charset="0"/>
              <a:buChar char="•"/>
            </a:pPr>
            <a:r>
              <a:rPr lang="en-US" altLang="ko-KR" sz="2400" b="1" dirty="0"/>
              <a:t>HDR will not be considered in this project.</a:t>
            </a:r>
          </a:p>
          <a:p>
            <a:pPr marL="342900" indent="-342900">
              <a:buFont typeface="Arial" panose="020B0604020202020204" pitchFamily="34" charset="0"/>
              <a:buChar char="•"/>
            </a:pPr>
            <a:endParaRPr lang="en-US" altLang="ko-KR" sz="2400" b="1" dirty="0">
              <a:solidFill>
                <a:srgbClr val="FF0000"/>
              </a:solidFill>
            </a:endParaRP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36641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09505" y="1196752"/>
            <a:ext cx="8666519" cy="3724096"/>
          </a:xfrm>
          <a:prstGeom prst="rect">
            <a:avLst/>
          </a:prstGeom>
          <a:noFill/>
        </p:spPr>
        <p:txBody>
          <a:bodyPr wrap="square" rtlCol="0">
            <a:spAutoFit/>
          </a:bodyPr>
          <a:lstStyle/>
          <a:p>
            <a:r>
              <a:rPr lang="en-US" altLang="ko-KR" sz="3200" b="1" dirty="0">
                <a:highlight>
                  <a:srgbClr val="FFFF00"/>
                </a:highlight>
              </a:rPr>
              <a:t>Pre-processing</a:t>
            </a:r>
          </a:p>
          <a:p>
            <a:pPr marL="342900" indent="-342900">
              <a:buFont typeface="Arial" panose="020B0604020202020204" pitchFamily="34" charset="0"/>
              <a:buChar char="•"/>
            </a:pPr>
            <a:r>
              <a:rPr lang="en-US" altLang="ko-KR" sz="2400" b="1" dirty="0"/>
              <a:t>Frame rate conversion: allowed or not allowed</a:t>
            </a:r>
          </a:p>
          <a:p>
            <a:pPr marL="342900" indent="-342900">
              <a:buFont typeface="Arial" panose="020B0604020202020204" pitchFamily="34" charset="0"/>
              <a:buChar char="•"/>
            </a:pPr>
            <a:r>
              <a:rPr lang="en-US" altLang="ko-KR" sz="2400" b="1" dirty="0"/>
              <a:t>Down-upscaling (e.g., 1080p-&gt;720p-&gt;encoding-&gt;decoding0-&gt;1080p)</a:t>
            </a:r>
          </a:p>
          <a:p>
            <a:pPr marL="800100" lvl="1" indent="-342900">
              <a:buFont typeface="Arial" panose="020B0604020202020204" pitchFamily="34" charset="0"/>
              <a:buChar char="•"/>
            </a:pPr>
            <a:r>
              <a:rPr lang="en-US" altLang="ko-KR" sz="2400" b="1" dirty="0"/>
              <a:t>720p, 540p, 360p</a:t>
            </a:r>
          </a:p>
          <a:p>
            <a:pPr marL="285750" indent="-285750">
              <a:buFont typeface="Arial" panose="020B0604020202020204" pitchFamily="34" charset="0"/>
              <a:buChar char="•"/>
            </a:pPr>
            <a:endParaRPr lang="en-US" altLang="ko-KR" sz="1800" b="1" dirty="0">
              <a:solidFill>
                <a:srgbClr val="FF0000"/>
              </a:solidFill>
            </a:endParaRPr>
          </a:p>
          <a:p>
            <a:endParaRPr lang="en-US" altLang="ko-KR" sz="18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177759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5201424"/>
          </a:xfrm>
          <a:prstGeom prst="rect">
            <a:avLst/>
          </a:prstGeom>
          <a:noFill/>
        </p:spPr>
        <p:txBody>
          <a:bodyPr wrap="square" rtlCol="0">
            <a:spAutoFit/>
          </a:bodyPr>
          <a:lstStyle/>
          <a:p>
            <a:r>
              <a:rPr lang="en-US" altLang="ko-KR" sz="3200" b="1" dirty="0">
                <a:highlight>
                  <a:srgbClr val="FFFF00"/>
                </a:highlight>
              </a:rPr>
              <a:t>Schedule</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2000" b="1" dirty="0"/>
              <a:t>Model submission:			</a:t>
            </a:r>
            <a:r>
              <a:rPr lang="fr-FR" altLang="ko-KR" sz="2000" b="1" dirty="0">
                <a:solidFill>
                  <a:srgbClr val="C00000"/>
                </a:solidFill>
              </a:rPr>
              <a:t>November 12, 2025 (17:00 CET)</a:t>
            </a:r>
            <a:endParaRPr lang="en-US" altLang="ko-KR" sz="2000" b="1" dirty="0">
              <a:solidFill>
                <a:srgbClr val="C00000"/>
              </a:solidFill>
            </a:endParaRPr>
          </a:p>
          <a:p>
            <a:pPr marL="342900" lvl="0" indent="-342900">
              <a:buFont typeface="Arial" panose="020B0604020202020204" pitchFamily="34" charset="0"/>
              <a:buChar char="•"/>
            </a:pPr>
            <a:r>
              <a:rPr lang="en-US" altLang="ko-KR" sz="2000" b="1" dirty="0"/>
              <a:t>Test (HRC) Design &amp; SRC review	</a:t>
            </a:r>
            <a:r>
              <a:rPr lang="en-US" altLang="ko-KR" sz="2000" b="1" dirty="0">
                <a:solidFill>
                  <a:srgbClr val="C00000"/>
                </a:solidFill>
                <a:highlight>
                  <a:srgbClr val="FFFF00"/>
                </a:highlight>
              </a:rPr>
              <a:t>December 3, 2025 </a:t>
            </a:r>
          </a:p>
          <a:p>
            <a:pPr marL="342900" lvl="0" indent="-342900">
              <a:buFont typeface="Arial" panose="020B0604020202020204" pitchFamily="34" charset="0"/>
              <a:buChar char="•"/>
            </a:pPr>
            <a:r>
              <a:rPr lang="en-US" altLang="ko-KR" sz="2000" b="1" dirty="0"/>
              <a:t>Test PVS generation			</a:t>
            </a:r>
            <a:r>
              <a:rPr lang="en-US" altLang="ko-KR" sz="2000" b="1" dirty="0">
                <a:solidFill>
                  <a:srgbClr val="C00000"/>
                </a:solidFill>
                <a:highlight>
                  <a:srgbClr val="FFFF00"/>
                </a:highlight>
              </a:rPr>
              <a:t>December 23, 2025 </a:t>
            </a:r>
          </a:p>
          <a:p>
            <a:pPr marL="342900" lvl="0" indent="-342900">
              <a:buFont typeface="Arial" panose="020B0604020202020204" pitchFamily="34" charset="0"/>
              <a:buChar char="•"/>
            </a:pPr>
            <a:r>
              <a:rPr lang="en-US" altLang="ko-KR" sz="2000" b="1" dirty="0"/>
              <a:t>Subjective tests			</a:t>
            </a:r>
            <a:r>
              <a:rPr lang="en-US" altLang="ko-KR" sz="2000" b="1" dirty="0">
                <a:solidFill>
                  <a:srgbClr val="C00000"/>
                </a:solidFill>
              </a:rPr>
              <a:t>February 25, 2026</a:t>
            </a:r>
          </a:p>
          <a:p>
            <a:pPr marL="342900" lvl="0" indent="-342900">
              <a:buFont typeface="Arial" panose="020B0604020202020204" pitchFamily="34" charset="0"/>
              <a:buChar char="•"/>
            </a:pPr>
            <a:r>
              <a:rPr lang="en-US" altLang="ko-KR" sz="2000" b="1" dirty="0"/>
              <a:t>Objective data submission		</a:t>
            </a:r>
            <a:r>
              <a:rPr lang="en-US" altLang="ko-KR" sz="2000" b="1" dirty="0">
                <a:solidFill>
                  <a:srgbClr val="C00000"/>
                </a:solidFill>
              </a:rPr>
              <a:t>March 25, 2026</a:t>
            </a:r>
          </a:p>
          <a:p>
            <a:pPr marL="342900" lvl="0" indent="-342900">
              <a:buFont typeface="Arial" panose="020B0604020202020204" pitchFamily="34" charset="0"/>
              <a:buChar char="•"/>
            </a:pPr>
            <a:r>
              <a:rPr lang="en-US" altLang="ko-KR" sz="2000" b="1" dirty="0"/>
              <a:t>Final Report				</a:t>
            </a:r>
            <a:r>
              <a:rPr lang="en-US" altLang="ko-KR" sz="2000" b="1" dirty="0">
                <a:solidFill>
                  <a:srgbClr val="C00000"/>
                </a:solidFill>
              </a:rPr>
              <a:t>April 22, 2026 </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endParaRPr lang="en-US" altLang="ko-KR" sz="2000" b="1" dirty="0"/>
          </a:p>
          <a:p>
            <a:pPr lvl="0"/>
            <a:endParaRPr lang="ko-KR" altLang="ko-KR" sz="2400" dirty="0"/>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975448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6063198"/>
          </a:xfrm>
          <a:prstGeom prst="rect">
            <a:avLst/>
          </a:prstGeom>
          <a:noFill/>
        </p:spPr>
        <p:txBody>
          <a:bodyPr wrap="square" rtlCol="0">
            <a:spAutoFit/>
          </a:bodyPr>
          <a:lstStyle/>
          <a:p>
            <a:r>
              <a:rPr lang="en-US" altLang="ko-KR" sz="3200" b="1" dirty="0">
                <a:highlight>
                  <a:srgbClr val="FFFF00"/>
                </a:highlight>
              </a:rPr>
              <a:t>Schedule Rev1</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600" b="1" dirty="0"/>
              <a:t>Model submission (proponents)			</a:t>
            </a:r>
            <a:r>
              <a:rPr lang="fr-FR" altLang="ko-KR" sz="1600" b="1" dirty="0"/>
              <a:t>November 12, 2025 (17:00 </a:t>
            </a:r>
            <a:r>
              <a:rPr lang="en-US" altLang="ko-KR" sz="1600" b="1" dirty="0"/>
              <a:t>Geneva</a:t>
            </a:r>
            <a:r>
              <a:rPr lang="fr-FR" altLang="ko-KR" sz="1600" b="1" dirty="0"/>
              <a:t>)</a:t>
            </a:r>
            <a:endParaRPr lang="en-US" altLang="ko-KR" sz="1600" b="1" dirty="0"/>
          </a:p>
          <a:p>
            <a:pPr marL="342900" lvl="0" indent="-342900">
              <a:buFont typeface="Arial" panose="020B0604020202020204" pitchFamily="34" charset="0"/>
              <a:buChar char="•"/>
            </a:pPr>
            <a:r>
              <a:rPr lang="en-US" altLang="ko-KR" sz="1600" b="1" dirty="0"/>
              <a:t>Candidate HRC design (ILG or Proponents)		</a:t>
            </a:r>
            <a:r>
              <a:rPr lang="fr-FR" altLang="ko-KR" sz="1600" b="1" dirty="0"/>
              <a:t>November 26</a:t>
            </a:r>
            <a:r>
              <a:rPr lang="en-US" altLang="ko-KR" sz="1600" b="1" dirty="0"/>
              <a:t>, 2025 </a:t>
            </a:r>
          </a:p>
          <a:p>
            <a:pPr marL="342900" lvl="0" indent="-342900">
              <a:buFont typeface="Arial" panose="020B0604020202020204" pitchFamily="34" charset="0"/>
              <a:buChar char="•"/>
            </a:pPr>
            <a:r>
              <a:rPr lang="en-US" altLang="ko-KR" sz="1600" b="1" dirty="0"/>
              <a:t>Candidate SRC (ILG or Proponents)			</a:t>
            </a:r>
            <a:r>
              <a:rPr lang="fr-FR" altLang="ko-KR" sz="1600" b="1" dirty="0"/>
              <a:t>November 26</a:t>
            </a:r>
            <a:r>
              <a:rPr lang="en-US" altLang="ko-KR" sz="1600" b="1" dirty="0"/>
              <a:t>, 2025</a:t>
            </a:r>
          </a:p>
          <a:p>
            <a:pPr marL="342900" indent="-342900">
              <a:buFont typeface="Arial" panose="020B0604020202020204" pitchFamily="34" charset="0"/>
              <a:buChar char="•"/>
            </a:pPr>
            <a:r>
              <a:rPr lang="en-US" altLang="ko-KR" sz="1600" b="1" dirty="0"/>
              <a:t>HRC design &amp; candidate SRC review (All)		December 3, 2025 </a:t>
            </a:r>
          </a:p>
          <a:p>
            <a:pPr marL="342900" indent="-342900">
              <a:buFont typeface="Arial" panose="020B0604020202020204" pitchFamily="34" charset="0"/>
              <a:buChar char="•"/>
            </a:pPr>
            <a:r>
              <a:rPr lang="en-US" altLang="ko-KR" sz="1600" b="1" dirty="0">
                <a:solidFill>
                  <a:srgbClr val="FF0000"/>
                </a:solidFill>
              </a:rPr>
              <a:t>HRC &amp; SRC pairing (ILG)	</a:t>
            </a:r>
            <a:r>
              <a:rPr lang="en-US" altLang="ko-KR" sz="1600" b="1" dirty="0"/>
              <a:t>			December 10, 2025 </a:t>
            </a:r>
          </a:p>
          <a:p>
            <a:pPr marL="342900" lvl="0" indent="-342900">
              <a:buFont typeface="Arial" panose="020B0604020202020204" pitchFamily="34" charset="0"/>
              <a:buChar char="•"/>
            </a:pPr>
            <a:r>
              <a:rPr lang="en-US" altLang="ko-KR" sz="1600" b="1" dirty="0"/>
              <a:t>Test PVS generation and analyses (Proponents) 		December 17, 2025</a:t>
            </a:r>
          </a:p>
          <a:p>
            <a:pPr marL="342900" lvl="0" indent="-342900">
              <a:buFont typeface="Arial" panose="020B0604020202020204" pitchFamily="34" charset="0"/>
              <a:buChar char="•"/>
            </a:pPr>
            <a:r>
              <a:rPr lang="en-US" altLang="ko-KR" sz="1600" b="1" dirty="0">
                <a:solidFill>
                  <a:srgbClr val="FF0000"/>
                </a:solidFill>
                <a:highlight>
                  <a:srgbClr val="FFFF00"/>
                </a:highlight>
              </a:rPr>
              <a:t>Test PVS review (All) </a:t>
            </a:r>
            <a:r>
              <a:rPr lang="en-US" altLang="ko-KR" sz="1600" b="1" dirty="0"/>
              <a:t>				December 23, 2025 </a:t>
            </a:r>
          </a:p>
          <a:p>
            <a:pPr marL="342900" lvl="0" indent="-342900">
              <a:buFont typeface="Arial" panose="020B0604020202020204" pitchFamily="34" charset="0"/>
              <a:buChar char="•"/>
            </a:pPr>
            <a:r>
              <a:rPr lang="en-US" altLang="ko-KR" sz="1600" b="1" dirty="0"/>
              <a:t>Subjective tests (Proponents) 			February 25, 2026</a:t>
            </a:r>
          </a:p>
          <a:p>
            <a:pPr marL="342900" lvl="0" indent="-342900">
              <a:buFont typeface="Arial" panose="020B0604020202020204" pitchFamily="34" charset="0"/>
              <a:buChar char="•"/>
            </a:pPr>
            <a:r>
              <a:rPr lang="en-US" altLang="ko-KR" sz="1600" b="1" dirty="0"/>
              <a:t>Objective data submission (Proponents) 		March 25, 2026</a:t>
            </a:r>
          </a:p>
          <a:p>
            <a:pPr marL="342900" lvl="0" indent="-342900">
              <a:buFont typeface="Arial" panose="020B0604020202020204" pitchFamily="34" charset="0"/>
              <a:buChar char="•"/>
            </a:pPr>
            <a:r>
              <a:rPr lang="en-US" altLang="ko-KR" sz="1600" b="1" dirty="0"/>
              <a:t>Objective data verification				April 22, 2026 </a:t>
            </a:r>
          </a:p>
          <a:p>
            <a:pPr marL="342900" lvl="0" indent="-342900">
              <a:buFont typeface="Arial" panose="020B0604020202020204" pitchFamily="34" charset="0"/>
              <a:buChar char="•"/>
            </a:pPr>
            <a:r>
              <a:rPr lang="en-US" altLang="ko-KR" sz="1600" b="1" dirty="0"/>
              <a:t>Final Report					April 22, 2026 </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endParaRPr lang="en-US" altLang="ko-KR" sz="2000" b="1" dirty="0"/>
          </a:p>
          <a:p>
            <a:pPr lvl="0"/>
            <a:endParaRPr lang="ko-KR" altLang="ko-KR" sz="2400" dirty="0"/>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44128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951398"/>
            <a:ext cx="8666519" cy="5386090"/>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r>
              <a:rPr lang="en-US" altLang="ko-KR" sz="1400" b="1" dirty="0"/>
              <a:t>ILG roles (p.17)</a:t>
            </a:r>
          </a:p>
          <a:p>
            <a:pPr marL="342900" lvl="0" indent="-342900">
              <a:buFont typeface="Arial" panose="020B0604020202020204" pitchFamily="34" charset="0"/>
              <a:buChar char="•"/>
            </a:pPr>
            <a:r>
              <a:rPr lang="en-US" altLang="ko-KR" sz="1400" b="1" dirty="0"/>
              <a:t>Subjective test assignment (total number of subjective tests: 7)</a:t>
            </a:r>
          </a:p>
          <a:p>
            <a:pPr marL="800100" lvl="1" indent="-342900">
              <a:buFont typeface="Arial" panose="020B0604020202020204" pitchFamily="34" charset="0"/>
              <a:buChar char="•"/>
            </a:pPr>
            <a:r>
              <a:rPr lang="en-US" altLang="ko-KR" sz="1400" b="1" dirty="0"/>
              <a:t>no camera impairments: </a:t>
            </a:r>
          </a:p>
          <a:p>
            <a:pPr marL="800100" lvl="1" indent="-342900">
              <a:buFont typeface="Arial" panose="020B0604020202020204" pitchFamily="34" charset="0"/>
              <a:buChar char="•"/>
            </a:pPr>
            <a:r>
              <a:rPr lang="en-US" altLang="ko-KR" sz="1400" b="1" dirty="0"/>
              <a:t>with camara impairments: </a:t>
            </a:r>
          </a:p>
          <a:p>
            <a:pPr marL="800100" lvl="1" indent="-342900">
              <a:buFont typeface="Arial" panose="020B0604020202020204" pitchFamily="34" charset="0"/>
              <a:buChar char="•"/>
            </a:pPr>
            <a:r>
              <a:rPr lang="en-US" altLang="ko-KR" sz="1400" b="1" dirty="0"/>
              <a:t>TV/PV  or mobile display</a:t>
            </a:r>
          </a:p>
          <a:p>
            <a:pPr marL="342900" lvl="0" indent="-342900">
              <a:buFont typeface="Arial" panose="020B0604020202020204" pitchFamily="34" charset="0"/>
              <a:buChar char="•"/>
            </a:pPr>
            <a:r>
              <a:rPr lang="en-US" altLang="ko-KR" sz="1400" b="1" dirty="0"/>
              <a:t>Any proponent offering more than one subjective test (Section 3.1)</a:t>
            </a:r>
          </a:p>
          <a:p>
            <a:pPr marL="342900" lvl="0" indent="-342900">
              <a:buFont typeface="Arial" panose="020B0604020202020204" pitchFamily="34" charset="0"/>
              <a:buChar char="•"/>
            </a:pPr>
            <a:r>
              <a:rPr lang="en-GB" altLang="ko-KR" sz="1400" b="1" dirty="0">
                <a:solidFill>
                  <a:srgbClr val="000000"/>
                </a:solidFill>
                <a:effectLst/>
                <a:latin typeface="Times New Roman" panose="02020603050405020304" pitchFamily="18" charset="0"/>
                <a:ea typeface="SimSun" panose="02010600030101010101" pitchFamily="2" charset="-122"/>
              </a:rPr>
              <a:t>Uncompressed file</a:t>
            </a:r>
            <a:r>
              <a:rPr lang="en-US" altLang="ko-KR" sz="1400" b="1" dirty="0">
                <a:solidFill>
                  <a:srgbClr val="000000"/>
                </a:solidFill>
                <a:effectLst/>
                <a:latin typeface="Times New Roman" panose="02020603050405020304" pitchFamily="18" charset="0"/>
                <a:ea typeface="SimSun" panose="02010600030101010101" pitchFamily="2" charset="-122"/>
              </a:rPr>
              <a:t> format and test vectors (Section 6.1)</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Test vectors</a:t>
            </a:r>
          </a:p>
          <a:p>
            <a:pPr marL="800100" lvl="1" indent="-342900">
              <a:buFont typeface="Arial" panose="020B0604020202020204" pitchFamily="34" charset="0"/>
              <a:buChar char="•"/>
            </a:pPr>
            <a:r>
              <a:rPr lang="en-GB" altLang="ko-KR" sz="1400" b="1" dirty="0">
                <a:solidFill>
                  <a:srgbClr val="000000"/>
                </a:solidFill>
                <a:effectLst/>
                <a:latin typeface="Times New Roman" panose="02020603050405020304" pitchFamily="18" charset="0"/>
                <a:ea typeface="SimSun" panose="02010600030101010101" pitchFamily="2" charset="-122"/>
              </a:rPr>
              <a:t>Uncompressed </a:t>
            </a:r>
            <a:r>
              <a:rPr lang="en-US" altLang="ko-KR" sz="1400" b="1" dirty="0">
                <a:solidFill>
                  <a:srgbClr val="000000"/>
                </a:solidFill>
                <a:effectLst/>
                <a:latin typeface="Times New Roman" panose="02020603050405020304" pitchFamily="18" charset="0"/>
                <a:ea typeface="SimSun" panose="02010600030101010101" pitchFamily="2" charset="-122"/>
              </a:rPr>
              <a:t>file format</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Failure handling</a:t>
            </a:r>
          </a:p>
          <a:p>
            <a:pPr marL="342900"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Model submission method (</a:t>
            </a:r>
            <a:r>
              <a:rPr lang="en-US" altLang="ko-KR" sz="1400" b="1" dirty="0"/>
              <a:t>Section 3.1)</a:t>
            </a:r>
          </a:p>
          <a:p>
            <a:pPr marL="342900" indent="-342900">
              <a:buFont typeface="Arial" panose="020B0604020202020204" pitchFamily="34" charset="0"/>
              <a:buChar char="•"/>
            </a:pPr>
            <a:r>
              <a:rPr lang="en-US" altLang="ko-KR" sz="1400" b="1" dirty="0"/>
              <a:t>SRC/PVS candidates</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Proponents may submit candidate SRC/PVS and ILGs will decide which will be used in the test</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SRC with camera encoding artefacts </a:t>
            </a:r>
          </a:p>
          <a:p>
            <a:pPr marL="342900" lvl="0" indent="-342900">
              <a:buFont typeface="Arial" panose="020B0604020202020204" pitchFamily="34" charset="0"/>
              <a:buChar char="•"/>
            </a:pPr>
            <a:r>
              <a:rPr lang="en-US" altLang="ko-KR" sz="1400" b="1" dirty="0"/>
              <a:t>Interlaced source </a:t>
            </a:r>
          </a:p>
          <a:p>
            <a:pPr marL="342900" lvl="0" indent="-342900">
              <a:buFont typeface="Arial" panose="020B0604020202020204" pitchFamily="34" charset="0"/>
              <a:buChar char="•"/>
            </a:pPr>
            <a:r>
              <a:rPr lang="en-US" altLang="ko-KR" sz="1400" b="1" dirty="0"/>
              <a:t>HRC design guidance (e.g., uniform MOS distribution)</a:t>
            </a:r>
          </a:p>
          <a:p>
            <a:pPr marL="342900" lvl="0" indent="-342900">
              <a:buFont typeface="Arial" panose="020B0604020202020204" pitchFamily="34" charset="0"/>
              <a:buChar char="•"/>
            </a:pPr>
            <a:r>
              <a:rPr lang="en-US" altLang="ko-KR" sz="1400" b="1" dirty="0"/>
              <a:t>Subjective test guidance (e.g., randomization for each viewer or minimum number of randomization)</a:t>
            </a:r>
          </a:p>
          <a:p>
            <a:pPr marL="800100" lvl="1" indent="-342900">
              <a:buFont typeface="Arial" panose="020B0604020202020204" pitchFamily="34" charset="0"/>
              <a:buChar char="•"/>
            </a:pPr>
            <a:r>
              <a:rPr lang="en-US" altLang="ko-KR" sz="1400" b="1" dirty="0"/>
              <a:t>Player issue </a:t>
            </a:r>
          </a:p>
          <a:p>
            <a:pPr marL="342900" indent="-342900">
              <a:buFont typeface="Arial" panose="020B0604020202020204" pitchFamily="34" charset="0"/>
              <a:buChar char="•"/>
            </a:pPr>
            <a:r>
              <a:rPr lang="en-US" altLang="ko-KR" sz="1400" b="1" dirty="0"/>
              <a:t>Schedule</a:t>
            </a:r>
          </a:p>
          <a:p>
            <a:pPr marL="342900" indent="-342900">
              <a:buFont typeface="Arial" panose="020B0604020202020204" pitchFamily="34" charset="0"/>
              <a:buChar char="•"/>
            </a:pPr>
            <a:r>
              <a:rPr lang="en-US" altLang="ko-KR" sz="1400" b="1" dirty="0"/>
              <a:t>NTIA test needs to use only public source video sequence</a:t>
            </a:r>
          </a:p>
          <a:p>
            <a:pPr marL="342900" lvl="0" indent="-342900">
              <a:buFont typeface="Arial" panose="020B0604020202020204" pitchFamily="34" charset="0"/>
              <a:buChar char="•"/>
            </a:pPr>
            <a:r>
              <a:rPr lang="en-US" altLang="ko-KR" sz="1400" b="1" dirty="0"/>
              <a:t>Review of test plan</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3903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600438"/>
          </a:xfrm>
          <a:prstGeom prst="rect">
            <a:avLst/>
          </a:prstGeom>
          <a:noFill/>
        </p:spPr>
        <p:txBody>
          <a:bodyPr wrap="square" rtlCol="0">
            <a:spAutoFit/>
          </a:bodyPr>
          <a:lstStyle/>
          <a:p>
            <a:r>
              <a:rPr lang="en-US" altLang="ko-KR" sz="3200" b="1" dirty="0">
                <a:highlight>
                  <a:srgbClr val="FFFF00"/>
                </a:highlight>
              </a:rPr>
              <a:t>TBD</a:t>
            </a:r>
            <a:r>
              <a:rPr lang="ko-KR" altLang="en-US" sz="3200" b="1" dirty="0">
                <a:highlight>
                  <a:srgbClr val="FFFF00"/>
                </a:highlight>
              </a:rPr>
              <a:t>*</a:t>
            </a:r>
            <a:endParaRPr lang="en-US" altLang="ko-KR" sz="3200" b="1" dirty="0">
              <a:highlight>
                <a:srgbClr val="FFFF00"/>
              </a:highlight>
            </a:endParaRP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ILG roles (p.17): TBD</a:t>
            </a:r>
          </a:p>
          <a:p>
            <a:pPr marL="342900" lvl="0" indent="-342900">
              <a:buFont typeface="Arial" panose="020B0604020202020204" pitchFamily="34" charset="0"/>
              <a:buChar char="•"/>
            </a:pPr>
            <a:r>
              <a:rPr lang="en-US" altLang="ko-KR" sz="1400" b="1" dirty="0"/>
              <a:t>Late applications</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45680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2677656"/>
          </a:xfrm>
          <a:prstGeom prst="rect">
            <a:avLst/>
          </a:prstGeom>
          <a:noFill/>
        </p:spPr>
        <p:txBody>
          <a:bodyPr wrap="square" rtlCol="0">
            <a:spAutoFit/>
          </a:bodyPr>
          <a:lstStyle/>
          <a:p>
            <a:r>
              <a:rPr lang="en-US" altLang="ko-KR" sz="3200" b="1" dirty="0">
                <a:highlight>
                  <a:srgbClr val="FFFF00"/>
                </a:highlight>
              </a:rPr>
              <a:t>TBD</a:t>
            </a:r>
            <a:r>
              <a:rPr lang="ko-KR" altLang="en-US" sz="3200" b="1" dirty="0">
                <a:highlight>
                  <a:srgbClr val="FFFF00"/>
                </a:highlight>
              </a:rPr>
              <a:t>*</a:t>
            </a:r>
            <a:endParaRPr lang="en-US" altLang="ko-KR" sz="3200" b="1" dirty="0">
              <a:highlight>
                <a:srgbClr val="FFFF00"/>
              </a:highlight>
            </a:endParaRP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Subjective test assignment </a:t>
            </a:r>
            <a:r>
              <a:rPr lang="en-US" altLang="ko-KR" sz="1400" b="1" dirty="0">
                <a:solidFill>
                  <a:srgbClr val="FF0000"/>
                </a:solidFill>
              </a:rPr>
              <a:t>proposal</a:t>
            </a:r>
            <a:r>
              <a:rPr lang="en-US" altLang="ko-KR" sz="1400" b="1" dirty="0"/>
              <a:t> (total number of subjective tests: 7)</a:t>
            </a:r>
          </a:p>
          <a:p>
            <a:pPr marL="800100" lvl="1" indent="-342900">
              <a:buFont typeface="Arial" panose="020B0604020202020204" pitchFamily="34" charset="0"/>
              <a:buChar char="•"/>
            </a:pPr>
            <a:r>
              <a:rPr lang="en-US" altLang="ko-KR" sz="1400" b="1" dirty="0"/>
              <a:t>No camera impairments: 4</a:t>
            </a:r>
          </a:p>
          <a:p>
            <a:pPr marL="800100" lvl="1" indent="-342900">
              <a:buFont typeface="Arial" panose="020B0604020202020204" pitchFamily="34" charset="0"/>
              <a:buChar char="•"/>
            </a:pPr>
            <a:r>
              <a:rPr lang="en-US" altLang="ko-KR" sz="1400" b="1" dirty="0"/>
              <a:t>With camara impairments: 3+1?</a:t>
            </a:r>
          </a:p>
          <a:p>
            <a:pPr marL="800100" lvl="1" indent="-342900">
              <a:buFont typeface="Arial" panose="020B0604020202020204" pitchFamily="34" charset="0"/>
              <a:buChar char="•"/>
            </a:pPr>
            <a:r>
              <a:rPr lang="en-US" altLang="ko-KR" sz="1400" b="1" dirty="0"/>
              <a:t>TV/PC: 5+1? (TBD)</a:t>
            </a:r>
          </a:p>
          <a:p>
            <a:pPr marL="800100" lvl="1" indent="-342900">
              <a:buFont typeface="Arial" panose="020B0604020202020204" pitchFamily="34" charset="0"/>
              <a:buChar char="•"/>
            </a:pPr>
            <a:r>
              <a:rPr lang="en-US" altLang="ko-KR" sz="1400" b="1" dirty="0"/>
              <a:t>Mobile display (tablet or phone) with vertical orientation: 2+1? (TBD)</a:t>
            </a:r>
          </a:p>
          <a:p>
            <a:pPr marL="800100" lvl="1" indent="-342900">
              <a:buFont typeface="Arial" panose="020B0604020202020204" pitchFamily="34" charset="0"/>
              <a:buChar char="•"/>
            </a:pPr>
            <a:endParaRPr lang="en-US" altLang="ko-KR" sz="1400" b="1" dirty="0"/>
          </a:p>
          <a:p>
            <a:pPr marL="800100" lvl="1" indent="-342900">
              <a:buFont typeface="Arial" panose="020B0604020202020204" pitchFamily="34" charset="0"/>
              <a:buChar char="•"/>
            </a:pPr>
            <a:endParaRPr lang="en-US" altLang="ko-KR" sz="1400" b="1" dirty="0"/>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783844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815882"/>
          </a:xfrm>
          <a:prstGeom prst="rect">
            <a:avLst/>
          </a:prstGeom>
          <a:noFill/>
        </p:spPr>
        <p:txBody>
          <a:bodyPr wrap="square" rtlCol="0">
            <a:spAutoFit/>
          </a:bodyPr>
          <a:lstStyle/>
          <a:p>
            <a:r>
              <a:rPr lang="en-US" altLang="ko-KR" sz="3200" b="1" dirty="0">
                <a:highlight>
                  <a:srgbClr val="FFFF00"/>
                </a:highlight>
              </a:rPr>
              <a:t>TBD</a:t>
            </a:r>
            <a:r>
              <a:rPr lang="ko-KR" altLang="en-US" sz="3200" b="1" dirty="0">
                <a:highlight>
                  <a:srgbClr val="FFFF00"/>
                </a:highlight>
              </a:rPr>
              <a:t>*</a:t>
            </a:r>
            <a:endParaRPr lang="en-US" altLang="ko-KR" sz="3200" b="1" dirty="0">
              <a:highlight>
                <a:srgbClr val="FFFF00"/>
              </a:highlight>
            </a:endParaRP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Any proponent offering more than one subjective test (Section 3.1)</a:t>
            </a:r>
          </a:p>
          <a:p>
            <a:pPr marL="800100" lvl="1" indent="-342900">
              <a:buFont typeface="Arial" panose="020B0604020202020204" pitchFamily="34" charset="0"/>
              <a:buChar char="•"/>
            </a:pPr>
            <a:r>
              <a:rPr lang="en-US" altLang="ko-KR" sz="1400" b="1" dirty="0"/>
              <a:t>NTIA (one additional test)</a:t>
            </a:r>
          </a:p>
          <a:p>
            <a:pPr marL="800100" lvl="1" indent="-342900">
              <a:buFont typeface="Arial" panose="020B0604020202020204" pitchFamily="34" charset="0"/>
              <a:buChar char="•"/>
            </a:pPr>
            <a:r>
              <a:rPr lang="en-US" altLang="ko-KR" sz="1400" b="1" dirty="0"/>
              <a:t>Alex (one additional test) TBD</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052760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203132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GB" altLang="ko-KR" sz="1400" b="1" dirty="0">
                <a:solidFill>
                  <a:srgbClr val="000000"/>
                </a:solidFill>
                <a:effectLst/>
                <a:latin typeface="Times New Roman" panose="02020603050405020304" pitchFamily="18" charset="0"/>
                <a:ea typeface="SimSun" panose="02010600030101010101" pitchFamily="2" charset="-122"/>
              </a:rPr>
              <a:t>Uncompressed file</a:t>
            </a:r>
            <a:r>
              <a:rPr lang="en-US" altLang="ko-KR" sz="1400" b="1" dirty="0">
                <a:solidFill>
                  <a:srgbClr val="000000"/>
                </a:solidFill>
                <a:effectLst/>
                <a:latin typeface="Times New Roman" panose="02020603050405020304" pitchFamily="18" charset="0"/>
                <a:ea typeface="SimSun" panose="02010600030101010101" pitchFamily="2" charset="-122"/>
              </a:rPr>
              <a:t> format and test vectors (Section 6.1)</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Test vectors (mp4)</a:t>
            </a:r>
          </a:p>
          <a:p>
            <a:pPr marL="800100" lvl="1" indent="-342900">
              <a:buFont typeface="Arial" panose="020B0604020202020204" pitchFamily="34" charset="0"/>
              <a:buChar char="•"/>
            </a:pPr>
            <a:r>
              <a:rPr lang="en-GB" altLang="ko-KR" sz="1400" b="1" dirty="0">
                <a:solidFill>
                  <a:srgbClr val="000000"/>
                </a:solidFill>
                <a:effectLst/>
                <a:latin typeface="Times New Roman" panose="02020603050405020304" pitchFamily="18" charset="0"/>
                <a:ea typeface="SimSun" panose="02010600030101010101" pitchFamily="2" charset="-122"/>
              </a:rPr>
              <a:t>Uncompressed </a:t>
            </a:r>
            <a:r>
              <a:rPr lang="en-US" altLang="ko-KR" sz="1400" b="1" dirty="0">
                <a:solidFill>
                  <a:srgbClr val="000000"/>
                </a:solidFill>
                <a:effectLst/>
                <a:latin typeface="Times New Roman" panose="02020603050405020304" pitchFamily="18" charset="0"/>
                <a:ea typeface="SimSun" panose="02010600030101010101" pitchFamily="2" charset="-122"/>
              </a:rPr>
              <a:t>file format (</a:t>
            </a:r>
            <a:r>
              <a:rPr lang="en-US" altLang="ko-KR" sz="1400" b="1" dirty="0" err="1">
                <a:solidFill>
                  <a:srgbClr val="000000"/>
                </a:solidFill>
                <a:effectLst/>
                <a:latin typeface="Times New Roman" panose="02020603050405020304" pitchFamily="18" charset="0"/>
                <a:ea typeface="SimSun" panose="02010600030101010101" pitchFamily="2" charset="-122"/>
              </a:rPr>
              <a:t>avi</a:t>
            </a:r>
            <a:r>
              <a:rPr lang="en-US" altLang="ko-KR" sz="1400" b="1" dirty="0">
                <a:solidFill>
                  <a:srgbClr val="000000"/>
                </a:solidFill>
                <a:effectLst/>
                <a:latin typeface="Times New Roman" panose="02020603050405020304" pitchFamily="18" charset="0"/>
                <a:ea typeface="SimSun" panose="02010600030101010101" pitchFamily="2" charset="-122"/>
              </a:rPr>
              <a:t>)</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Failure handling (3 will be used and the error should be reported)</a:t>
            </a:r>
          </a:p>
          <a:p>
            <a:endParaRPr lang="ko-KR" altLang="en-US" dirty="0"/>
          </a:p>
        </p:txBody>
      </p:sp>
    </p:spTree>
    <p:custDataLst>
      <p:tags r:id="rId1"/>
    </p:custDataLst>
    <p:extLst>
      <p:ext uri="{BB962C8B-B14F-4D97-AF65-F5344CB8AC3E}">
        <p14:creationId xmlns:p14="http://schemas.microsoft.com/office/powerpoint/2010/main" val="2610305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600438"/>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Model submission method (</a:t>
            </a:r>
            <a:r>
              <a:rPr lang="en-US" altLang="ko-KR" sz="1400" b="1" dirty="0"/>
              <a:t>Section 3.1)</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ITU email address along with OS/SW and computer/GPU requirements (for verification)</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05895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r>
              <a:rPr lang="ko-KR" altLang="en-US" sz="3200" b="1" dirty="0">
                <a:highlight>
                  <a:srgbClr val="FFFF00"/>
                </a:highlight>
              </a:rPr>
              <a:t>*</a:t>
            </a:r>
            <a:endParaRPr lang="en-US" altLang="ko-KR" sz="3200" b="1" dirty="0">
              <a:highlight>
                <a:srgbClr val="FFFF00"/>
              </a:highlight>
            </a:endParaRP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Interlaced source: tentatively, not allowed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065793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HRC design guidance (e.g., roughly uniform MOS distribution)</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051256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600438"/>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Subjective test guidance (e.g., randomization for each viewer or minimum number of randomization)</a:t>
            </a:r>
          </a:p>
          <a:p>
            <a:pPr marL="800100" lvl="1" indent="-342900">
              <a:buFont typeface="Arial" panose="020B0604020202020204" pitchFamily="34" charset="0"/>
              <a:buChar char="•"/>
            </a:pPr>
            <a:r>
              <a:rPr lang="en-US" altLang="ko-KR" sz="1400" b="1" dirty="0"/>
              <a:t>Player issue (TBD)</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674840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indent="-342900">
              <a:buFont typeface="Arial" panose="020B0604020202020204" pitchFamily="34" charset="0"/>
              <a:buChar char="•"/>
            </a:pPr>
            <a:r>
              <a:rPr lang="en-US" altLang="ko-KR" sz="1400" b="1" dirty="0"/>
              <a:t>Schedule</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442948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384995"/>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lvl="0" indent="-342900">
              <a:buFont typeface="Arial" panose="020B0604020202020204" pitchFamily="34" charset="0"/>
              <a:buChar char="•"/>
            </a:pPr>
            <a:r>
              <a:rPr lang="en-US" altLang="ko-KR" sz="1400" b="1" dirty="0"/>
              <a:t>Review of test plan</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3434340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1754326"/>
          </a:xfrm>
          <a:prstGeom prst="rect">
            <a:avLst/>
          </a:prstGeom>
          <a:noFill/>
        </p:spPr>
        <p:txBody>
          <a:bodyPr wrap="square" rtlCol="0">
            <a:spAutoFit/>
          </a:bodyPr>
          <a:lstStyle/>
          <a:p>
            <a:r>
              <a:rPr lang="en-US" altLang="ko-KR" sz="3200" b="1" dirty="0">
                <a:highlight>
                  <a:srgbClr val="FFFF00"/>
                </a:highlight>
              </a:rPr>
              <a:t>TBD</a:t>
            </a:r>
          </a:p>
          <a:p>
            <a:pPr marL="342900" lvl="0" indent="-342900">
              <a:buFont typeface="Arial" panose="020B0604020202020204" pitchFamily="34" charset="0"/>
              <a:buChar char="•"/>
            </a:pPr>
            <a:endParaRPr lang="en-US" altLang="ko-KR" sz="2000" b="1" dirty="0"/>
          </a:p>
          <a:p>
            <a:pPr marL="342900" indent="-342900">
              <a:buFont typeface="Arial" panose="020B0604020202020204" pitchFamily="34" charset="0"/>
              <a:buChar char="•"/>
            </a:pPr>
            <a:r>
              <a:rPr lang="en-US" altLang="ko-KR" sz="1400" b="1" dirty="0"/>
              <a:t>SRC/PVS candidates</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Proponents may submit candidate SRC/PVS and ILGs will decide which will be used in the test after model submission</a:t>
            </a:r>
          </a:p>
          <a:p>
            <a:pPr marL="800100" lvl="1" indent="-342900">
              <a:buFont typeface="Arial" panose="020B0604020202020204" pitchFamily="34" charset="0"/>
              <a:buChar char="•"/>
            </a:pPr>
            <a:r>
              <a:rPr lang="en-US" altLang="ko-KR" sz="1400" b="1" dirty="0">
                <a:solidFill>
                  <a:srgbClr val="000000"/>
                </a:solidFill>
                <a:effectLst/>
                <a:latin typeface="Times New Roman" panose="02020603050405020304" pitchFamily="18" charset="0"/>
                <a:ea typeface="SimSun" panose="02010600030101010101" pitchFamily="2" charset="-122"/>
              </a:rPr>
              <a:t>SRC with camera encoding artefacts </a:t>
            </a:r>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67551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a:solidFill>
                  <a:prstClr val="black"/>
                </a:solidFill>
                <a:latin typeface="Arial"/>
                <a:ea typeface="MD아트체" pitchFamily="18" charset="-127"/>
                <a:cs typeface="한컴바탕" pitchFamily="18" charset="2"/>
              </a:rPr>
              <a:t>   </a:t>
            </a:r>
            <a:endParaRPr lang="ko-KR" altLang="en-US" dirty="0"/>
          </a:p>
        </p:txBody>
      </p:sp>
      <p:sp>
        <p:nvSpPr>
          <p:cNvPr id="8" name="RS_Classification_Standard">
            <a:extLst>
              <a:ext uri="{FF2B5EF4-FFF2-40B4-BE49-F238E27FC236}">
                <a16:creationId xmlns:a16="http://schemas.microsoft.com/office/drawing/2014/main" id="{05F76C17-6393-4167-A8CD-BFB1592DBDD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402273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8145</TotalTime>
  <Words>2099</Words>
  <Application>Microsoft Office PowerPoint</Application>
  <PresentationFormat>화면 슬라이드 쇼(4:3)</PresentationFormat>
  <Paragraphs>407</Paragraphs>
  <Slides>39</Slides>
  <Notes>39</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39</vt:i4>
      </vt:variant>
    </vt:vector>
  </HeadingPairs>
  <TitlesOfParts>
    <vt:vector size="48" baseType="lpstr">
      <vt:lpstr>Inherit</vt:lpstr>
      <vt:lpstr>Noto Sans KR</vt:lpstr>
      <vt:lpstr>Segoe UI Web (West European)</vt:lpstr>
      <vt:lpstr>맑은 고딕</vt:lpstr>
      <vt:lpstr>Arial</vt:lpstr>
      <vt:lpstr>Symbol</vt:lpstr>
      <vt:lpstr>Times New Roman</vt:lpstr>
      <vt:lpstr>Wingdings</vt:lpstr>
      <vt:lpstr>Office 테마</vt:lpstr>
      <vt:lpstr>ITU-T SG12 Q19 Interim Meeting Objective and subjective methods for evaluating perceptual audiovisual quality in multimedia and television services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p2025</cp:lastModifiedBy>
  <cp:revision>1656</cp:revision>
  <cp:lastPrinted>2023-12-06T02:49:08Z</cp:lastPrinted>
  <dcterms:created xsi:type="dcterms:W3CDTF">2012-01-26T05:03:39Z</dcterms:created>
  <dcterms:modified xsi:type="dcterms:W3CDTF">2025-05-08T17:12:08Z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