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56" r:id="rId1"/>
  </p:sldMasterIdLst>
  <p:notesMasterIdLst>
    <p:notesMasterId r:id="rId27"/>
  </p:notesMasterIdLst>
  <p:handoutMasterIdLst>
    <p:handoutMasterId r:id="rId28"/>
  </p:handoutMasterIdLst>
  <p:sldIdLst>
    <p:sldId id="256" r:id="rId2"/>
    <p:sldId id="281" r:id="rId3"/>
    <p:sldId id="286" r:id="rId4"/>
    <p:sldId id="283" r:id="rId5"/>
    <p:sldId id="284" r:id="rId6"/>
    <p:sldId id="282" r:id="rId7"/>
    <p:sldId id="285" r:id="rId8"/>
    <p:sldId id="288" r:id="rId9"/>
    <p:sldId id="287" r:id="rId10"/>
    <p:sldId id="257" r:id="rId11"/>
    <p:sldId id="290" r:id="rId12"/>
    <p:sldId id="291" r:id="rId13"/>
    <p:sldId id="297" r:id="rId14"/>
    <p:sldId id="292" r:id="rId15"/>
    <p:sldId id="293" r:id="rId16"/>
    <p:sldId id="294" r:id="rId17"/>
    <p:sldId id="295" r:id="rId18"/>
    <p:sldId id="296" r:id="rId19"/>
    <p:sldId id="298" r:id="rId20"/>
    <p:sldId id="299" r:id="rId21"/>
    <p:sldId id="266" r:id="rId22"/>
    <p:sldId id="267" r:id="rId23"/>
    <p:sldId id="300" r:id="rId24"/>
    <p:sldId id="301" r:id="rId25"/>
    <p:sldId id="302" r:id="rId26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848"/>
    <p:restoredTop sz="87329"/>
  </p:normalViewPr>
  <p:slideViewPr>
    <p:cSldViewPr snapToGrid="0">
      <p:cViewPr varScale="1">
        <p:scale>
          <a:sx n="141" d="100"/>
          <a:sy n="141" d="100"/>
        </p:scale>
        <p:origin x="1104" y="17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5" d="100"/>
          <a:sy n="65" d="100"/>
        </p:scale>
        <p:origin x="3154" y="4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97C56496-4FFA-9F0A-222C-2333F388BC4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092EE5-E2ED-DF57-AE70-6505F2B0391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85A199-CF45-374A-A7AA-1ED4604D2E0E}" type="datetimeFigureOut">
              <a:rPr lang="en-DE" smtClean="0"/>
              <a:t>07.05.25</a:t>
            </a:fld>
            <a:endParaRPr lang="en-D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FDEDEB-7CB8-B091-F3BD-356733FD816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043B15-D0E2-CCA1-96A2-E0144BFA324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7D60D4-5985-9645-9957-11AB80837C63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156305960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Humnst777 Lt BT Light" panose="020B0402030504020204" pitchFamily="34" charset="0"/>
        <a:ea typeface="Humnst777 Lt BT Light" panose="020B0402030504020204" pitchFamily="34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48" name="Google Shape;4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57" name="Google Shape;5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e961d4483f_4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" name="Google Shape;80;g2e961d4483f_4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14663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e961d4483f_4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" name="Google Shape;80;g2e961d4483f_4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0862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e961d4483f_4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" name="Google Shape;80;g2e961d4483f_4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89110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e961d4483f_4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" name="Google Shape;80;g2e961d4483f_4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7219465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e961d4483f_4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" name="Google Shape;80;g2e961d4483f_4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02044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e961d4483f_4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" name="Google Shape;80;g2e961d4483f_4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7171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e961d4483f_4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" name="Google Shape;80;g2e961d4483f_4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290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e961d4483f_4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" name="Google Shape;80;g2e961d4483f_4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00607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g2e961d4483f_4_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0" name="Google Shape;80;g2e961d4483f_4_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35658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g2e961d4483f_4_6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>
              <a:latin typeface="Arial" panose="020B0604020202020204" pitchFamily="34" charset="0"/>
            </a:endParaRPr>
          </a:p>
        </p:txBody>
      </p:sp>
      <p:sp>
        <p:nvSpPr>
          <p:cNvPr id="122" name="Google Shape;122;g2e961d4483f_4_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2e961d4483f_0_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2e961d4483f_0_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363471552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41703257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folie">
  <p:cSld name="Titelfoli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6925249" y="4640898"/>
            <a:ext cx="533400" cy="307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D99"/>
                </a:solidFill>
                <a:latin typeface="Arial" panose="020B0604020202020204" pitchFamily="34" charset="0"/>
                <a:ea typeface="Arial" panose="020B0604020202020204" pitchFamily="3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D9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D9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D9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D9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D9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D9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D9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D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14" name="Google Shape;14;p2"/>
          <p:cNvSpPr txBox="1">
            <a:spLocks noGrp="1"/>
          </p:cNvSpPr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2500" b="0" i="0" u="none" strike="noStrike" cap="none">
                <a:solidFill>
                  <a:schemeClr val="bg2"/>
                </a:solidFill>
                <a:latin typeface="Arial" panose="020B0604020202020204" pitchFamily="34" charset="0"/>
                <a:ea typeface="Arial" panose="020B0604020202020204" pitchFamily="34" charset="0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el und Inhalt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2000" b="0" i="0" u="none" strike="noStrike" cap="none">
                <a:solidFill>
                  <a:schemeClr val="bg2"/>
                </a:solidFill>
                <a:latin typeface="Arial" panose="020B0604020202020204" pitchFamily="34" charset="0"/>
                <a:ea typeface="Arial" panose="020B0604020202020204" pitchFamily="34" charset="0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2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7" name="Google Shape;17;p3"/>
          <p:cNvSpPr txBox="1">
            <a:spLocks noGrp="1"/>
          </p:cNvSpPr>
          <p:nvPr>
            <p:ph type="body" idx="1"/>
          </p:nvPr>
        </p:nvSpPr>
        <p:spPr>
          <a:xfrm>
            <a:off x="457200" y="1200152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–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▪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oto Sans Symbols"/>
              <a:buChar char="⮚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Courier New"/>
              <a:buChar char="o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8" name="Google Shape;18;p3"/>
          <p:cNvSpPr txBox="1">
            <a:spLocks noGrp="1"/>
          </p:cNvSpPr>
          <p:nvPr>
            <p:ph type="sldNum" idx="12"/>
          </p:nvPr>
        </p:nvSpPr>
        <p:spPr>
          <a:xfrm>
            <a:off x="6925249" y="4640898"/>
            <a:ext cx="533400" cy="307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65BD"/>
                </a:solidFill>
                <a:latin typeface="Arial" panose="020B0604020202020204" pitchFamily="34" charset="0"/>
                <a:ea typeface="Arial" panose="020B0604020202020204" pitchFamily="3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wei Inhalte" type="twoObj">
  <p:cSld name="TWO_OBJECTS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4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>
              <a:defRPr sz="2000" b="0" i="0" dirty="0">
                <a:solidFill>
                  <a:schemeClr val="bg2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lvl="0">
              <a:buSzPts val="1100"/>
              <a:buNone/>
            </a:pPr>
            <a:endParaRPr dirty="0"/>
          </a:p>
        </p:txBody>
      </p:sp>
      <p:sp>
        <p:nvSpPr>
          <p:cNvPr id="21" name="Google Shape;21;p4"/>
          <p:cNvSpPr txBox="1">
            <a:spLocks noGrp="1"/>
          </p:cNvSpPr>
          <p:nvPr>
            <p:ph type="body" idx="1"/>
          </p:nvPr>
        </p:nvSpPr>
        <p:spPr>
          <a:xfrm>
            <a:off x="457200" y="1200152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–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–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2"/>
          </p:nvPr>
        </p:nvSpPr>
        <p:spPr>
          <a:xfrm>
            <a:off x="4648200" y="1200152"/>
            <a:ext cx="4038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–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–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6891631" y="4629545"/>
            <a:ext cx="533400" cy="307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D99"/>
                </a:solidFill>
                <a:latin typeface="Arial" panose="020B0604020202020204" pitchFamily="34" charset="0"/>
                <a:ea typeface="Arial" panose="020B0604020202020204" pitchFamily="3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D99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D99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D99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D99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D99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D99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D99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888D99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r Titel">
  <p:cSld name="Nur Titel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5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>
              <a:defRPr sz="2000" b="0" i="0" dirty="0">
                <a:solidFill>
                  <a:schemeClr val="bg2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lvl="0">
              <a:buSzPts val="1100"/>
              <a:buNone/>
            </a:pPr>
            <a:endParaRPr dirty="0"/>
          </a:p>
        </p:txBody>
      </p:sp>
      <p:sp>
        <p:nvSpPr>
          <p:cNvPr id="26" name="Google Shape;26;p5"/>
          <p:cNvSpPr txBox="1">
            <a:spLocks noGrp="1"/>
          </p:cNvSpPr>
          <p:nvPr>
            <p:ph type="sldNum" idx="12"/>
          </p:nvPr>
        </p:nvSpPr>
        <p:spPr>
          <a:xfrm>
            <a:off x="6925249" y="4640898"/>
            <a:ext cx="533400" cy="307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65BD"/>
                </a:solidFill>
                <a:latin typeface="Arial" panose="020B0604020202020204" pitchFamily="34" charset="0"/>
                <a:ea typeface="Arial" panose="020B0604020202020204" pitchFamily="3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eer" type="blank">
  <p:cSld name="BLANK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6"/>
          <p:cNvSpPr txBox="1">
            <a:spLocks noGrp="1"/>
          </p:cNvSpPr>
          <p:nvPr>
            <p:ph type="sldNum" idx="12"/>
          </p:nvPr>
        </p:nvSpPr>
        <p:spPr>
          <a:xfrm>
            <a:off x="6925249" y="4640898"/>
            <a:ext cx="533400" cy="307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65BD"/>
                </a:solidFill>
                <a:latin typeface="Arial" panose="020B0604020202020204" pitchFamily="34" charset="0"/>
                <a:ea typeface="Arial" panose="020B0604020202020204" pitchFamily="3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enutzerdefiniertes Layout">
  <p:cSld name="Benutzerdefiniertes Layou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>
            <a:spLocks noGrp="1"/>
          </p:cNvSpPr>
          <p:nvPr>
            <p:ph type="title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>
              <a:defRPr sz="2000" b="0" i="0" dirty="0">
                <a:solidFill>
                  <a:schemeClr val="bg2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lvl="0">
              <a:buSzPts val="1100"/>
              <a:buNone/>
            </a:pPr>
            <a:endParaRPr dirty="0"/>
          </a:p>
        </p:txBody>
      </p:sp>
      <p:sp>
        <p:nvSpPr>
          <p:cNvPr id="31" name="Google Shape;31;p7"/>
          <p:cNvSpPr txBox="1">
            <a:spLocks noGrp="1"/>
          </p:cNvSpPr>
          <p:nvPr>
            <p:ph type="body" idx="1"/>
          </p:nvPr>
        </p:nvSpPr>
        <p:spPr>
          <a:xfrm>
            <a:off x="431800" y="681038"/>
            <a:ext cx="8204200" cy="3915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–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2" name="Google Shape;32;p7"/>
          <p:cNvSpPr txBox="1">
            <a:spLocks noGrp="1"/>
          </p:cNvSpPr>
          <p:nvPr>
            <p:ph type="sldNum" idx="12"/>
          </p:nvPr>
        </p:nvSpPr>
        <p:spPr>
          <a:xfrm>
            <a:off x="6588124" y="4777801"/>
            <a:ext cx="54533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65BD"/>
                </a:solidFill>
                <a:latin typeface="Arial" panose="020B0604020202020204" pitchFamily="34" charset="0"/>
                <a:ea typeface="Arial" panose="020B0604020202020204" pitchFamily="3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33" name="Google Shape;33;p7"/>
          <p:cNvSpPr txBox="1">
            <a:spLocks noGrp="1"/>
          </p:cNvSpPr>
          <p:nvPr>
            <p:ph type="ftr" idx="11"/>
          </p:nvPr>
        </p:nvSpPr>
        <p:spPr>
          <a:xfrm>
            <a:off x="287338" y="4767263"/>
            <a:ext cx="6300787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DE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8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–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»"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36" name="Google Shape;36;p8"/>
          <p:cNvSpPr txBox="1">
            <a:spLocks noGrp="1"/>
          </p:cNvSpPr>
          <p:nvPr>
            <p:ph type="title"/>
          </p:nvPr>
        </p:nvSpPr>
        <p:spPr>
          <a:xfrm>
            <a:off x="0" y="0"/>
            <a:ext cx="2250000" cy="225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>
              <a:defRPr sz="2000" b="0" i="0" dirty="0">
                <a:solidFill>
                  <a:schemeClr val="dk2"/>
                </a:solidFill>
                <a:latin typeface="Arial" panose="020B0604020202020204" pitchFamily="34" charset="0"/>
                <a:ea typeface="Arial" panose="020B0604020202020204" pitchFamily="34" charset="0"/>
              </a:defRPr>
            </a:lvl1pPr>
          </a:lstStyle>
          <a:p>
            <a:pPr lvl="0">
              <a:buSzPts val="1100"/>
              <a:buNone/>
            </a:pPr>
            <a:endParaRPr dirty="0"/>
          </a:p>
        </p:txBody>
      </p:sp>
      <p:sp>
        <p:nvSpPr>
          <p:cNvPr id="37" name="Google Shape;37;p8"/>
          <p:cNvSpPr txBox="1">
            <a:spLocks noGrp="1"/>
          </p:cNvSpPr>
          <p:nvPr>
            <p:ph type="dt" idx="10"/>
          </p:nvPr>
        </p:nvSpPr>
        <p:spPr>
          <a:xfrm>
            <a:off x="1447800" y="4767263"/>
            <a:ext cx="1143000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DE" dirty="0"/>
          </a:p>
        </p:txBody>
      </p:sp>
      <p:sp>
        <p:nvSpPr>
          <p:cNvPr id="38" name="Google Shape;38;p8"/>
          <p:cNvSpPr txBox="1">
            <a:spLocks noGrp="1"/>
          </p:cNvSpPr>
          <p:nvPr>
            <p:ph type="ftr" idx="11"/>
          </p:nvPr>
        </p:nvSpPr>
        <p:spPr>
          <a:xfrm>
            <a:off x="287338" y="4777801"/>
            <a:ext cx="6300787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DE" dirty="0"/>
          </a:p>
        </p:txBody>
      </p:sp>
      <p:sp>
        <p:nvSpPr>
          <p:cNvPr id="39" name="Google Shape;39;p8"/>
          <p:cNvSpPr txBox="1">
            <a:spLocks noGrp="1"/>
          </p:cNvSpPr>
          <p:nvPr>
            <p:ph type="sldNum" idx="12"/>
          </p:nvPr>
        </p:nvSpPr>
        <p:spPr>
          <a:xfrm>
            <a:off x="6588124" y="4777801"/>
            <a:ext cx="54533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65BD"/>
                </a:solidFill>
                <a:latin typeface="Arial" panose="020B0604020202020204" pitchFamily="34" charset="0"/>
                <a:ea typeface="Arial" panose="020B0604020202020204" pitchFamily="3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-2 White - one col tier text with headlines">
  <p:cSld name="1-2 White - one col tier text with headlines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9"/>
          <p:cNvSpPr txBox="1">
            <a:spLocks noGrp="1"/>
          </p:cNvSpPr>
          <p:nvPr>
            <p:ph type="body" idx="1"/>
          </p:nvPr>
        </p:nvSpPr>
        <p:spPr>
          <a:xfrm>
            <a:off x="417600" y="590400"/>
            <a:ext cx="8308800" cy="3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lt2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lt2"/>
                </a:solidFill>
                <a:latin typeface="Arial" panose="020B0604020202020204" pitchFamily="34" charset="0"/>
                <a:ea typeface="Arial" panose="020B0604020202020204" pitchFamily="34" charset="0"/>
                <a:cs typeface="Arial"/>
                <a:sym typeface="Arial"/>
              </a:defRPr>
            </a:lvl1pPr>
            <a:lvl2pPr marL="914400" marR="0" lvl="1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2" name="Google Shape;42;p9"/>
          <p:cNvSpPr txBox="1">
            <a:spLocks noGrp="1"/>
          </p:cNvSpPr>
          <p:nvPr>
            <p:ph type="body" idx="2"/>
          </p:nvPr>
        </p:nvSpPr>
        <p:spPr>
          <a:xfrm>
            <a:off x="417600" y="280800"/>
            <a:ext cx="8308800" cy="30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  <a:defRPr sz="1500" b="0" i="0" u="none" strike="noStrike" cap="none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/>
                <a:sym typeface="Arial"/>
              </a:defRPr>
            </a:lvl1pPr>
            <a:lvl2pPr marL="914400" marR="0" lvl="1" indent="-36195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–"/>
              <a:defRPr sz="2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»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3" name="Google Shape;43;p9"/>
          <p:cNvSpPr txBox="1">
            <a:spLocks noGrp="1"/>
          </p:cNvSpPr>
          <p:nvPr>
            <p:ph type="body" idx="3"/>
          </p:nvPr>
        </p:nvSpPr>
        <p:spPr>
          <a:xfrm>
            <a:off x="417600" y="1080000"/>
            <a:ext cx="8308800" cy="35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2"/>
                </a:solidFill>
                <a:latin typeface="Arial" panose="020B0604020202020204" pitchFamily="34" charset="0"/>
                <a:ea typeface="Arial" panose="020B0604020202020204" pitchFamily="34" charset="0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sz="11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800"/>
              <a:buFont typeface="Arial"/>
              <a:buNone/>
              <a:defRPr sz="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6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6670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600"/>
              <a:buFont typeface="Arial"/>
              <a:buChar char="‒"/>
              <a:defRPr sz="6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603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500"/>
              <a:buFont typeface="Arial"/>
              <a:buChar char="•"/>
              <a:defRPr sz="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603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2"/>
              </a:buClr>
              <a:buSzPts val="500"/>
              <a:buFont typeface="Arial"/>
              <a:buChar char="•"/>
              <a:defRPr sz="5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2385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4" name="Google Shape;44;p9"/>
          <p:cNvSpPr txBox="1">
            <a:spLocks noGrp="1"/>
          </p:cNvSpPr>
          <p:nvPr>
            <p:ph type="ftr" idx="11"/>
          </p:nvPr>
        </p:nvSpPr>
        <p:spPr>
          <a:xfrm>
            <a:off x="2304000" y="4816800"/>
            <a:ext cx="4536000" cy="12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100"/>
              <a:buFont typeface="Arial"/>
              <a:buNone/>
              <a:defRPr sz="600" b="0" i="0" u="none" strike="noStrike" cap="none">
                <a:solidFill>
                  <a:schemeClr val="dk2"/>
                </a:solidFill>
                <a:latin typeface="Arial" panose="020B0604020202020204" pitchFamily="34" charset="0"/>
                <a:ea typeface="Arial" panose="020B0604020202020204" pitchFamily="34" charset="0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DE" dirty="0"/>
          </a:p>
        </p:txBody>
      </p:sp>
      <p:sp>
        <p:nvSpPr>
          <p:cNvPr id="45" name="Google Shape;45;p9"/>
          <p:cNvSpPr txBox="1">
            <a:spLocks noGrp="1"/>
          </p:cNvSpPr>
          <p:nvPr>
            <p:ph type="sldNum" idx="12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 panose="020B0604020202020204" pitchFamily="34" charset="0"/>
                <a:ea typeface="Arial" panose="020B0604020202020204" pitchFamily="34" charset="0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sz="1300" b="0" i="0" u="none" strike="noStrike" cap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jp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>
            <a:off x="0" y="2343150"/>
            <a:ext cx="457200" cy="57150"/>
          </a:xfrm>
          <a:prstGeom prst="rect">
            <a:avLst/>
          </a:prstGeom>
          <a:solidFill>
            <a:srgbClr val="FF7900">
              <a:alpha val="0"/>
            </a:srgbClr>
          </a:solidFill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endParaRPr sz="1100" b="0" i="0" u="none" strike="noStrike" cap="none" dirty="0">
              <a:solidFill>
                <a:schemeClr val="hlink"/>
              </a:solidFill>
              <a:latin typeface="Arial" panose="020B0604020202020204" pitchFamily="34" charset="0"/>
              <a:ea typeface="Arial"/>
              <a:cs typeface="Arial"/>
              <a:sym typeface="Arial"/>
            </a:endParaRPr>
          </a:p>
        </p:txBody>
      </p:sp>
      <p:sp>
        <p:nvSpPr>
          <p:cNvPr id="7" name="Google Shape;7;p1"/>
          <p:cNvSpPr txBox="1">
            <a:spLocks noGrp="1"/>
          </p:cNvSpPr>
          <p:nvPr>
            <p:ph type="sldNum" idx="12"/>
          </p:nvPr>
        </p:nvSpPr>
        <p:spPr>
          <a:xfrm>
            <a:off x="6588124" y="4777801"/>
            <a:ext cx="545331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65BD"/>
                </a:solidFill>
                <a:latin typeface="Arial" panose="020B0604020202020204" pitchFamily="34" charset="0"/>
                <a:ea typeface="Arial" panose="020B0604020202020204" pitchFamily="34" charset="0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  <a:defRPr sz="700" b="0" i="0" u="none" strike="noStrike" cap="none">
                <a:solidFill>
                  <a:srgbClr val="0065BD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 dirty="0"/>
          </a:p>
        </p:txBody>
      </p:sp>
      <p:sp>
        <p:nvSpPr>
          <p:cNvPr id="9" name="Google Shape;9;p1"/>
          <p:cNvSpPr txBox="1"/>
          <p:nvPr/>
        </p:nvSpPr>
        <p:spPr>
          <a:xfrm>
            <a:off x="1764686" y="4786350"/>
            <a:ext cx="5255587" cy="2738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" sz="11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/>
                <a:sym typeface="Arial"/>
              </a:rPr>
              <a:t>IRG-AVQA@VQEG, </a:t>
            </a:r>
            <a:r>
              <a:rPr lang="en-US" altLang="ko-KR" sz="11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/>
                <a:sym typeface="Arial"/>
              </a:rPr>
              <a:t>8 May 2025</a:t>
            </a:r>
            <a:r>
              <a:rPr lang="en" sz="1100" b="0" i="0" u="none" strike="noStrike" cap="none" dirty="0">
                <a:solidFill>
                  <a:schemeClr val="dk1"/>
                </a:solidFill>
                <a:latin typeface="Arial" panose="020B0604020202020204" pitchFamily="34" charset="0"/>
                <a:ea typeface="Arial"/>
                <a:cs typeface="Arial"/>
                <a:sym typeface="Arial"/>
              </a:rPr>
              <a:t>, C. Lee &amp; A. Raake</a:t>
            </a:r>
            <a:endParaRPr sz="1100" b="0" i="0" u="none" strike="noStrike" cap="none" dirty="0">
              <a:solidFill>
                <a:srgbClr val="000000"/>
              </a:solidFill>
              <a:latin typeface="Arial" panose="020B0604020202020204" pitchFamily="34" charset="0"/>
              <a:ea typeface="Arial"/>
              <a:cs typeface="Arial"/>
              <a:sym typeface="Arial"/>
            </a:endParaRPr>
          </a:p>
        </p:txBody>
      </p:sp>
      <p:pic>
        <p:nvPicPr>
          <p:cNvPr id="2" name="Google Shape;52;p10" descr="VQEG">
            <a:extLst>
              <a:ext uri="{FF2B5EF4-FFF2-40B4-BE49-F238E27FC236}">
                <a16:creationId xmlns:a16="http://schemas.microsoft.com/office/drawing/2014/main" id="{05A2208F-7A23-5C88-4280-F0CFB6B4C171}"/>
              </a:ext>
            </a:extLst>
          </p:cNvPr>
          <p:cNvPicPr preferRelativeResize="0"/>
          <p:nvPr userDrawn="1"/>
        </p:nvPicPr>
        <p:blipFill rotWithShape="1">
          <a:blip r:embed="rId10">
            <a:alphaModFix/>
          </a:blip>
          <a:srcRect/>
          <a:stretch/>
        </p:blipFill>
        <p:spPr>
          <a:xfrm>
            <a:off x="7600335" y="4589015"/>
            <a:ext cx="1448270" cy="471179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Google Shape;53;p10" descr="Image result for itu logo png">
            <a:extLst>
              <a:ext uri="{FF2B5EF4-FFF2-40B4-BE49-F238E27FC236}">
                <a16:creationId xmlns:a16="http://schemas.microsoft.com/office/drawing/2014/main" id="{DC494CB5-1BF1-E992-957F-D79FA52872D7}"/>
              </a:ext>
            </a:extLst>
          </p:cNvPr>
          <p:cNvPicPr preferRelativeResize="0"/>
          <p:nvPr userDrawn="1"/>
        </p:nvPicPr>
        <p:blipFill rotWithShape="1">
          <a:blip r:embed="rId11">
            <a:alphaModFix/>
          </a:blip>
          <a:srcRect/>
          <a:stretch/>
        </p:blipFill>
        <p:spPr>
          <a:xfrm>
            <a:off x="66006" y="4370971"/>
            <a:ext cx="671414" cy="680674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p:transition>
    <p:fade/>
  </p:transition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0"/>
          <p:cNvSpPr txBox="1">
            <a:spLocks noGrp="1"/>
          </p:cNvSpPr>
          <p:nvPr>
            <p:ph type="title"/>
          </p:nvPr>
        </p:nvSpPr>
        <p:spPr>
          <a:xfrm>
            <a:off x="958922" y="1444272"/>
            <a:ext cx="7732794" cy="9715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-US" altLang="ko-KR" sz="2800" b="1">
                <a:solidFill>
                  <a:schemeClr val="bg2"/>
                </a:solidFill>
                <a:ea typeface="MD아트체" pitchFamily="18" charset="-127"/>
                <a:cs typeface="한컴바탕" pitchFamily="18" charset="2"/>
              </a:rPr>
              <a:t>IRG-AVQA</a:t>
            </a:r>
            <a:br>
              <a:rPr lang="en-US" altLang="ko-KR" sz="2800" b="1">
                <a:solidFill>
                  <a:schemeClr val="bg2"/>
                </a:solidFill>
                <a:ea typeface="MD아트체" pitchFamily="18" charset="-127"/>
                <a:cs typeface="한컴바탕" pitchFamily="18" charset="2"/>
              </a:rPr>
            </a:br>
            <a:r>
              <a:rPr lang="en-US" altLang="ko-KR" sz="2000">
                <a:latin typeface="Arial" panose="020B0604020202020204" pitchFamily="34" charset="0"/>
                <a:ea typeface="MD아트체" pitchFamily="18" charset="-127"/>
                <a:cs typeface="한컴바탕" pitchFamily="18" charset="2"/>
              </a:rPr>
              <a:t>Intersector Rapporteur Group Audiovisual Quality Assessment</a:t>
            </a:r>
            <a:br>
              <a:rPr lang="en-US" altLang="ko-KR" sz="2000">
                <a:latin typeface="Arial" panose="020B0604020202020204" pitchFamily="34" charset="0"/>
                <a:ea typeface="MD아트체" pitchFamily="18" charset="-127"/>
                <a:cs typeface="한컴바탕" pitchFamily="18" charset="2"/>
              </a:rPr>
            </a:br>
            <a:endParaRPr lang="en-US" sz="2000" dirty="0">
              <a:solidFill>
                <a:schemeClr val="dk1"/>
              </a:solidFill>
              <a:latin typeface="Arial" panose="020B0604020202020204" pitchFamily="34" charset="0"/>
              <a:ea typeface="Arial"/>
              <a:sym typeface="Arial"/>
            </a:endParaRPr>
          </a:p>
        </p:txBody>
      </p:sp>
      <p:sp>
        <p:nvSpPr>
          <p:cNvPr id="51" name="Google Shape;51;p10"/>
          <p:cNvSpPr txBox="1">
            <a:spLocks noGrp="1"/>
          </p:cNvSpPr>
          <p:nvPr>
            <p:ph type="subTitle" idx="1"/>
          </p:nvPr>
        </p:nvSpPr>
        <p:spPr>
          <a:xfrm>
            <a:off x="1575371" y="2994256"/>
            <a:ext cx="5993259" cy="131445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3359"/>
              </a:buClr>
              <a:buSzPts val="1400"/>
              <a:buFont typeface="Arial"/>
              <a:buNone/>
            </a:pPr>
            <a:r>
              <a:rPr lang="de-DE">
                <a:solidFill>
                  <a:srgbClr val="003359"/>
                </a:solidFill>
                <a:ea typeface="Arial"/>
                <a:sym typeface="Arial"/>
              </a:rPr>
              <a:t>VQEG, Menlo Park, </a:t>
            </a:r>
            <a:r>
              <a:rPr lang="de-DE" altLang="ko-KR">
                <a:solidFill>
                  <a:srgbClr val="003359"/>
                </a:solidFill>
                <a:ea typeface="Arial"/>
                <a:sym typeface="Arial"/>
              </a:rPr>
              <a:t>8 May 2025</a:t>
            </a:r>
            <a:endParaRPr lang="de-DE">
              <a:solidFill>
                <a:srgbClr val="003359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</a:pPr>
            <a:endParaRPr lang="de-DE">
              <a:solidFill>
                <a:srgbClr val="003359"/>
              </a:solidFill>
              <a:ea typeface="Arial"/>
              <a:sym typeface="Arial"/>
            </a:endParaRPr>
          </a:p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Clr>
                <a:srgbClr val="003359"/>
              </a:buClr>
              <a:buSzPts val="1400"/>
              <a:buFont typeface="Arial"/>
              <a:buNone/>
            </a:pPr>
            <a:r>
              <a:rPr lang="de-DE">
                <a:solidFill>
                  <a:srgbClr val="003359"/>
                </a:solidFill>
                <a:ea typeface="Arial"/>
                <a:sym typeface="Arial"/>
              </a:rPr>
              <a:t>Chulhee Lee, Yonsei University, Korea</a:t>
            </a:r>
            <a:br>
              <a:rPr lang="de-DE">
                <a:solidFill>
                  <a:srgbClr val="003359"/>
                </a:solidFill>
                <a:ea typeface="Arial"/>
                <a:sym typeface="Arial"/>
              </a:rPr>
            </a:br>
            <a:r>
              <a:rPr lang="de-DE">
                <a:solidFill>
                  <a:srgbClr val="003359"/>
                </a:solidFill>
                <a:ea typeface="Arial"/>
                <a:sym typeface="Arial"/>
              </a:rPr>
              <a:t>Alexander Raake</a:t>
            </a:r>
            <a:r>
              <a:rPr lang="de-DE">
                <a:solidFill>
                  <a:srgbClr val="003359"/>
                </a:solidFill>
                <a:ea typeface="Arial"/>
              </a:rPr>
              <a:t>, </a:t>
            </a:r>
            <a:r>
              <a:rPr lang="de-DE">
                <a:solidFill>
                  <a:srgbClr val="003359"/>
                </a:solidFill>
                <a:ea typeface="Arial"/>
                <a:sym typeface="Arial"/>
              </a:rPr>
              <a:t>Audiovisual Technology (AVT), I3TC, TU Ilmenau</a:t>
            </a:r>
            <a:endParaRPr lang="de-DE" dirty="0">
              <a:solidFill>
                <a:srgbClr val="003359"/>
              </a:solidFill>
              <a:ea typeface="Arial"/>
              <a:sym typeface="Arial"/>
            </a:endParaRPr>
          </a:p>
        </p:txBody>
      </p:sp>
      <p:pic>
        <p:nvPicPr>
          <p:cNvPr id="52" name="Google Shape;52;p10" descr="VQE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694932" y="263978"/>
            <a:ext cx="2193429" cy="783368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10" descr="Image result for itu logo png"/>
          <p:cNvPicPr preferRelativeResize="0"/>
          <p:nvPr/>
        </p:nvPicPr>
        <p:blipFill rotWithShape="1"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alphaModFix/>
          </a:blip>
          <a:srcRect/>
          <a:stretch/>
        </p:blipFill>
        <p:spPr>
          <a:xfrm>
            <a:off x="5773460" y="3397"/>
            <a:ext cx="1151789" cy="1167675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6925249" y="4640898"/>
            <a:ext cx="533400" cy="307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" smtClean="0"/>
              <a:t>1</a:t>
            </a:fld>
            <a:endParaRPr lang="en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F4110-5E53-741F-C89C-4E51BCF54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IRG-AVQA Overview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FCC411-3AAB-A11F-2022-8806223A19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GB" sz="1600" dirty="0"/>
              <a:t>IRG-AVQA studies topics related to video and audiovisual quality assessment among </a:t>
            </a:r>
            <a:br>
              <a:rPr lang="en-GB" sz="1600" dirty="0"/>
            </a:br>
            <a:r>
              <a:rPr lang="en-GB" sz="1600" dirty="0"/>
              <a:t>ITU-R SG6 and ITU-T SG12</a:t>
            </a:r>
          </a:p>
          <a:p>
            <a:pPr marL="158750" indent="0">
              <a:buNone/>
            </a:pPr>
            <a:endParaRPr lang="en-GB" sz="1600" dirty="0"/>
          </a:p>
          <a:p>
            <a:pPr marL="158750" indent="0">
              <a:buNone/>
            </a:pPr>
            <a:r>
              <a:rPr lang="en-GB" sz="1600" dirty="0"/>
              <a:t>IRG-AVQA aims to: </a:t>
            </a:r>
          </a:p>
          <a:p>
            <a:r>
              <a:rPr lang="en-GB" sz="1600" dirty="0" err="1"/>
              <a:t>coord</a:t>
            </a:r>
            <a:r>
              <a:rPr lang="en-GB" sz="1600" dirty="0"/>
              <a:t>​</a:t>
            </a:r>
            <a:r>
              <a:rPr lang="en-GB" sz="1600" dirty="0" err="1"/>
              <a:t>inate</a:t>
            </a:r>
            <a:r>
              <a:rPr lang="en-GB" sz="1600" dirty="0"/>
              <a:t> progress of specific topics of mutual interest restricted to area of video and audiovisual quality assessment, both subjective and objective;</a:t>
            </a:r>
          </a:p>
          <a:p>
            <a:r>
              <a:rPr lang="en-GB" sz="1600" dirty="0"/>
              <a:t>identify potential work items that may be progressed as joint text Recommendations;</a:t>
            </a:r>
          </a:p>
          <a:p>
            <a:r>
              <a:rPr lang="en-GB" sz="1600" dirty="0"/>
              <a:t>benefit from colocation with meetings of Video Quality Experts Group (VQEG)​​ where video/audiovisual quality experts meet and execute technical work;</a:t>
            </a:r>
          </a:p>
          <a:p>
            <a:r>
              <a:rPr lang="en-GB" sz="1600" dirty="0"/>
              <a:t>encourage collaboration between ITU-T SG12 and ITU-R SG6 on work items unique to each study group.</a:t>
            </a:r>
          </a:p>
          <a:p>
            <a:endParaRPr lang="en-GB" sz="1600" dirty="0"/>
          </a:p>
          <a:p>
            <a:endParaRPr lang="en-DE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127D66-0752-C372-0349-A0A6EC27FEA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3294649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F4110-5E53-741F-C89C-4E51BCF54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IRG-AVQA allows Rapporteurs to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FCC411-3AAB-A11F-2022-8806223A1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r>
              <a:rPr lang="en-US" altLang="ko-KR" sz="1600" dirty="0"/>
              <a:t>exchange information faster, using email and joint meetings;</a:t>
            </a:r>
          </a:p>
          <a:p>
            <a:r>
              <a:rPr lang="en-US" altLang="ko-KR" sz="1600" dirty="0"/>
              <a:t>seek participation from a broader range of ITU members;</a:t>
            </a:r>
          </a:p>
          <a:p>
            <a:r>
              <a:rPr lang="en-US" altLang="ko-KR" sz="1600" dirty="0"/>
              <a:t>invite input from non-member experts (e.g., from academia);</a:t>
            </a:r>
          </a:p>
          <a:p>
            <a:r>
              <a:rPr lang="en-US" altLang="ko-KR" sz="1600" dirty="0"/>
              <a:t>keep people informed at the early stage of work;</a:t>
            </a:r>
          </a:p>
          <a:p>
            <a:r>
              <a:rPr lang="en-US" altLang="ko-KR" sz="1600" dirty="0"/>
              <a:t>set up a joint edit session on a Recommendation;</a:t>
            </a:r>
          </a:p>
          <a:p>
            <a:r>
              <a:rPr lang="en-US" altLang="ko-KR" sz="1600" dirty="0"/>
              <a:t>socialize work items that approach maturity;</a:t>
            </a:r>
          </a:p>
          <a:p>
            <a:r>
              <a:rPr lang="en-US" altLang="ko-KR" sz="1600" dirty="0"/>
              <a:t>Participants who can contribute technology proposals are invited and encouraged to join the group.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127D66-0752-C372-0349-A0A6EC27FEA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3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260915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F4110-5E53-741F-C89C-4E51BCF54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IRG-AVQA Co-chairs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FCC411-3AAB-A11F-2022-8806223A1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r>
              <a:rPr lang="en-US" altLang="ko-KR" sz="1600" dirty="0" err="1"/>
              <a:t>Chulhee</a:t>
            </a:r>
            <a:r>
              <a:rPr lang="en-US" altLang="ko-KR" sz="1600" dirty="0"/>
              <a:t> Lee (Korea, Rep. of)</a:t>
            </a:r>
          </a:p>
          <a:p>
            <a:r>
              <a:rPr lang="en-US" altLang="ko-KR" sz="1600" dirty="0"/>
              <a:t>Alexander Raake (Germany)</a:t>
            </a:r>
          </a:p>
          <a:p>
            <a:endParaRPr lang="en-US" altLang="ko-KR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127D66-0752-C372-0349-A0A6EC27FEA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4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138617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C4A921-CDB3-B1CD-A984-C91245F9BFF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5</a:t>
            </a:fld>
            <a:endParaRPr lang="en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F324CE9-AA42-56CD-70CA-AC09107B1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91600"/>
            <a:ext cx="7886700" cy="994172"/>
          </a:xfrm>
        </p:spPr>
        <p:txBody>
          <a:bodyPr/>
          <a:lstStyle/>
          <a:p>
            <a:r>
              <a:rPr lang="en-GB" dirty="0"/>
              <a:t>ITU-R WP6C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40716486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F4110-5E53-741F-C89C-4E51BCF54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ITU-R </a:t>
            </a:r>
            <a:r>
              <a:rPr lang="en-US" altLang="ko-KR" dirty="0"/>
              <a:t>WP6C: Status of texts under development</a:t>
            </a:r>
            <a:br>
              <a:rPr lang="en-GB" dirty="0"/>
            </a:br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FCC411-3AAB-A11F-2022-8806223A1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58750" indent="0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Ultra-High Definition Television</a:t>
            </a:r>
          </a:p>
          <a:p>
            <a:r>
              <a:rPr lang="en-US" altLang="ko-KR" sz="1600" dirty="0"/>
              <a:t>WD-PDNR: HDR Ultra High Definition Television Reference Test Patterns</a:t>
            </a:r>
          </a:p>
          <a:p>
            <a:r>
              <a:rPr lang="en-US" altLang="ko-KR" sz="1600" dirty="0" err="1"/>
              <a:t>PNDReport</a:t>
            </a:r>
            <a:r>
              <a:rPr lang="en-US" altLang="ko-KR" sz="1600" dirty="0"/>
              <a:t>: Experiences of ultra-high definition and high dynamic range television</a:t>
            </a:r>
          </a:p>
          <a:p>
            <a:pPr marL="158750" indent="0">
              <a:buNone/>
            </a:pPr>
            <a:endParaRPr lang="en-US" altLang="ko-KR" sz="1600" dirty="0">
              <a:solidFill>
                <a:srgbClr val="FF0000"/>
              </a:solidFill>
            </a:endParaRPr>
          </a:p>
          <a:p>
            <a:pPr marL="158750" indent="0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High dynamic range television (HDR-TV)</a:t>
            </a:r>
          </a:p>
          <a:p>
            <a:r>
              <a:rPr lang="en-US" altLang="ko-KR" sz="1600" dirty="0"/>
              <a:t>WD-PDNR ITU-R BT.[REQ-IL]: Requirements and applications for Image Level meters</a:t>
            </a:r>
          </a:p>
          <a:p>
            <a:pPr marL="158750" indent="0">
              <a:buNone/>
            </a:pPr>
            <a:endParaRPr lang="en-US" altLang="ko-KR" sz="1600" dirty="0">
              <a:solidFill>
                <a:srgbClr val="FF0000"/>
              </a:solidFill>
            </a:endParaRPr>
          </a:p>
          <a:p>
            <a:pPr marL="158750" indent="0">
              <a:buNone/>
            </a:pPr>
            <a:r>
              <a:rPr lang="en-US" altLang="ko-KR" sz="1600" dirty="0">
                <a:solidFill>
                  <a:srgbClr val="FF0000"/>
                </a:solidFill>
              </a:rPr>
              <a:t>Quality Evaluation Methods</a:t>
            </a:r>
          </a:p>
          <a:p>
            <a:r>
              <a:rPr lang="en-US" altLang="ko-KR" sz="1600" dirty="0"/>
              <a:t>WD-PDNR ITU-R BT.[MF3]: A measurement framework for broadcasters to assess their Scope 3 impact of televisions displaying a television </a:t>
            </a:r>
            <a:r>
              <a:rPr lang="en-US" altLang="ko-KR" sz="1600" dirty="0" err="1"/>
              <a:t>programme</a:t>
            </a:r>
            <a:endParaRPr lang="en-US" altLang="ko-KR" sz="1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127D66-0752-C372-0349-A0A6EC27FEA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6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15420797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08AB3CFC-37D2-92A0-1181-6CB205090555}"/>
              </a:ext>
            </a:extLst>
          </p:cNvPr>
          <p:cNvSpPr/>
          <p:nvPr/>
        </p:nvSpPr>
        <p:spPr>
          <a:xfrm>
            <a:off x="7961669" y="4504902"/>
            <a:ext cx="1170039" cy="6163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C332B89-A263-9155-E2BA-B29383C186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ITU-R WP6C Status of texts under development</a:t>
            </a:r>
            <a:br>
              <a:rPr lang="en-GB" dirty="0"/>
            </a:br>
            <a:br>
              <a:rPr lang="en-GB" dirty="0"/>
            </a:br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D91852-949B-D906-A09B-4E7FD502211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7</a:t>
            </a:fld>
            <a:endParaRPr lang="en" dirty="0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AFF0EF6B-0F71-45A2-BF8A-0D0DE893C4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81849"/>
            <a:ext cx="8229600" cy="446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38255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2F4110-5E53-741F-C89C-4E51BCF545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ITU-R – </a:t>
            </a:r>
            <a:r>
              <a:rPr lang="en-US" altLang="ko-KR" dirty="0"/>
              <a:t>Some contributions related to quality (March 2025)</a:t>
            </a:r>
            <a:endParaRPr lang="en-D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FCC411-3AAB-A11F-2022-8806223A19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r>
              <a:rPr lang="en-US" altLang="ko-KR" sz="1600" b="1" dirty="0"/>
              <a:t>C90: Working document towards a preliminary draft revision of Recommendation ITU-R BS.1770-5 - Algorithms to measure audio </a:t>
            </a:r>
            <a:r>
              <a:rPr lang="en-US" altLang="ko-KR" sz="1600" b="1" dirty="0" err="1"/>
              <a:t>programme</a:t>
            </a:r>
            <a:r>
              <a:rPr lang="en-US" altLang="ko-KR" sz="1600" b="1" dirty="0"/>
              <a:t> loudness and true-peak audio level </a:t>
            </a:r>
          </a:p>
          <a:p>
            <a:r>
              <a:rPr lang="en-US" altLang="ko-KR" sz="1600" b="1" dirty="0"/>
              <a:t>C91: Performance analysis of no-reference video quality assessment methods </a:t>
            </a:r>
            <a:endParaRPr lang="en-US" altLang="ko-KR" sz="1600" dirty="0"/>
          </a:p>
          <a:p>
            <a:r>
              <a:rPr lang="en-US" altLang="ko-KR" sz="1600" b="1" dirty="0"/>
              <a:t>C86: Progress report on high dynamic range television </a:t>
            </a:r>
          </a:p>
          <a:p>
            <a:r>
              <a:rPr lang="en-US" altLang="ko-KR" sz="1600" b="1" dirty="0"/>
              <a:t>C87: Working document towards a preliminary draft revision of Recommendation ITU-R BS.1770-5 - Algorithms to measure audio </a:t>
            </a:r>
            <a:r>
              <a:rPr lang="en-US" altLang="ko-KR" sz="1600" b="1" dirty="0" err="1"/>
              <a:t>programme</a:t>
            </a:r>
            <a:r>
              <a:rPr lang="en-US" altLang="ko-KR" sz="1600" b="1" dirty="0"/>
              <a:t> loudness and true-peak audio level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127D66-0752-C372-0349-A0A6EC27FEA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8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8165693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EC4A921-CDB3-B1CD-A984-C91245F9BFF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9</a:t>
            </a:fld>
            <a:endParaRPr lang="en" dirty="0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7F324CE9-AA42-56CD-70CA-AC09107B19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991600"/>
            <a:ext cx="7886700" cy="994172"/>
          </a:xfrm>
        </p:spPr>
        <p:txBody>
          <a:bodyPr/>
          <a:lstStyle/>
          <a:p>
            <a:r>
              <a:rPr lang="en-GB" dirty="0"/>
              <a:t>ITU-T SG12</a:t>
            </a:r>
            <a:endParaRPr lang="en-DE" dirty="0"/>
          </a:p>
        </p:txBody>
      </p:sp>
    </p:spTree>
    <p:extLst>
      <p:ext uri="{BB962C8B-B14F-4D97-AF65-F5344CB8AC3E}">
        <p14:creationId xmlns:p14="http://schemas.microsoft.com/office/powerpoint/2010/main" val="21057187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1"/>
          <p:cNvSpPr txBox="1">
            <a:spLocks noGrp="1"/>
          </p:cNvSpPr>
          <p:nvPr>
            <p:ph type="body" idx="1"/>
          </p:nvPr>
        </p:nvSpPr>
        <p:spPr>
          <a:xfrm>
            <a:off x="457200" y="1200152"/>
            <a:ext cx="8229600" cy="33944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" sz="1500" dirty="0">
                <a:ea typeface="Arial"/>
                <a:sym typeface="Arial"/>
              </a:rPr>
              <a:t>ITU-T SG12 (</a:t>
            </a:r>
            <a:r>
              <a:rPr lang="en" sz="1500" dirty="0"/>
              <a:t>Geneva</a:t>
            </a:r>
            <a:r>
              <a:rPr lang="en" sz="1500" dirty="0">
                <a:ea typeface="Arial"/>
                <a:sym typeface="Arial"/>
              </a:rPr>
              <a:t>, </a:t>
            </a:r>
            <a:r>
              <a:rPr lang="en" sz="1500" dirty="0"/>
              <a:t>Switzerland</a:t>
            </a:r>
            <a:r>
              <a:rPr lang="en" sz="1500" dirty="0">
                <a:ea typeface="Arial"/>
                <a:sym typeface="Arial"/>
              </a:rPr>
              <a:t>)</a:t>
            </a:r>
            <a:endParaRPr sz="1500" dirty="0"/>
          </a:p>
          <a:p>
            <a:pPr marL="419100" marR="0" lvl="1" indent="-1587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–"/>
            </a:pPr>
            <a:r>
              <a:rPr lang="en" sz="1500" dirty="0">
                <a:latin typeface="Arial" panose="020B0604020202020204" pitchFamily="34" charset="0"/>
              </a:rPr>
              <a:t>SG12 organized as Questions (cf. previous overviews by Raake in VQEG)</a:t>
            </a:r>
            <a:endParaRPr sz="1500" dirty="0">
              <a:latin typeface="Arial" panose="020B0604020202020204" pitchFamily="34" charset="0"/>
            </a:endParaRPr>
          </a:p>
          <a:p>
            <a:pPr marL="419100" marR="0" lvl="1" indent="-158750" algn="l" rtl="0">
              <a:lnSpc>
                <a:spcPct val="100000"/>
              </a:lnSpc>
              <a:spcBef>
                <a:spcPts val="300"/>
              </a:spcBef>
              <a:spcAft>
                <a:spcPts val="0"/>
              </a:spcAft>
              <a:buSzPts val="1500"/>
              <a:buChar char="–"/>
            </a:pPr>
            <a:r>
              <a:rPr lang="en" sz="1500" dirty="0">
                <a:latin typeface="Arial" panose="020B0604020202020204" pitchFamily="34" charset="0"/>
              </a:rPr>
              <a:t>Covered meetings</a:t>
            </a:r>
            <a:endParaRPr sz="1500" dirty="0">
              <a:latin typeface="Arial" panose="020B0604020202020204" pitchFamily="34" charset="0"/>
            </a:endParaRPr>
          </a:p>
          <a:p>
            <a:pPr marL="914400" lvl="1" indent="-3238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Char char="○"/>
            </a:pPr>
            <a:r>
              <a:rPr lang="en" sz="1500" dirty="0">
                <a:latin typeface="Arial" panose="020B0604020202020204" pitchFamily="34" charset="0"/>
              </a:rPr>
              <a:t>SG12 Meeting: 14-23 J</a:t>
            </a:r>
            <a:r>
              <a:rPr lang="en-US" altLang="ko-KR" sz="1500" dirty="0" err="1">
                <a:latin typeface="Arial" panose="020B0604020202020204" pitchFamily="34" charset="0"/>
              </a:rPr>
              <a:t>anuary</a:t>
            </a:r>
            <a:r>
              <a:rPr lang="en" sz="1500" dirty="0">
                <a:latin typeface="Arial" panose="020B0604020202020204" pitchFamily="34" charset="0"/>
              </a:rPr>
              <a:t> 2025</a:t>
            </a:r>
            <a:endParaRPr sz="1500" dirty="0">
              <a:latin typeface="Arial" panose="020B0604020202020204" pitchFamily="34" charset="0"/>
            </a:endParaRPr>
          </a:p>
        </p:txBody>
      </p:sp>
      <p:sp>
        <p:nvSpPr>
          <p:cNvPr id="60" name="Google Shape;60;p11"/>
          <p:cNvSpPr txBox="1">
            <a:spLocks noGrp="1"/>
          </p:cNvSpPr>
          <p:nvPr>
            <p:ph type="sldNum" idx="12"/>
          </p:nvPr>
        </p:nvSpPr>
        <p:spPr>
          <a:xfrm>
            <a:off x="6604181" y="4769325"/>
            <a:ext cx="533400" cy="3079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00"/>
              <a:buNone/>
            </a:pPr>
            <a:fld id="{00000000-1234-1234-1234-123412341234}" type="slidenum">
              <a:rPr lang="en">
                <a:solidFill>
                  <a:srgbClr val="0065BD"/>
                </a:solidFill>
              </a:rPr>
              <a:t>10</a:t>
            </a:fld>
            <a:endParaRPr dirty="0"/>
          </a:p>
        </p:txBody>
      </p:sp>
      <p:sp>
        <p:nvSpPr>
          <p:cNvPr id="61" name="Google Shape;61;p1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>
                <a:ea typeface="Arial"/>
              </a:rPr>
              <a:t>ITU-T – </a:t>
            </a:r>
            <a:r>
              <a:rPr lang="en" dirty="0">
                <a:ea typeface="Arial"/>
                <a:sym typeface="Arial"/>
              </a:rPr>
              <a:t>Overview of Last Meetings </a:t>
            </a:r>
            <a:endParaRPr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4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ITU-T SG12 – Q7</a:t>
            </a:r>
            <a:endParaRPr dirty="0"/>
          </a:p>
        </p:txBody>
      </p:sp>
      <p:sp>
        <p:nvSpPr>
          <p:cNvPr id="83" name="Google Shape;83;p14"/>
          <p:cNvSpPr txBox="1">
            <a:spLocks noGrp="1"/>
          </p:cNvSpPr>
          <p:nvPr>
            <p:ph type="body" idx="1"/>
          </p:nvPr>
        </p:nvSpPr>
        <p:spPr>
          <a:xfrm>
            <a:off x="457200" y="672600"/>
            <a:ext cx="8229600" cy="37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46050" indent="0">
              <a:buSzPts val="1300"/>
              <a:buNone/>
            </a:pPr>
            <a:r>
              <a:rPr lang="en-GB" sz="1300" b="1" dirty="0"/>
              <a:t>Rapporteur: </a:t>
            </a:r>
            <a:r>
              <a:rPr lang="en-GB" sz="1300" b="1" dirty="0" err="1"/>
              <a:t>Ludovic</a:t>
            </a:r>
            <a:r>
              <a:rPr lang="en-GB" sz="1300" b="1" dirty="0"/>
              <a:t> Malfait</a:t>
            </a:r>
          </a:p>
          <a:p>
            <a:pPr marL="457200" lvl="0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Char char="●"/>
            </a:pPr>
            <a:r>
              <a:rPr lang="en-GB" sz="1300" b="1" dirty="0"/>
              <a:t>Methodologies, tools and test plans for the subjective assessment of speech, audio and audiovisual quality interactions</a:t>
            </a:r>
          </a:p>
          <a:p>
            <a:pPr marL="457200" lvl="0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Char char="●"/>
            </a:pPr>
            <a:r>
              <a:rPr lang="en-GB" sz="1300" b="1" dirty="0"/>
              <a:t>Wortk items</a:t>
            </a:r>
          </a:p>
          <a:p>
            <a:pPr lvl="1" indent="-311150">
              <a:buSzPts val="1300"/>
              <a:buChar char="●"/>
            </a:pPr>
            <a:r>
              <a:rPr lang="en-GB" sz="1300" b="1" dirty="0"/>
              <a:t>P.835ref</a:t>
            </a:r>
            <a:r>
              <a:rPr lang="en-GB" sz="1300" dirty="0"/>
              <a:t>: Subjective test methodology for evaluating speech communication systems that include noise suppression algorithm</a:t>
            </a:r>
          </a:p>
          <a:p>
            <a:pPr lvl="1" indent="-311150">
              <a:buSzPts val="1300"/>
              <a:buChar char="●"/>
            </a:pPr>
            <a:r>
              <a:rPr lang="en-GB" sz="1300" b="1" dirty="0" err="1"/>
              <a:t>P.Supp</a:t>
            </a:r>
            <a:r>
              <a:rPr lang="en-GB" sz="1300" b="1" dirty="0"/>
              <a:t> GRAS</a:t>
            </a:r>
            <a:r>
              <a:rPr lang="en-GB" sz="1300" dirty="0"/>
              <a:t>: </a:t>
            </a:r>
            <a:r>
              <a:rPr lang="en-US" sz="1300" dirty="0"/>
              <a:t>Gender-related aspects of speech transmissions quality analysis</a:t>
            </a:r>
            <a:endParaRPr lang="en-GB" sz="1300" dirty="0"/>
          </a:p>
          <a:p>
            <a:pPr lvl="1" indent="-311150">
              <a:buSzPts val="1300"/>
              <a:buChar char="●"/>
            </a:pPr>
            <a:r>
              <a:rPr lang="en-GB" sz="1300" b="1" dirty="0" err="1"/>
              <a:t>PSTR.Noise</a:t>
            </a:r>
            <a:r>
              <a:rPr lang="en-GB" sz="1300" b="1" dirty="0"/>
              <a:t>-RTC: </a:t>
            </a:r>
            <a:r>
              <a:rPr lang="en-GB" sz="1300" dirty="0"/>
              <a:t>Subjective test methodology for noise suppression performance in Internet Real-Time Communication services</a:t>
            </a:r>
            <a:r>
              <a:rPr lang="en-GB" sz="1300" b="1" dirty="0"/>
              <a:t>	</a:t>
            </a:r>
          </a:p>
          <a:p>
            <a:pPr lvl="1" indent="-311150">
              <a:buSzPts val="1300"/>
              <a:buChar char="●"/>
            </a:pPr>
            <a:r>
              <a:rPr lang="en-GB" sz="1300" b="1" dirty="0"/>
              <a:t>PSTR.OUTLAB</a:t>
            </a:r>
            <a:r>
              <a:rPr lang="en-GB" sz="1300" dirty="0"/>
              <a:t>: Conducting subjective tests outside of the lab</a:t>
            </a:r>
          </a:p>
          <a:p>
            <a:pPr marL="146050" lvl="0" indent="0" algn="l" rtl="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300"/>
              <a:buNone/>
            </a:pPr>
            <a:r>
              <a:rPr lang="en-GB" sz="1300" b="1" dirty="0"/>
              <a:t>Contributions (January 2025)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C14 - </a:t>
            </a:r>
            <a:r>
              <a:rPr lang="en-US" altLang="ko-KR" sz="1300" dirty="0" err="1"/>
              <a:t>PSTR.Noise</a:t>
            </a:r>
            <a:r>
              <a:rPr lang="en-US" altLang="ko-KR" sz="1300" dirty="0"/>
              <a:t>-RTC: Newly drafted proposal</a:t>
            </a:r>
          </a:p>
          <a:p>
            <a:pPr marL="457200" lvl="0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Char char="●"/>
            </a:pPr>
            <a:endParaRPr sz="1300" dirty="0"/>
          </a:p>
        </p:txBody>
      </p:sp>
      <p:sp>
        <p:nvSpPr>
          <p:cNvPr id="84" name="Google Shape;84;p14"/>
          <p:cNvSpPr txBox="1">
            <a:spLocks noGrp="1"/>
          </p:cNvSpPr>
          <p:nvPr>
            <p:ph type="sldNum" idx="12"/>
          </p:nvPr>
        </p:nvSpPr>
        <p:spPr>
          <a:xfrm>
            <a:off x="6925249" y="4640898"/>
            <a:ext cx="533400" cy="3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/>
              <a:t>11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835402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>
            <a:spLocks noGrp="1"/>
          </p:cNvSpPr>
          <p:nvPr>
            <p:ph type="body" idx="1"/>
          </p:nvPr>
        </p:nvSpPr>
        <p:spPr>
          <a:xfrm>
            <a:off x="457200" y="672600"/>
            <a:ext cx="8229600" cy="37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46050" indent="0">
              <a:buSzPts val="1300"/>
              <a:buNone/>
            </a:pPr>
            <a:r>
              <a:rPr lang="en-GB" sz="1300" b="1" dirty="0"/>
              <a:t>Rapporteur: Jens Berger</a:t>
            </a:r>
          </a:p>
          <a:p>
            <a:pPr marL="457200" lvl="0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Char char="●"/>
            </a:pPr>
            <a:r>
              <a:rPr lang="en-GB" sz="1300" b="1" dirty="0"/>
              <a:t>Perceptual-based objective methods and corresponding evaluation guidelines for voice and audio quality measurements in telecommunication services</a:t>
            </a:r>
          </a:p>
          <a:p>
            <a:pPr marL="457200" lvl="0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Char char="●"/>
            </a:pPr>
            <a:r>
              <a:rPr lang="en-GB" sz="1300" b="1" dirty="0"/>
              <a:t>Wortk items</a:t>
            </a:r>
          </a:p>
          <a:p>
            <a:pPr lvl="1" indent="-311150">
              <a:buSzPts val="1300"/>
              <a:buChar char="●"/>
            </a:pPr>
            <a:r>
              <a:rPr lang="en-GB" sz="1300" b="1" dirty="0"/>
              <a:t>P. SAMD</a:t>
            </a:r>
            <a:r>
              <a:rPr lang="en-GB" sz="1300" dirty="0"/>
              <a:t>: Single-ended perceptual approaches for multi-dimensional analysis </a:t>
            </a:r>
          </a:p>
          <a:p>
            <a:pPr lvl="1" indent="-311150">
              <a:buSzPts val="1300"/>
              <a:buChar char="●"/>
            </a:pPr>
            <a:r>
              <a:rPr lang="en-GB" sz="1300" b="1" dirty="0"/>
              <a:t>Rev. A of P.863,  P.863.1 and P.863.2: </a:t>
            </a:r>
            <a:r>
              <a:rPr lang="en-GB" sz="1300" dirty="0"/>
              <a:t>Extending scope of ITU-T P.863 to very low bitrate codecs	</a:t>
            </a:r>
          </a:p>
          <a:p>
            <a:pPr lvl="1" indent="-311150">
              <a:buSzPts val="1300"/>
              <a:buChar char="●"/>
            </a:pPr>
            <a:r>
              <a:rPr lang="en-GB" sz="1300" b="1" dirty="0"/>
              <a:t>Rev. B of P.863,  P.863.1 and P.863.2: </a:t>
            </a:r>
            <a:r>
              <a:rPr lang="en-GB" sz="1300" dirty="0"/>
              <a:t>Extending ITU-T P.863 to multi-channel audio representation</a:t>
            </a:r>
            <a:r>
              <a:rPr lang="en-GB" sz="1300" b="1" dirty="0"/>
              <a:t>	</a:t>
            </a:r>
          </a:p>
          <a:p>
            <a:pPr lvl="1" indent="-311150">
              <a:buSzPts val="1300"/>
              <a:buChar char="●"/>
            </a:pPr>
            <a:r>
              <a:rPr lang="en-GB" sz="1300" b="1" dirty="0"/>
              <a:t>Rev. C of P.863,  P.863.1 and P.863.2: </a:t>
            </a:r>
            <a:r>
              <a:rPr lang="en-GB" sz="1300" dirty="0"/>
              <a:t>Characterizing and extending ITU-T P.863 for reverberation and de-reverberation techniques</a:t>
            </a:r>
            <a:r>
              <a:rPr lang="en-GB" sz="1300" b="1" dirty="0"/>
              <a:t>	</a:t>
            </a:r>
          </a:p>
          <a:p>
            <a:pPr lvl="1" indent="-311150">
              <a:buSzPts val="1300"/>
              <a:buChar char="●"/>
            </a:pPr>
            <a:r>
              <a:rPr lang="en-GB" sz="1300" b="1" dirty="0"/>
              <a:t>Rev. D of </a:t>
            </a:r>
            <a:r>
              <a:rPr lang="en-GB" sz="1300" b="1" dirty="0" err="1"/>
              <a:t>of</a:t>
            </a:r>
            <a:r>
              <a:rPr lang="en-GB" sz="1300" b="1" dirty="0"/>
              <a:t> P.863,  P.863.1 and P.863.2: </a:t>
            </a:r>
            <a:r>
              <a:rPr lang="en-GB" sz="1300" dirty="0"/>
              <a:t>Developing a test scenario for real-field speech signals and their application to ITU-T P.863</a:t>
            </a:r>
            <a:r>
              <a:rPr lang="en-GB" sz="1300" b="1" dirty="0"/>
              <a:t>	</a:t>
            </a:r>
          </a:p>
          <a:p>
            <a:pPr marL="146050" indent="0">
              <a:spcBef>
                <a:spcPts val="800"/>
              </a:spcBef>
              <a:buSzPts val="1300"/>
              <a:buNone/>
            </a:pPr>
            <a:r>
              <a:rPr lang="en-GB" sz="1300" b="1" dirty="0"/>
              <a:t>Contributions (</a:t>
            </a:r>
            <a:r>
              <a:rPr lang="en-GB" altLang="ko-KR" sz="1300" b="1" dirty="0"/>
              <a:t>January 2025</a:t>
            </a:r>
            <a:r>
              <a:rPr lang="en-GB" sz="1300" b="1" dirty="0"/>
              <a:t>)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SG12-C4 - New subjective database for the P.SAMD study item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SG12-C35 - P.SAMD Model Description and Performance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SG12-C37 - Cross-Lingual Performance of the NISQA Speech Quality Assessment Model</a:t>
            </a:r>
          </a:p>
          <a:p>
            <a:pPr indent="-311150">
              <a:buSzPts val="1300"/>
              <a:buFont typeface="Arial"/>
              <a:buChar char="●"/>
            </a:pPr>
            <a:endParaRPr lang="en-US" altLang="ko-KR" sz="1300" dirty="0"/>
          </a:p>
          <a:p>
            <a:pPr indent="-311150">
              <a:buSzPts val="1300"/>
              <a:buFont typeface="Arial"/>
              <a:buChar char="●"/>
            </a:pPr>
            <a:endParaRPr sz="1300" dirty="0"/>
          </a:p>
        </p:txBody>
      </p:sp>
      <p:sp>
        <p:nvSpPr>
          <p:cNvPr id="82" name="Google Shape;82;p14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ITU-T SG12 – Q9</a:t>
            </a:r>
            <a:endParaRPr dirty="0"/>
          </a:p>
        </p:txBody>
      </p:sp>
      <p:sp>
        <p:nvSpPr>
          <p:cNvPr id="84" name="Google Shape;84;p14"/>
          <p:cNvSpPr txBox="1">
            <a:spLocks noGrp="1"/>
          </p:cNvSpPr>
          <p:nvPr>
            <p:ph type="sldNum" idx="12"/>
          </p:nvPr>
        </p:nvSpPr>
        <p:spPr>
          <a:xfrm>
            <a:off x="6925249" y="4640898"/>
            <a:ext cx="533400" cy="3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/>
              <a:t>12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0748301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>
            <a:spLocks noGrp="1"/>
          </p:cNvSpPr>
          <p:nvPr>
            <p:ph type="body" idx="1"/>
          </p:nvPr>
        </p:nvSpPr>
        <p:spPr>
          <a:xfrm>
            <a:off x="319552" y="564448"/>
            <a:ext cx="8539316" cy="37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46050" indent="0">
              <a:buSzPts val="1300"/>
              <a:buNone/>
            </a:pPr>
            <a:r>
              <a:rPr lang="en-GB" sz="1300" b="1" dirty="0"/>
              <a:t>Rapporteurs: </a:t>
            </a:r>
            <a:r>
              <a:rPr lang="en-GB" sz="1300" b="1" dirty="0" err="1"/>
              <a:t>Gunilla</a:t>
            </a:r>
            <a:r>
              <a:rPr lang="en-GB" sz="1300" b="1" dirty="0"/>
              <a:t> </a:t>
            </a:r>
            <a:r>
              <a:rPr lang="en-GB" sz="1300" b="1" dirty="0" err="1"/>
              <a:t>Berndtsson</a:t>
            </a:r>
            <a:r>
              <a:rPr lang="en-GB" sz="1300" b="1" dirty="0"/>
              <a:t>, Janto </a:t>
            </a:r>
            <a:r>
              <a:rPr lang="en-GB" sz="1300" b="1" dirty="0" err="1"/>
              <a:t>Skowronek</a:t>
            </a:r>
            <a:endParaRPr lang="en-GB" sz="1300" b="1" dirty="0"/>
          </a:p>
          <a:p>
            <a:pPr marL="457200" lvl="0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Char char="●"/>
            </a:pPr>
            <a:r>
              <a:rPr lang="en-GB" sz="1300" b="1" dirty="0"/>
              <a:t>Conferencing and </a:t>
            </a:r>
            <a:r>
              <a:rPr lang="en-GB" sz="1300" b="1" dirty="0" err="1"/>
              <a:t>telemeeting</a:t>
            </a:r>
            <a:r>
              <a:rPr lang="en-GB" sz="1300" b="1" dirty="0"/>
              <a:t> assessment</a:t>
            </a:r>
          </a:p>
          <a:p>
            <a:pPr marL="457200" lvl="0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Char char="●"/>
            </a:pPr>
            <a:r>
              <a:rPr lang="en-GB" sz="1300" b="1" dirty="0"/>
              <a:t>Wortk items</a:t>
            </a:r>
          </a:p>
          <a:p>
            <a:pPr lvl="1" indent="-311150">
              <a:buSzPts val="1300"/>
              <a:buChar char="●"/>
            </a:pPr>
            <a:r>
              <a:rPr lang="en-GB" sz="1300" b="1" dirty="0"/>
              <a:t>P.IXC: </a:t>
            </a:r>
            <a:r>
              <a:rPr lang="en-GB" sz="1300" dirty="0"/>
              <a:t>Interactive test methods for subjective assessment of extended reality communications </a:t>
            </a:r>
            <a:br>
              <a:rPr lang="en-GB" sz="1300" dirty="0"/>
            </a:br>
            <a:r>
              <a:rPr lang="en-GB" sz="1300" dirty="0">
                <a:sym typeface="Wingdings" pitchFamily="2" charset="2"/>
              </a:rPr>
              <a:t></a:t>
            </a:r>
            <a:r>
              <a:rPr lang="en-GB" sz="1300" dirty="0"/>
              <a:t> collaboration with VQEG IMG</a:t>
            </a:r>
          </a:p>
          <a:p>
            <a:pPr lvl="1" indent="-311150">
              <a:buSzPts val="1300"/>
              <a:buChar char="●"/>
            </a:pPr>
            <a:r>
              <a:rPr lang="en-GB" sz="1300" b="1" dirty="0"/>
              <a:t>P.UXV: </a:t>
            </a:r>
            <a:r>
              <a:rPr lang="en-GB" sz="1300" dirty="0"/>
              <a:t>User experience of multimedia in videotelephony and videoconferencing services </a:t>
            </a:r>
          </a:p>
          <a:p>
            <a:pPr lvl="1" indent="-311150">
              <a:buSzPts val="1300"/>
              <a:buChar char="●"/>
            </a:pPr>
            <a:r>
              <a:rPr lang="en-GB" sz="1300" b="1" dirty="0"/>
              <a:t>P.XRT</a:t>
            </a:r>
            <a:r>
              <a:rPr lang="en-GB" sz="1300" dirty="0"/>
              <a:t>: Quality evaluation framework of extended reality terminal</a:t>
            </a:r>
          </a:p>
          <a:p>
            <a:pPr marL="146050" indent="0">
              <a:spcBef>
                <a:spcPts val="800"/>
              </a:spcBef>
              <a:buSzPts val="1300"/>
              <a:buNone/>
            </a:pPr>
            <a:r>
              <a:rPr lang="en-GB" sz="1300" b="1" dirty="0"/>
              <a:t>Contributions (</a:t>
            </a:r>
            <a:r>
              <a:rPr lang="en-GB" altLang="ko-KR" sz="1300" b="1" dirty="0"/>
              <a:t>January 2025</a:t>
            </a:r>
            <a:r>
              <a:rPr lang="en-GB" sz="1300" b="1" dirty="0"/>
              <a:t>)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SG12-C11 - Updated base text for P.UXV: User experience of multimedia in videotelephony and videoconferencing services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SG12-C15 - P.XRT: Proposal for latency and jitter related network security evaluation methods for extended reality terminals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SG12-C16 - First draft of P.XRT "Quality evaluation framework of extended reality terminal“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SG12-C17 - Updated draft of P.IXC "Interactive test methods for subjective assessment of extended reality communications“ </a:t>
            </a:r>
            <a:r>
              <a:rPr lang="en-US" altLang="ko-KR" sz="1300" dirty="0">
                <a:sym typeface="Wingdings" pitchFamily="2" charset="2"/>
              </a:rPr>
              <a:t> </a:t>
            </a:r>
            <a:r>
              <a:rPr lang="en-US" altLang="ko-KR" sz="1300" dirty="0" err="1">
                <a:sym typeface="Wingdings" pitchFamily="2" charset="2"/>
              </a:rPr>
              <a:t>cf</a:t>
            </a:r>
            <a:r>
              <a:rPr lang="en-US" altLang="ko-KR" sz="1300" dirty="0">
                <a:sym typeface="Wingdings" pitchFamily="2" charset="2"/>
              </a:rPr>
              <a:t>, VQEG IMG</a:t>
            </a:r>
            <a:endParaRPr lang="en-US" altLang="ko-KR" sz="1300" dirty="0"/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SG12-C1 - Title, mandate, lead roles, points of guidance and Questions for ITU-T Study Group 12 in the study period 2025-2028</a:t>
            </a:r>
          </a:p>
          <a:p>
            <a:pPr indent="-311150">
              <a:buSzPts val="1300"/>
              <a:buFont typeface="Arial"/>
              <a:buChar char="●"/>
            </a:pPr>
            <a:endParaRPr lang="en-US" altLang="ko-KR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/>
          </a:p>
          <a:p>
            <a:pPr marL="457200" lvl="0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Char char="●"/>
            </a:pPr>
            <a:endParaRPr sz="1300" dirty="0"/>
          </a:p>
        </p:txBody>
      </p:sp>
      <p:sp>
        <p:nvSpPr>
          <p:cNvPr id="82" name="Google Shape;82;p14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466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ITU-T SG12 – Q10</a:t>
            </a:r>
            <a:endParaRPr dirty="0"/>
          </a:p>
        </p:txBody>
      </p:sp>
      <p:sp>
        <p:nvSpPr>
          <p:cNvPr id="84" name="Google Shape;84;p14"/>
          <p:cNvSpPr txBox="1">
            <a:spLocks noGrp="1"/>
          </p:cNvSpPr>
          <p:nvPr>
            <p:ph type="sldNum" idx="12"/>
          </p:nvPr>
        </p:nvSpPr>
        <p:spPr>
          <a:xfrm>
            <a:off x="6925249" y="4640898"/>
            <a:ext cx="533400" cy="3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/>
              <a:t>13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43697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>
            <a:spLocks noGrp="1"/>
          </p:cNvSpPr>
          <p:nvPr>
            <p:ph type="body" idx="1"/>
          </p:nvPr>
        </p:nvSpPr>
        <p:spPr>
          <a:xfrm>
            <a:off x="457200" y="672600"/>
            <a:ext cx="8229600" cy="37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46050" indent="0">
              <a:buSzPts val="1300"/>
              <a:buNone/>
            </a:pPr>
            <a:r>
              <a:rPr lang="en-GB" sz="1300" b="1" dirty="0"/>
              <a:t>Rapporteur: Kazuhisa Yamagishi</a:t>
            </a:r>
          </a:p>
          <a:p>
            <a:pPr marL="457200" lvl="0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Char char="●"/>
            </a:pPr>
            <a:r>
              <a:rPr lang="en-GB" sz="1300" b="1" dirty="0"/>
              <a:t>Quality of experience (QoE), quality of service (QoS) and performance requirements and assessment methods for multimedia applications</a:t>
            </a:r>
          </a:p>
          <a:p>
            <a:pPr marL="457200" lvl="0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Char char="●"/>
            </a:pPr>
            <a:r>
              <a:rPr lang="en-GB" sz="1300" b="1" dirty="0"/>
              <a:t>Wortk items</a:t>
            </a:r>
          </a:p>
          <a:p>
            <a:pPr lvl="1" indent="-311150">
              <a:buSzPts val="1300"/>
              <a:buChar char="●"/>
            </a:pPr>
            <a:r>
              <a:rPr lang="en-GB" sz="1300" b="1" dirty="0"/>
              <a:t>P.SMAR: </a:t>
            </a:r>
            <a:r>
              <a:rPr lang="en-GB" sz="1300" dirty="0"/>
              <a:t>Subjective Tests for Evaluating the User Experience for Mobile AR Applications</a:t>
            </a:r>
          </a:p>
          <a:p>
            <a:pPr lvl="1" indent="-311150">
              <a:buSzPts val="1300"/>
              <a:buChar char="●"/>
            </a:pPr>
            <a:r>
              <a:rPr lang="en-GB" sz="1300" b="1" dirty="0"/>
              <a:t>G.MF-VR: </a:t>
            </a:r>
            <a:r>
              <a:rPr lang="en-GB" sz="1300" dirty="0"/>
              <a:t>Measurement of quality influencing factors for virtual reality services </a:t>
            </a:r>
          </a:p>
          <a:p>
            <a:pPr marL="146050" indent="0">
              <a:spcBef>
                <a:spcPts val="800"/>
              </a:spcBef>
              <a:buSzPts val="1300"/>
              <a:buNone/>
            </a:pPr>
            <a:endParaRPr lang="en-GB" sz="1300" dirty="0"/>
          </a:p>
          <a:p>
            <a:pPr marL="146050" indent="0">
              <a:spcBef>
                <a:spcPts val="800"/>
              </a:spcBef>
              <a:buSzPts val="1300"/>
              <a:buNone/>
            </a:pPr>
            <a:r>
              <a:rPr lang="en-GB" sz="1300" b="1" dirty="0"/>
              <a:t>Contributions (January 2025)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SG12-C5r1 - Proposed edits to P.SMAR(Test Method and Test Procedure)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SG12-C9 - Information about VQEG 5G-KPI working group white paper on QoS-QoE management for CAPs and CSPs </a:t>
            </a:r>
            <a:r>
              <a:rPr lang="en-US" altLang="ko-KR" sz="1300" dirty="0">
                <a:sym typeface="Wingdings" pitchFamily="2" charset="2"/>
              </a:rPr>
              <a:t> cf. VQEG 5G KPI work item</a:t>
            </a:r>
            <a:endParaRPr lang="en-US" altLang="ko-KR" sz="1300" dirty="0"/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SG12-C1 - Title, mandate, lead roles, points of guidance and Questions for ITU-T Study Group 12 in the study period 2025-2028</a:t>
            </a:r>
          </a:p>
          <a:p>
            <a:pPr indent="-311150">
              <a:buSzPts val="1300"/>
              <a:buFont typeface="Arial"/>
              <a:buChar char="●"/>
            </a:pPr>
            <a:endParaRPr lang="en-US" altLang="ko-KR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/>
          </a:p>
          <a:p>
            <a:pPr marL="457200" lvl="0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Char char="●"/>
            </a:pPr>
            <a:endParaRPr sz="1300" dirty="0"/>
          </a:p>
        </p:txBody>
      </p:sp>
      <p:sp>
        <p:nvSpPr>
          <p:cNvPr id="82" name="Google Shape;82;p14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ITU-T SG12 – Q13</a:t>
            </a:r>
            <a:endParaRPr dirty="0"/>
          </a:p>
        </p:txBody>
      </p:sp>
      <p:sp>
        <p:nvSpPr>
          <p:cNvPr id="84" name="Google Shape;84;p14"/>
          <p:cNvSpPr txBox="1">
            <a:spLocks noGrp="1"/>
          </p:cNvSpPr>
          <p:nvPr>
            <p:ph type="sldNum" idx="12"/>
          </p:nvPr>
        </p:nvSpPr>
        <p:spPr>
          <a:xfrm>
            <a:off x="6925249" y="4640898"/>
            <a:ext cx="533400" cy="3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/>
              <a:t>14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86709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82E23B5-6DEE-377C-E36C-4977947726C5}"/>
              </a:ext>
            </a:extLst>
          </p:cNvPr>
          <p:cNvSpPr/>
          <p:nvPr/>
        </p:nvSpPr>
        <p:spPr>
          <a:xfrm>
            <a:off x="0" y="4255129"/>
            <a:ext cx="9144000" cy="8883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83" name="Google Shape;83;p14"/>
          <p:cNvSpPr txBox="1">
            <a:spLocks noGrp="1"/>
          </p:cNvSpPr>
          <p:nvPr>
            <p:ph type="body" idx="1"/>
          </p:nvPr>
        </p:nvSpPr>
        <p:spPr>
          <a:xfrm>
            <a:off x="319552" y="564448"/>
            <a:ext cx="8539316" cy="37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46050" indent="0">
              <a:buSzPts val="1300"/>
              <a:buNone/>
            </a:pPr>
            <a:r>
              <a:rPr lang="en-GB" sz="1300" b="1" dirty="0"/>
              <a:t>Rapporteurs: </a:t>
            </a:r>
            <a:r>
              <a:rPr lang="en-GB" sz="1300" b="1" dirty="0" err="1"/>
              <a:t>Jörgen</a:t>
            </a:r>
            <a:r>
              <a:rPr lang="en-GB" sz="1300" b="1" dirty="0"/>
              <a:t> Gustafsson, Alexander Raake</a:t>
            </a:r>
          </a:p>
          <a:p>
            <a:pPr marL="457200" lvl="0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Char char="●"/>
            </a:pPr>
            <a:r>
              <a:rPr lang="en-GB" sz="1300" b="1" dirty="0"/>
              <a:t>Development of models and tools for multimedia quality assessment of packet-based video services</a:t>
            </a:r>
          </a:p>
          <a:p>
            <a:pPr marL="457200" lvl="0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Char char="●"/>
            </a:pPr>
            <a:r>
              <a:rPr lang="en-GB" sz="1300" b="1" dirty="0"/>
              <a:t>Wortk items</a:t>
            </a:r>
          </a:p>
          <a:p>
            <a:pPr lvl="1" indent="-311150">
              <a:buSzPts val="1300"/>
              <a:buChar char="●"/>
            </a:pPr>
            <a:r>
              <a:rPr lang="en-GB" sz="1300" b="1" dirty="0"/>
              <a:t>P.1204.1 </a:t>
            </a:r>
            <a:r>
              <a:rPr lang="en-GB" sz="1300" dirty="0"/>
              <a:t>Extend P.1204 recommendations with support for new codecs</a:t>
            </a:r>
          </a:p>
          <a:p>
            <a:pPr lvl="1" indent="-311150">
              <a:buSzPts val="1300"/>
              <a:buChar char="●"/>
            </a:pPr>
            <a:r>
              <a:rPr lang="en-GB" sz="1300" b="1" dirty="0"/>
              <a:t>P.1204.2 </a:t>
            </a:r>
            <a:r>
              <a:rPr lang="en-GB" sz="1300" dirty="0"/>
              <a:t>Video quality assessment of streaming services over reliable transport for resolutions up to 4K with access to video frame information</a:t>
            </a:r>
          </a:p>
          <a:p>
            <a:pPr lvl="1" indent="-311150">
              <a:buSzPts val="1300"/>
              <a:buChar char="●"/>
            </a:pPr>
            <a:r>
              <a:rPr lang="en-GB" sz="1300" b="1" dirty="0"/>
              <a:t>P.BBQCG </a:t>
            </a:r>
            <a:r>
              <a:rPr lang="en-GB" sz="1300" dirty="0"/>
              <a:t>Parametric bitstream-based Quality Assessment of Cloud Gaming Services</a:t>
            </a:r>
          </a:p>
          <a:p>
            <a:pPr lvl="1" indent="-311150">
              <a:buSzPts val="1300"/>
              <a:buChar char="●"/>
            </a:pPr>
            <a:r>
              <a:rPr lang="en-GB" sz="1300" b="1" dirty="0"/>
              <a:t>P.NATS-Codec-Ext  </a:t>
            </a:r>
            <a:r>
              <a:rPr lang="en-GB" sz="1300" dirty="0"/>
              <a:t>Parametric Non-intrusive Bitstream Assessment for High Efficiency Video Coding (HEVC) and 4K Media Streaming Quality over UDP</a:t>
            </a:r>
          </a:p>
          <a:p>
            <a:pPr lvl="1" indent="-311150">
              <a:buSzPts val="1300"/>
              <a:buChar char="●"/>
            </a:pPr>
            <a:r>
              <a:rPr lang="en-GB" sz="1300" b="1" dirty="0"/>
              <a:t>P.NATS-ph3 </a:t>
            </a:r>
            <a:r>
              <a:rPr lang="en-GB" sz="1300" dirty="0"/>
              <a:t>Quality integration module for adaptive video streaming QoE in the context of P.120X-Recommendation series</a:t>
            </a:r>
          </a:p>
          <a:p>
            <a:pPr lvl="1" indent="-311150">
              <a:buSzPts val="1300"/>
              <a:buChar char="●"/>
            </a:pPr>
            <a:r>
              <a:rPr lang="en-GB" sz="1300" b="1" dirty="0"/>
              <a:t>PSTR-OQMXR </a:t>
            </a:r>
            <a:r>
              <a:rPr lang="en-GB" sz="1300" dirty="0"/>
              <a:t>Objective quality modelling for XR services </a:t>
            </a:r>
          </a:p>
          <a:p>
            <a:pPr lvl="1" indent="-311150">
              <a:buSzPts val="1300"/>
              <a:buChar char="●"/>
            </a:pPr>
            <a:r>
              <a:rPr lang="en-GB" sz="1300" b="1" dirty="0"/>
              <a:t>P.OQAI</a:t>
            </a:r>
            <a:r>
              <a:rPr lang="en-GB" sz="1300" dirty="0"/>
              <a:t>: Objective Quality Assessment of AI-enhanced Video Content</a:t>
            </a:r>
          </a:p>
          <a:p>
            <a:pPr marL="146050" indent="0">
              <a:spcBef>
                <a:spcPts val="800"/>
              </a:spcBef>
              <a:buSzPts val="1300"/>
              <a:buNone/>
            </a:pPr>
            <a:r>
              <a:rPr lang="en-GB" sz="1300" b="1" dirty="0"/>
              <a:t>Contributions (</a:t>
            </a:r>
            <a:r>
              <a:rPr lang="en-GB" altLang="ko-KR" sz="1300" b="1" dirty="0"/>
              <a:t>January 2025</a:t>
            </a:r>
            <a:r>
              <a:rPr lang="en-GB" sz="1300" b="1" dirty="0"/>
              <a:t>)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200" dirty="0"/>
              <a:t>C9 - Information about VQEG 5G-KPI working group white paper on QoS-</a:t>
            </a:r>
            <a:r>
              <a:rPr lang="en-US" altLang="ko-KR" sz="1200" dirty="0" err="1"/>
              <a:t>QoE</a:t>
            </a:r>
            <a:r>
              <a:rPr lang="en-US" altLang="ko-KR" sz="1200" dirty="0"/>
              <a:t> management for CAPs and CSPs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200" dirty="0"/>
              <a:t>C21r1 - P.NATS Phase 2 Bitstream Mode 0 (P.1204.1) and Mode 1 (P.1204.2) - Proposal for Next Steps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200" dirty="0"/>
              <a:t>C22 - Evaluation of No-Reference Video and Image Quality Models for Passive Gaming Video Quality Assessment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200" dirty="0"/>
              <a:t>C31 - Results on Subjective Testing of Casual Game Type in Virtual Reality Cloud Gaming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200" dirty="0"/>
              <a:t>C34 - Scoping for Objective quality modelling for XR services, Requirement specification and Terms of Reference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/>
          </a:p>
          <a:p>
            <a:pPr marL="457200" lvl="0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Char char="●"/>
            </a:pPr>
            <a:endParaRPr sz="1300" dirty="0"/>
          </a:p>
        </p:txBody>
      </p:sp>
      <p:sp>
        <p:nvSpPr>
          <p:cNvPr id="82" name="Google Shape;82;p14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466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ITU-T SG12 – Q14</a:t>
            </a:r>
            <a:endParaRPr dirty="0"/>
          </a:p>
        </p:txBody>
      </p:sp>
      <p:sp>
        <p:nvSpPr>
          <p:cNvPr id="84" name="Google Shape;84;p14"/>
          <p:cNvSpPr txBox="1">
            <a:spLocks noGrp="1"/>
          </p:cNvSpPr>
          <p:nvPr>
            <p:ph type="sldNum" idx="12"/>
          </p:nvPr>
        </p:nvSpPr>
        <p:spPr>
          <a:xfrm>
            <a:off x="8325468" y="4721217"/>
            <a:ext cx="533400" cy="3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/>
              <a:t>15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45572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>
            <a:spLocks noGrp="1"/>
          </p:cNvSpPr>
          <p:nvPr>
            <p:ph type="body" idx="1"/>
          </p:nvPr>
        </p:nvSpPr>
        <p:spPr>
          <a:xfrm>
            <a:off x="319552" y="914400"/>
            <a:ext cx="8539316" cy="3448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46050" indent="0">
              <a:buSzPts val="1300"/>
              <a:buNone/>
            </a:pPr>
            <a:r>
              <a:rPr lang="en-US" altLang="ko-KR" sz="1400" b="1" dirty="0"/>
              <a:t>P.1204.X Codec extension</a:t>
            </a:r>
            <a:endParaRPr lang="en-US" altLang="ko-KR" sz="1300" dirty="0"/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P.1204.4 and P.1204.5 have been extended to AV1, cf. Recommendations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P.1204.3 is ongoing, to be finished Q1/2024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Further extensions desirable, e.g., VVC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New work items HDR, 8K, ...</a:t>
            </a:r>
          </a:p>
          <a:p>
            <a:pPr lvl="1" indent="-311150">
              <a:buSzPts val="1300"/>
              <a:buFont typeface="Courier New" panose="02070309020205020404" pitchFamily="49" charset="0"/>
              <a:buChar char="o"/>
            </a:pPr>
            <a:r>
              <a:rPr lang="en-US" altLang="ko-KR" sz="1300" dirty="0"/>
              <a:t>collaboration VQEG, e.g., AVHD?</a:t>
            </a:r>
            <a:br>
              <a:rPr lang="en-US" altLang="ko-KR" sz="1300" dirty="0"/>
            </a:br>
            <a:r>
              <a:rPr lang="en-US" altLang="ko-KR" sz="1300" dirty="0"/>
              <a:t>(following successful P.NATS Phase 2 work)</a:t>
            </a:r>
          </a:p>
          <a:p>
            <a:pPr lvl="1" indent="-311150">
              <a:buSzPts val="1300"/>
              <a:buFont typeface="Courier New" panose="02070309020205020404" pitchFamily="49" charset="0"/>
              <a:buChar char="o"/>
            </a:pPr>
            <a:endParaRPr lang="en-US" altLang="ko-KR" sz="1300" dirty="0"/>
          </a:p>
          <a:p>
            <a:pPr indent="-311150">
              <a:buSzPts val="1300"/>
              <a:buFont typeface="Arial"/>
              <a:buChar char="●"/>
            </a:pPr>
            <a:endParaRPr lang="en-US" altLang="ko-KR" sz="1300" dirty="0"/>
          </a:p>
          <a:p>
            <a:pPr marL="146050" indent="0">
              <a:buSzPts val="1300"/>
              <a:buNone/>
            </a:pPr>
            <a:r>
              <a:rPr lang="en-US" altLang="ko-KR" sz="1400" b="1" dirty="0"/>
              <a:t>P.NATS Phase 3</a:t>
            </a:r>
            <a:endParaRPr lang="en-US" altLang="ko-KR" sz="1300" dirty="0"/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Overarching long-term (up to 5min) and a/v integration module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Initial work stream including “quitting” not currently pursued (subjective test method, previously: MOSQUITO)</a:t>
            </a:r>
          </a:p>
          <a:p>
            <a:pPr marL="146050" indent="0">
              <a:buSzPts val="1300"/>
              <a:buNone/>
            </a:pPr>
            <a:br>
              <a:rPr lang="en-US" altLang="ko-KR" sz="1300" dirty="0"/>
            </a:br>
            <a:endParaRPr lang="en-US" altLang="ko-KR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/>
          </a:p>
          <a:p>
            <a:pPr marL="457200" lvl="0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Char char="●"/>
            </a:pPr>
            <a:endParaRPr sz="1300" dirty="0"/>
          </a:p>
        </p:txBody>
      </p:sp>
      <p:sp>
        <p:nvSpPr>
          <p:cNvPr id="82" name="Google Shape;82;p14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466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ITU-T SG12 – Q14 (</a:t>
            </a:r>
            <a:r>
              <a:rPr lang="en" dirty="0" err="1"/>
              <a:t>ctd</a:t>
            </a:r>
            <a:r>
              <a:rPr lang="en" dirty="0"/>
              <a:t>.)</a:t>
            </a:r>
            <a:endParaRPr dirty="0"/>
          </a:p>
        </p:txBody>
      </p:sp>
      <p:sp>
        <p:nvSpPr>
          <p:cNvPr id="84" name="Google Shape;84;p14"/>
          <p:cNvSpPr txBox="1">
            <a:spLocks noGrp="1"/>
          </p:cNvSpPr>
          <p:nvPr>
            <p:ph type="sldNum" idx="12"/>
          </p:nvPr>
        </p:nvSpPr>
        <p:spPr>
          <a:xfrm>
            <a:off x="6925249" y="4640898"/>
            <a:ext cx="533400" cy="3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/>
              <a:t>16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8907264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>
            <a:spLocks noGrp="1"/>
          </p:cNvSpPr>
          <p:nvPr>
            <p:ph type="body" idx="1"/>
          </p:nvPr>
        </p:nvSpPr>
        <p:spPr>
          <a:xfrm>
            <a:off x="319552" y="672600"/>
            <a:ext cx="8539316" cy="3448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46050" indent="0">
              <a:buSzPts val="1300"/>
              <a:buNone/>
            </a:pPr>
            <a:r>
              <a:rPr lang="en-US" altLang="ko-KR" sz="1400" b="1" dirty="0"/>
              <a:t>P.BBQCG - Parametric bitstream-based Quality Assessment of Cloud Gaming Services</a:t>
            </a:r>
            <a:endParaRPr lang="en-US" altLang="ko-KR" sz="1300" dirty="0"/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“Active” and “passive” work streams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Regular sub-group meetings Mon 16-17 CET, Wed 14-15h CET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“Passive”</a:t>
            </a:r>
          </a:p>
          <a:p>
            <a:pPr lvl="1" indent="-311150">
              <a:buSzPts val="1300"/>
              <a:buFont typeface="Courier New" panose="02070309020205020404" pitchFamily="49" charset="0"/>
              <a:buChar char="o"/>
            </a:pPr>
            <a:r>
              <a:rPr lang="en-US" altLang="ko-KR" sz="1300" dirty="0"/>
              <a:t>Tests mostly concluded, report and paper in preparation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“Active”</a:t>
            </a:r>
          </a:p>
          <a:p>
            <a:pPr lvl="1" indent="-311150">
              <a:buSzPts val="1300"/>
              <a:buFont typeface="Courier New" panose="02070309020205020404" pitchFamily="49" charset="0"/>
              <a:buChar char="o"/>
            </a:pPr>
            <a:r>
              <a:rPr lang="en-US" altLang="ko-KR" sz="1300" dirty="0"/>
              <a:t>Currently work for pre-tests and initial tests underway. specifically addressing possible test environment candidates 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Work group expands beyond typical Q14 collaborations, good collaborations with VQEG</a:t>
            </a:r>
          </a:p>
          <a:p>
            <a:pPr marL="146050" indent="0">
              <a:spcBef>
                <a:spcPts val="800"/>
              </a:spcBef>
              <a:buSzPts val="1300"/>
              <a:buNone/>
            </a:pPr>
            <a:r>
              <a:rPr lang="en-US" altLang="ko-KR" sz="1300" b="1" dirty="0"/>
              <a:t>Contributions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C22 - Evaluation of No-Reference Video and Image Quality Models for Passive Gaming Video Quality Assessment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C31 - Results on Subjective Testing of Casual Game Type in Virtual Reality Cloud Gaming</a:t>
            </a:r>
          </a:p>
          <a:p>
            <a:pPr indent="-311150">
              <a:buSzPts val="1300"/>
              <a:buFont typeface="Arial"/>
              <a:buChar char="●"/>
            </a:pPr>
            <a:endParaRPr lang="en-US" altLang="ko-KR" sz="1300" dirty="0"/>
          </a:p>
          <a:p>
            <a:pPr marL="146050" indent="0">
              <a:buSzPts val="1300"/>
              <a:buNone/>
            </a:pPr>
            <a:endParaRPr lang="en-US" altLang="ko-KR" sz="1300" dirty="0"/>
          </a:p>
          <a:p>
            <a:pPr marL="146050" indent="0">
              <a:buSzPts val="1300"/>
              <a:buNone/>
            </a:pPr>
            <a:r>
              <a:rPr lang="en-US" altLang="ko-KR" sz="1300" dirty="0"/>
              <a:t> </a:t>
            </a:r>
          </a:p>
          <a:p>
            <a:pPr indent="-311150">
              <a:buSzPts val="1300"/>
              <a:buFont typeface="Arial"/>
              <a:buChar char="●"/>
            </a:pPr>
            <a:endParaRPr lang="en-US" altLang="ko-KR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/>
          </a:p>
          <a:p>
            <a:pPr marL="457200" lvl="0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Char char="●"/>
            </a:pPr>
            <a:endParaRPr sz="1300" dirty="0"/>
          </a:p>
        </p:txBody>
      </p:sp>
      <p:sp>
        <p:nvSpPr>
          <p:cNvPr id="82" name="Google Shape;82;p14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466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ITU-T SG12 – Q14 (</a:t>
            </a:r>
            <a:r>
              <a:rPr lang="en" dirty="0" err="1"/>
              <a:t>ctd</a:t>
            </a:r>
            <a:r>
              <a:rPr lang="en" dirty="0"/>
              <a:t>.)</a:t>
            </a:r>
            <a:endParaRPr dirty="0"/>
          </a:p>
        </p:txBody>
      </p:sp>
      <p:sp>
        <p:nvSpPr>
          <p:cNvPr id="84" name="Google Shape;84;p14"/>
          <p:cNvSpPr txBox="1">
            <a:spLocks noGrp="1"/>
          </p:cNvSpPr>
          <p:nvPr>
            <p:ph type="sldNum" idx="12"/>
          </p:nvPr>
        </p:nvSpPr>
        <p:spPr>
          <a:xfrm>
            <a:off x="6925249" y="4640898"/>
            <a:ext cx="533400" cy="3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/>
              <a:t>17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6737703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4"/>
          <p:cNvSpPr txBox="1">
            <a:spLocks noGrp="1"/>
          </p:cNvSpPr>
          <p:nvPr>
            <p:ph type="body" idx="1"/>
          </p:nvPr>
        </p:nvSpPr>
        <p:spPr>
          <a:xfrm>
            <a:off x="319552" y="914400"/>
            <a:ext cx="8539316" cy="34483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46050" indent="0">
              <a:buSzPts val="1300"/>
              <a:buNone/>
            </a:pPr>
            <a:r>
              <a:rPr lang="en-US" altLang="ko-KR" sz="1400" b="1" dirty="0"/>
              <a:t>PSTR-OQMXR - Objective quality modelling for XR services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Still under specification</a:t>
            </a:r>
          </a:p>
          <a:p>
            <a:pPr lvl="1" indent="-311150">
              <a:buSzPts val="1300"/>
              <a:buFont typeface="Courier New" panose="02070309020205020404" pitchFamily="49" charset="0"/>
              <a:buChar char="o"/>
            </a:pPr>
            <a:r>
              <a:rPr lang="en-US" altLang="ko-KR" sz="1300" dirty="0"/>
              <a:t>Rather wide landscape of services and solutions</a:t>
            </a:r>
          </a:p>
          <a:p>
            <a:pPr lvl="1" indent="-311150">
              <a:buSzPts val="1300"/>
              <a:buFont typeface="Courier New" panose="02070309020205020404" pitchFamily="49" charset="0"/>
              <a:buChar char="o"/>
            </a:pPr>
            <a:r>
              <a:rPr lang="en-US" altLang="ko-KR" sz="1300" dirty="0"/>
              <a:t>Technology not as mature as for, e.g., video streaming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Links with Q10/12 (interactive services) and VQEG IMG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Request for interested parties from VQEG?</a:t>
            </a:r>
          </a:p>
          <a:p>
            <a:pPr indent="-311150">
              <a:buSzPts val="1300"/>
              <a:buFont typeface="Arial"/>
              <a:buChar char="●"/>
            </a:pPr>
            <a:endParaRPr lang="en-US" altLang="ko-KR" sz="1300" dirty="0"/>
          </a:p>
          <a:p>
            <a:pPr marL="146050" indent="0">
              <a:spcBef>
                <a:spcPts val="800"/>
              </a:spcBef>
              <a:buSzPts val="1300"/>
              <a:buNone/>
            </a:pPr>
            <a:r>
              <a:rPr lang="en-US" altLang="ko-KR" sz="1300" b="1" dirty="0"/>
              <a:t>Contributions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400" dirty="0"/>
              <a:t>C34 - Scoping for Objective quality modelling for XR services, Requirement specification and Terms of Reference</a:t>
            </a:r>
            <a:endParaRPr lang="en-US" altLang="ko-KR" sz="1300" dirty="0"/>
          </a:p>
          <a:p>
            <a:pPr indent="-311150">
              <a:buSzPts val="1300"/>
              <a:buFont typeface="Arial"/>
              <a:buChar char="●"/>
            </a:pPr>
            <a:endParaRPr lang="en-US" altLang="ko-KR" sz="1300" dirty="0"/>
          </a:p>
          <a:p>
            <a:pPr indent="-311150">
              <a:buSzPts val="1300"/>
              <a:buFont typeface="Arial"/>
              <a:buChar char="●"/>
            </a:pPr>
            <a:endParaRPr lang="en-US" altLang="ko-KR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/>
          </a:p>
          <a:p>
            <a:pPr marL="457200" lvl="0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Char char="●"/>
            </a:pPr>
            <a:endParaRPr sz="1300" dirty="0"/>
          </a:p>
        </p:txBody>
      </p:sp>
      <p:sp>
        <p:nvSpPr>
          <p:cNvPr id="82" name="Google Shape;82;p14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466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ITU-T SG12 – Q14 (</a:t>
            </a:r>
            <a:r>
              <a:rPr lang="en" dirty="0" err="1"/>
              <a:t>ctd</a:t>
            </a:r>
            <a:r>
              <a:rPr lang="en" dirty="0"/>
              <a:t>.)</a:t>
            </a:r>
            <a:endParaRPr dirty="0"/>
          </a:p>
        </p:txBody>
      </p:sp>
      <p:sp>
        <p:nvSpPr>
          <p:cNvPr id="84" name="Google Shape;84;p14"/>
          <p:cNvSpPr txBox="1">
            <a:spLocks noGrp="1"/>
          </p:cNvSpPr>
          <p:nvPr>
            <p:ph type="sldNum" idx="12"/>
          </p:nvPr>
        </p:nvSpPr>
        <p:spPr>
          <a:xfrm>
            <a:off x="6925249" y="4640898"/>
            <a:ext cx="533400" cy="3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/>
              <a:t>18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2156474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95A919E-8591-0389-9A81-D57F4ECB7093}"/>
              </a:ext>
            </a:extLst>
          </p:cNvPr>
          <p:cNvSpPr/>
          <p:nvPr/>
        </p:nvSpPr>
        <p:spPr>
          <a:xfrm>
            <a:off x="0" y="4255129"/>
            <a:ext cx="9144000" cy="8883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DE"/>
          </a:p>
        </p:txBody>
      </p:sp>
      <p:sp>
        <p:nvSpPr>
          <p:cNvPr id="83" name="Google Shape;83;p14"/>
          <p:cNvSpPr txBox="1">
            <a:spLocks noGrp="1"/>
          </p:cNvSpPr>
          <p:nvPr>
            <p:ph type="body" idx="1"/>
          </p:nvPr>
        </p:nvSpPr>
        <p:spPr>
          <a:xfrm>
            <a:off x="319552" y="564448"/>
            <a:ext cx="8539316" cy="379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46050" indent="0">
              <a:buSzPts val="1300"/>
              <a:buNone/>
            </a:pPr>
            <a:r>
              <a:rPr lang="en-GB" sz="1300" b="1" dirty="0"/>
              <a:t>Rapporteur: Chulhee Lee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GB" sz="1300" b="1" dirty="0"/>
              <a:t>Objective and subjective methods for evaluating perceptual audiovisual quality in multimedia and television services</a:t>
            </a:r>
          </a:p>
          <a:p>
            <a:pPr marL="457200" lvl="0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Char char="●"/>
            </a:pPr>
            <a:r>
              <a:rPr lang="en-GB" sz="1300" b="1" dirty="0"/>
              <a:t>Wortk items</a:t>
            </a:r>
          </a:p>
          <a:p>
            <a:pPr lvl="1" indent="-311150">
              <a:buSzPts val="1300"/>
              <a:buChar char="●"/>
            </a:pPr>
            <a:r>
              <a:rPr lang="en-GB" sz="1300" b="1" dirty="0"/>
              <a:t>J.noref: </a:t>
            </a:r>
            <a:r>
              <a:rPr lang="en-GB" sz="1300" dirty="0"/>
              <a:t>Perceptual video quality measurement techniques for digital cable television in the absence of a reference</a:t>
            </a:r>
          </a:p>
          <a:p>
            <a:pPr lvl="1" indent="-311150">
              <a:buSzPts val="1300"/>
              <a:buChar char="●"/>
            </a:pPr>
            <a:r>
              <a:rPr lang="en-GB" sz="1300" b="1" dirty="0"/>
              <a:t>J.src-vq: </a:t>
            </a:r>
            <a:r>
              <a:rPr lang="en-GB" sz="1300" dirty="0"/>
              <a:t>Objective Assessment Methods for Source Video Quality at the Headend</a:t>
            </a:r>
          </a:p>
          <a:p>
            <a:pPr lvl="1" indent="-311150">
              <a:buSzPts val="1300"/>
              <a:buChar char="●"/>
            </a:pPr>
            <a:r>
              <a:rPr lang="en-GB" sz="1300" b="1" dirty="0"/>
              <a:t>J.q-uhd: </a:t>
            </a:r>
            <a:r>
              <a:rPr lang="en-GB" sz="1300" dirty="0"/>
              <a:t>Quality measurement methods for UHD services</a:t>
            </a:r>
          </a:p>
          <a:p>
            <a:pPr lvl="1" indent="-311150">
              <a:buSzPts val="1300"/>
              <a:buChar char="●"/>
            </a:pPr>
            <a:r>
              <a:rPr lang="en-GB" sz="1300" b="1" dirty="0"/>
              <a:t>P.obj-recog: </a:t>
            </a:r>
            <a:r>
              <a:rPr lang="en-GB" sz="1300" dirty="0"/>
              <a:t>Estimation techniques of object-recognition rate in surveillance video of autonomous driving</a:t>
            </a:r>
          </a:p>
          <a:p>
            <a:pPr lvl="1" indent="-311150">
              <a:buSzPts val="1300"/>
              <a:buChar char="●"/>
            </a:pPr>
            <a:r>
              <a:rPr lang="en-GB" sz="1300" b="1" dirty="0"/>
              <a:t> P.PV-OQAM</a:t>
            </a:r>
            <a:r>
              <a:rPr lang="en-GB" sz="1300" dirty="0"/>
              <a:t>: Objective quality assessment methods for panoramic video	</a:t>
            </a:r>
          </a:p>
          <a:p>
            <a:pPr marL="146050" indent="0">
              <a:spcBef>
                <a:spcPts val="800"/>
              </a:spcBef>
              <a:buSzPts val="1300"/>
              <a:buNone/>
            </a:pPr>
            <a:r>
              <a:rPr lang="en-GB" sz="1300" b="1" dirty="0"/>
              <a:t>Contributions (</a:t>
            </a:r>
            <a:r>
              <a:rPr lang="en-GB" altLang="ko-KR" sz="1300" b="1" dirty="0"/>
              <a:t>January 2025</a:t>
            </a:r>
            <a:r>
              <a:rPr lang="en-GB" sz="1300" b="1" dirty="0"/>
              <a:t>) </a:t>
            </a:r>
            <a:r>
              <a:rPr lang="en-GB" sz="1300" b="1" dirty="0">
                <a:sym typeface="Wingdings" pitchFamily="2" charset="2"/>
              </a:rPr>
              <a:t> cf. also Interim Meeting Q19/12 during current VQEG meeting </a:t>
            </a:r>
            <a:endParaRPr lang="en-GB" sz="1300" b="1" dirty="0"/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SG12-C7 - Performance of proposed model for validation data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SG12-C8 - Draft Recommendation P.obj-</a:t>
            </a:r>
            <a:r>
              <a:rPr lang="en-US" altLang="ko-KR" sz="1300" dirty="0" err="1"/>
              <a:t>recog</a:t>
            </a:r>
            <a:endParaRPr lang="en-US" altLang="ko-KR" sz="1300" dirty="0"/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SG12-C10 - Development of perceptual video quality measurement techniques in the absence of a reference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SG12-C20 - New: P.PV-OQAM: Proposed new work item on the objective quality assessment methods for panoramic video</a:t>
            </a:r>
          </a:p>
          <a:p>
            <a:pPr indent="-311150">
              <a:buSzPts val="1300"/>
              <a:buFont typeface="Arial"/>
              <a:buChar char="●"/>
            </a:pPr>
            <a:r>
              <a:rPr lang="en-US" altLang="ko-KR" sz="1300" dirty="0"/>
              <a:t>SG12-C22 - Evaluation of No-Reference Video and Image Quality Models for Passive Gaming Video Quality Assessment</a:t>
            </a:r>
          </a:p>
          <a:p>
            <a:pPr indent="-311150">
              <a:buSzPts val="1300"/>
              <a:buFont typeface="Arial"/>
              <a:buChar char="●"/>
            </a:pPr>
            <a:endParaRPr lang="en-US" altLang="ko-KR" sz="1300" dirty="0"/>
          </a:p>
          <a:p>
            <a:pPr indent="-311150">
              <a:buSzPts val="1300"/>
              <a:buFont typeface="Arial"/>
              <a:buChar char="●"/>
            </a:pPr>
            <a:endParaRPr lang="en-US" altLang="ko-KR" sz="1300" dirty="0"/>
          </a:p>
          <a:p>
            <a:pPr indent="-311150">
              <a:buSzPts val="1300"/>
              <a:buFont typeface="Arial"/>
              <a:buChar char="●"/>
            </a:pPr>
            <a:endParaRPr lang="en-US" altLang="ko-KR" sz="13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altLang="ko-KR" sz="1400" dirty="0"/>
          </a:p>
          <a:p>
            <a:pPr marL="457200" lvl="0" indent="-31115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SzPts val="1300"/>
              <a:buChar char="●"/>
            </a:pPr>
            <a:endParaRPr sz="1300" dirty="0"/>
          </a:p>
        </p:txBody>
      </p:sp>
      <p:sp>
        <p:nvSpPr>
          <p:cNvPr id="82" name="Google Shape;82;p14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466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rPr lang="en" dirty="0"/>
              <a:t>ITU-T SG12 – Q19</a:t>
            </a:r>
            <a:endParaRPr dirty="0"/>
          </a:p>
        </p:txBody>
      </p:sp>
      <p:sp>
        <p:nvSpPr>
          <p:cNvPr id="84" name="Google Shape;84;p14"/>
          <p:cNvSpPr txBox="1">
            <a:spLocks noGrp="1"/>
          </p:cNvSpPr>
          <p:nvPr>
            <p:ph type="sldNum" idx="12"/>
          </p:nvPr>
        </p:nvSpPr>
        <p:spPr>
          <a:xfrm>
            <a:off x="8247055" y="4783471"/>
            <a:ext cx="533400" cy="3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/>
              <a:t>19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4560621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F58BDD-2DA4-AB52-1B30-2B9AD53FA9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Upcoming ITU Meetings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DF4849-3D14-67EA-74C0-9C0ED7E7C12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b="1" dirty="0"/>
              <a:t>2025 ITU-R SG6 WP6C Meeting</a:t>
            </a:r>
          </a:p>
          <a:p>
            <a:pPr lvl="1"/>
            <a:r>
              <a:rPr lang="en-GB" dirty="0"/>
              <a:t>1-12 September 2025 (Geneva)</a:t>
            </a:r>
          </a:p>
          <a:p>
            <a:pPr lvl="1"/>
            <a:endParaRPr lang="en-GB" dirty="0"/>
          </a:p>
          <a:p>
            <a:pPr lvl="1"/>
            <a:endParaRPr lang="en-GB" dirty="0"/>
          </a:p>
          <a:p>
            <a:r>
              <a:rPr lang="en-GB" b="1" dirty="0"/>
              <a:t>2025 ITU-T SG12 WP2 Meeting</a:t>
            </a:r>
          </a:p>
          <a:p>
            <a:pPr lvl="1"/>
            <a:r>
              <a:rPr lang="en-GB" altLang="ko-KR" dirty="0"/>
              <a:t>9-18 September 2025 (Geneva)</a:t>
            </a:r>
          </a:p>
          <a:p>
            <a:endParaRPr lang="en-GB" dirty="0"/>
          </a:p>
          <a:p>
            <a:endParaRPr lang="en-GB" dirty="0"/>
          </a:p>
          <a:p>
            <a:r>
              <a:rPr lang="en-GB" b="1" dirty="0"/>
              <a:t>2025 ITU-T SG12 Q14/12 Interim Meeting</a:t>
            </a:r>
          </a:p>
          <a:p>
            <a:pPr lvl="1"/>
            <a:r>
              <a:rPr lang="en-GB" dirty="0"/>
              <a:t>14-16 May 2025 (Stockholm, Sweden; Host: Ericsson)</a:t>
            </a:r>
          </a:p>
          <a:p>
            <a:endParaRPr lang="en-GB" dirty="0"/>
          </a:p>
          <a:p>
            <a:endParaRPr lang="en-GB" dirty="0"/>
          </a:p>
          <a:p>
            <a:pPr lvl="1"/>
            <a:endParaRPr lang="en-DE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CAD446C-E368-495D-4874-F8854C3D8D18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20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400277943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20"/>
          <p:cNvSpPr txBox="1">
            <a:spLocks noGrp="1"/>
          </p:cNvSpPr>
          <p:nvPr>
            <p:ph type="body" idx="1"/>
          </p:nvPr>
        </p:nvSpPr>
        <p:spPr>
          <a:xfrm>
            <a:off x="457200" y="346229"/>
            <a:ext cx="8229600" cy="42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190500" lvl="0" indent="-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190500" lvl="0" indent="-1143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190500" lvl="0" indent="-1143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190500" lvl="0" indent="-1143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190500" lvl="0" indent="-1143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190500" lvl="0" indent="-1143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190500" lvl="0" indent="-1143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190500" lvl="0" indent="-114300" algn="l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</a:pPr>
            <a:endParaRPr dirty="0"/>
          </a:p>
          <a:p>
            <a:pPr marL="0" lvl="0" indent="0" algn="ctr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</a:pPr>
            <a:r>
              <a:rPr lang="en" sz="2700" dirty="0"/>
              <a:t>Selected Details</a:t>
            </a:r>
            <a:endParaRPr sz="1800" dirty="0"/>
          </a:p>
          <a:p>
            <a:pPr marL="0" lvl="0" indent="0" algn="l" rtl="0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700"/>
              <a:buNone/>
            </a:pPr>
            <a:endParaRPr sz="2700" dirty="0"/>
          </a:p>
        </p:txBody>
      </p:sp>
      <p:sp>
        <p:nvSpPr>
          <p:cNvPr id="125" name="Google Shape;125;p20"/>
          <p:cNvSpPr txBox="1">
            <a:spLocks noGrp="1"/>
          </p:cNvSpPr>
          <p:nvPr>
            <p:ph type="sldNum" idx="12"/>
          </p:nvPr>
        </p:nvSpPr>
        <p:spPr>
          <a:xfrm>
            <a:off x="6925249" y="4640898"/>
            <a:ext cx="533400" cy="3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/>
              <a:t>21</a:t>
            </a:fld>
            <a:endParaRPr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>
            <a:spLocks noGrp="1"/>
          </p:cNvSpPr>
          <p:nvPr>
            <p:ph type="title"/>
          </p:nvPr>
        </p:nvSpPr>
        <p:spPr>
          <a:xfrm>
            <a:off x="457200" y="205979"/>
            <a:ext cx="8229600" cy="857400"/>
          </a:xfrm>
          <a:prstGeom prst="rect">
            <a:avLst/>
          </a:prstGeom>
        </p:spPr>
        <p:txBody>
          <a:bodyPr spcFirstLastPara="1" wrap="square" lIns="68575" tIns="34275" rIns="68575" bIns="3427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DE" dirty="0"/>
              <a:t>C31, Infovista SAS</a:t>
            </a:r>
            <a:endParaRPr dirty="0"/>
          </a:p>
        </p:txBody>
      </p:sp>
      <p:sp>
        <p:nvSpPr>
          <p:cNvPr id="131" name="Google Shape;131;p21"/>
          <p:cNvSpPr txBox="1">
            <a:spLocks noGrp="1"/>
          </p:cNvSpPr>
          <p:nvPr>
            <p:ph type="sldNum" idx="12"/>
          </p:nvPr>
        </p:nvSpPr>
        <p:spPr>
          <a:xfrm>
            <a:off x="6925249" y="4640898"/>
            <a:ext cx="533400" cy="308100"/>
          </a:xfrm>
          <a:prstGeom prst="rect">
            <a:avLst/>
          </a:prstGeom>
        </p:spPr>
        <p:txBody>
          <a:bodyPr spcFirstLastPara="1" wrap="square" lIns="68575" tIns="34275" rIns="68575" bIns="34275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fld id="{00000000-1234-1234-1234-123412341234}" type="slidenum">
              <a:rPr lang="en"/>
              <a:t>22</a:t>
            </a:fld>
            <a:endParaRPr dirty="0"/>
          </a:p>
        </p:txBody>
      </p:sp>
      <p:sp>
        <p:nvSpPr>
          <p:cNvPr id="134" name="Google Shape;134;p21"/>
          <p:cNvSpPr txBox="1"/>
          <p:nvPr/>
        </p:nvSpPr>
        <p:spPr>
          <a:xfrm>
            <a:off x="310243" y="970075"/>
            <a:ext cx="2704561" cy="2170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357188" indent="-198438">
              <a:buSzPts val="1100"/>
              <a:buFont typeface="Arial"/>
              <a:buChar char="●"/>
            </a:pPr>
            <a:r>
              <a:rPr lang="en-GB" dirty="0">
                <a:latin typeface="Arial" panose="020B0604020202020204" pitchFamily="34" charset="0"/>
              </a:rPr>
              <a:t>Preliminary results of an investigation on effect of network performance metrics on commercial Nvidia </a:t>
            </a:r>
            <a:r>
              <a:rPr lang="en-GB" dirty="0" err="1">
                <a:latin typeface="Arial" panose="020B0604020202020204" pitchFamily="34" charset="0"/>
              </a:rPr>
              <a:t>CloudXR</a:t>
            </a:r>
            <a:r>
              <a:rPr lang="en-GB" dirty="0">
                <a:latin typeface="Arial" panose="020B0604020202020204" pitchFamily="34" charset="0"/>
              </a:rPr>
              <a:t> service and impact on QoE while playing game Angry Birds VR: Island of Pigs. </a:t>
            </a:r>
          </a:p>
          <a:p>
            <a:pPr marL="357188" indent="-198438">
              <a:buSzPts val="1100"/>
              <a:buFont typeface="Arial"/>
              <a:buChar char="●"/>
            </a:pPr>
            <a:r>
              <a:rPr lang="en-GB" dirty="0">
                <a:latin typeface="Arial" panose="020B0604020202020204" pitchFamily="34" charset="0"/>
              </a:rPr>
              <a:t>Results regarding impact of server location. </a:t>
            </a:r>
          </a:p>
          <a:p>
            <a:pPr marL="357188" indent="-198438">
              <a:buSzPts val="1100"/>
              <a:buFont typeface="Arial"/>
              <a:buChar char="●"/>
            </a:pPr>
            <a:r>
              <a:rPr lang="en-GB" dirty="0">
                <a:latin typeface="Arial" panose="020B0604020202020204" pitchFamily="34" charset="0"/>
              </a:rPr>
              <a:t>Complements previous first-person shooter (FPS) game type subjective test shared in ITU-T SG12-C155. </a:t>
            </a:r>
            <a:endParaRPr dirty="0">
              <a:latin typeface="Arial" panose="020B0604020202020204" pitchFamily="34" charset="0"/>
            </a:endParaRPr>
          </a:p>
        </p:txBody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38B4601-3ACA-AF0A-978B-9766B3A3C4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96845" y="65743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DE"/>
          </a:p>
        </p:txBody>
      </p:sp>
      <p:pic>
        <p:nvPicPr>
          <p:cNvPr id="3" name="Picture 2" descr="A diagram of a device&#10;&#10;Description automatically generated">
            <a:extLst>
              <a:ext uri="{FF2B5EF4-FFF2-40B4-BE49-F238E27FC236}">
                <a16:creationId xmlns:a16="http://schemas.microsoft.com/office/drawing/2014/main" id="{1ED8D331-6034-BE23-34DD-8911DE2351A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4804" y="657430"/>
            <a:ext cx="5989955" cy="35159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A3D30854-B164-1058-5DB3-53E7E7DC6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14804" y="4375763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ja-JP" sz="9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Figure 1 - Test setup of the VR Cloud Gaming over Mobile experiment (</a:t>
            </a:r>
            <a:r>
              <a:rPr kumimoji="0" lang="en-GB" altLang="ja-JP" sz="900" b="0" i="1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VRCMoG</a:t>
            </a:r>
            <a:r>
              <a:rPr kumimoji="0" lang="en-GB" altLang="ja-JP" sz="9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)</a:t>
            </a:r>
            <a:endParaRPr kumimoji="0" lang="en-GB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07001-03B6-C826-B75B-AEAD90F8C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C31, Infovista SAS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5804A41-EA2A-61B2-FCB0-842DBCC7462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23</a:t>
            </a:fld>
            <a:endParaRPr lang="en" dirty="0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BD14BD9D-5BB3-B5D6-2CCA-CBC5CD7567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DE"/>
          </a:p>
        </p:txBody>
      </p:sp>
      <p:pic>
        <p:nvPicPr>
          <p:cNvPr id="2049" name="Picture 1" descr="A group of different colored bars&#10;&#10;Description automatically generated with medium confidence">
            <a:extLst>
              <a:ext uri="{FF2B5EF4-FFF2-40B4-BE49-F238E27FC236}">
                <a16:creationId xmlns:a16="http://schemas.microsoft.com/office/drawing/2014/main" id="{62F88535-DF1F-1BCD-DFD8-A21CF09F44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3425" y="-16717"/>
            <a:ext cx="5988148" cy="5160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3">
            <a:extLst>
              <a:ext uri="{FF2B5EF4-FFF2-40B4-BE49-F238E27FC236}">
                <a16:creationId xmlns:a16="http://schemas.microsoft.com/office/drawing/2014/main" id="{45B83F80-63F1-C2D2-4F0B-6A3A7BE98D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9544" y="448020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altLang="ja-JP" sz="900" b="0" i="1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SimSun" panose="02010600030101010101" pitchFamily="2" charset="-122"/>
              </a:rPr>
              <a:t>Figure 2 Overall QoE MOS vs network conditions</a:t>
            </a:r>
            <a:endParaRPr kumimoji="0" lang="en-GB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83264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6797C9-38EA-E052-7F16-91E81975D6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C22, TU Ilmenau, Telefon AB – LM Ericsson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1AE183-3738-A714-6A86-1E4B2D505E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0451" y="1149790"/>
            <a:ext cx="8229599" cy="2879286"/>
          </a:xfrm>
        </p:spPr>
        <p:txBody>
          <a:bodyPr/>
          <a:lstStyle/>
          <a:p>
            <a:r>
              <a:rPr lang="en-GB" sz="1600" dirty="0"/>
              <a:t>Evaluation of three no-reference video quality models (DOVER, </a:t>
            </a:r>
            <a:r>
              <a:rPr lang="en-GB" sz="1600" dirty="0" err="1"/>
              <a:t>FasterVQA</a:t>
            </a:r>
            <a:r>
              <a:rPr lang="en-GB" sz="1600" dirty="0"/>
              <a:t>, and Q-ALIGN) and one image quality model (MUSIQ) for passive gaming video quality. </a:t>
            </a:r>
          </a:p>
          <a:p>
            <a:r>
              <a:rPr lang="en-GB" sz="1600" dirty="0"/>
              <a:t>Performance of pixel-based models compared with ITU-T Rec. P.1204.3, the retrained version of which is candidate model used in P.BBQCG work item. </a:t>
            </a:r>
            <a:endParaRPr lang="en-DE" sz="1600" dirty="0"/>
          </a:p>
          <a:p>
            <a:r>
              <a:rPr lang="en-GB" sz="1600" dirty="0"/>
              <a:t>Data from P.BBQCG work item.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11FD6C-C34E-9B4C-EA49-09CEF4753BF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24</a:t>
            </a:fld>
            <a:endParaRPr lang="en" dirty="0"/>
          </a:p>
        </p:txBody>
      </p:sp>
    </p:spTree>
    <p:extLst>
      <p:ext uri="{BB962C8B-B14F-4D97-AF65-F5344CB8AC3E}">
        <p14:creationId xmlns:p14="http://schemas.microsoft.com/office/powerpoint/2010/main" val="264162232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D8BB6-4889-AE85-9234-D7DE79DA6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DE" dirty="0"/>
              <a:t>C22, TU Ilmenau, Telefon AB – LM Ericsson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AC59A04-D089-FC30-4EDA-9CE8B6D166C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00000000-1234-1234-1234-123412341234}" type="slidenum">
              <a:rPr lang="en" smtClean="0"/>
              <a:pPr/>
              <a:t>25</a:t>
            </a:fld>
            <a:endParaRPr lang="e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183BC27-FA83-9423-C09E-69A7E219C4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634604"/>
            <a:ext cx="2782570" cy="1986915"/>
          </a:xfrm>
          <a:prstGeom prst="rect">
            <a:avLst/>
          </a:prstGeom>
        </p:spPr>
      </p:pic>
      <p:pic>
        <p:nvPicPr>
          <p:cNvPr id="6" name="Picture 5" descr="A chart with numbers and colored dots&#10;&#10;Description automatically generated">
            <a:extLst>
              <a:ext uri="{FF2B5EF4-FFF2-40B4-BE49-F238E27FC236}">
                <a16:creationId xmlns:a16="http://schemas.microsoft.com/office/drawing/2014/main" id="{8813FE7A-4937-61A4-7640-A695D4985F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7754" y="634604"/>
            <a:ext cx="2724785" cy="19869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4CA8510-FCDD-DD66-CD7C-1B30E186472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0523" y="634604"/>
            <a:ext cx="2767965" cy="1986915"/>
          </a:xfrm>
          <a:prstGeom prst="rect">
            <a:avLst/>
          </a:prstGeom>
        </p:spPr>
      </p:pic>
      <p:pic>
        <p:nvPicPr>
          <p:cNvPr id="8" name="Picture 7" descr="A diagram of a number of dots&#10;&#10;Description automatically generated">
            <a:extLst>
              <a:ext uri="{FF2B5EF4-FFF2-40B4-BE49-F238E27FC236}">
                <a16:creationId xmlns:a16="http://schemas.microsoft.com/office/drawing/2014/main" id="{07B04D67-EB90-6238-CA01-CEAB9AF30AF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24025" y="2653983"/>
            <a:ext cx="2750185" cy="1986915"/>
          </a:xfrm>
          <a:prstGeom prst="rect">
            <a:avLst/>
          </a:prstGeom>
        </p:spPr>
      </p:pic>
      <p:pic>
        <p:nvPicPr>
          <p:cNvPr id="9" name="Picture 8" descr="A diagram of a number of dots&#10;&#10;Description automatically generated">
            <a:extLst>
              <a:ext uri="{FF2B5EF4-FFF2-40B4-BE49-F238E27FC236}">
                <a16:creationId xmlns:a16="http://schemas.microsoft.com/office/drawing/2014/main" id="{73757FC1-10BB-C4CD-5F42-D9D7924623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8699" y="2653983"/>
            <a:ext cx="2746375" cy="1986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846751"/>
      </p:ext>
    </p:extLst>
  </p:cSld>
  <p:clrMapOvr>
    <a:masterClrMapping/>
  </p:clrMapOvr>
</p:sld>
</file>

<file path=ppt/theme/theme1.xml><?xml version="1.0" encoding="utf-8"?>
<a:theme xmlns:a="http://schemas.openxmlformats.org/drawingml/2006/main" name="7_PowerPoint_Vorlage_weiss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2648</TotalTime>
  <Words>1985</Words>
  <Application>Microsoft Macintosh PowerPoint</Application>
  <PresentationFormat>On-screen Show (16:9)</PresentationFormat>
  <Paragraphs>236</Paragraphs>
  <Slides>25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Courier New</vt:lpstr>
      <vt:lpstr>MD아트체</vt:lpstr>
      <vt:lpstr>Noto Sans Symbols</vt:lpstr>
      <vt:lpstr>Times New Roman</vt:lpstr>
      <vt:lpstr>Wingdings</vt:lpstr>
      <vt:lpstr>7_PowerPoint_Vorlage_weiss</vt:lpstr>
      <vt:lpstr>IRG-AVQA Intersector Rapporteur Group Audiovisual Quality Assessment </vt:lpstr>
      <vt:lpstr>IRG-AVQA Overview</vt:lpstr>
      <vt:lpstr>IRG-AVQA allows Rapporteurs to</vt:lpstr>
      <vt:lpstr>IRG-AVQA Co-chairs</vt:lpstr>
      <vt:lpstr>ITU-R WP6C</vt:lpstr>
      <vt:lpstr>ITU-R WP6C: Status of texts under development </vt:lpstr>
      <vt:lpstr>ITU-R WP6C Status of texts under development  </vt:lpstr>
      <vt:lpstr>ITU-R – Some contributions related to quality (March 2025)</vt:lpstr>
      <vt:lpstr>ITU-T SG12</vt:lpstr>
      <vt:lpstr>ITU-T – Overview of Last Meetings </vt:lpstr>
      <vt:lpstr>ITU-T SG12 – Q7</vt:lpstr>
      <vt:lpstr>ITU-T SG12 – Q9</vt:lpstr>
      <vt:lpstr>ITU-T SG12 – Q10</vt:lpstr>
      <vt:lpstr>ITU-T SG12 – Q13</vt:lpstr>
      <vt:lpstr>ITU-T SG12 – Q14</vt:lpstr>
      <vt:lpstr>ITU-T SG12 – Q14 (ctd.)</vt:lpstr>
      <vt:lpstr>ITU-T SG12 – Q14 (ctd.)</vt:lpstr>
      <vt:lpstr>ITU-T SG12 – Q14 (ctd.)</vt:lpstr>
      <vt:lpstr>ITU-T SG12 – Q19</vt:lpstr>
      <vt:lpstr>Upcoming ITU Meetings</vt:lpstr>
      <vt:lpstr>PowerPoint Presentation</vt:lpstr>
      <vt:lpstr>C31, Infovista SAS</vt:lpstr>
      <vt:lpstr>C31, Infovista SAS</vt:lpstr>
      <vt:lpstr>C22, TU Ilmenau, Telefon AB – LM Ericsson</vt:lpstr>
      <vt:lpstr>C22, TU Ilmenau, Telefon AB – LM Ericsson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 of VQEG and ITU-T SG12 Activities</dc:title>
  <cp:lastModifiedBy>alexander.raake</cp:lastModifiedBy>
  <cp:revision>107</cp:revision>
  <dcterms:modified xsi:type="dcterms:W3CDTF">2025-05-08T07:49:55Z</dcterms:modified>
</cp:coreProperties>
</file>