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75"/>
  </p:normalViewPr>
  <p:slideViewPr>
    <p:cSldViewPr snapToGrid="0">
      <p:cViewPr varScale="1">
        <p:scale>
          <a:sx n="68" d="100"/>
          <a:sy n="68" d="100"/>
        </p:scale>
        <p:origin x="8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nson, Margaret" userId="9c2fb3d3-e6ec-48f8-96cf-2e3ed5e67800" providerId="ADAL" clId="{84A3D9D9-70EF-42BD-ADC8-B3021B2E7237}"/>
    <pc:docChg chg="undo custSel addSld modSld">
      <pc:chgData name="Pinson, Margaret" userId="9c2fb3d3-e6ec-48f8-96cf-2e3ed5e67800" providerId="ADAL" clId="{84A3D9D9-70EF-42BD-ADC8-B3021B2E7237}" dt="2024-10-21T16:43:24.263" v="331" actId="20577"/>
      <pc:docMkLst>
        <pc:docMk/>
      </pc:docMkLst>
      <pc:sldChg chg="modSp new mod">
        <pc:chgData name="Pinson, Margaret" userId="9c2fb3d3-e6ec-48f8-96cf-2e3ed5e67800" providerId="ADAL" clId="{84A3D9D9-70EF-42BD-ADC8-B3021B2E7237}" dt="2024-10-21T16:43:24.263" v="331" actId="20577"/>
        <pc:sldMkLst>
          <pc:docMk/>
          <pc:sldMk cId="2432899752" sldId="260"/>
        </pc:sldMkLst>
        <pc:spChg chg="mod">
          <ac:chgData name="Pinson, Margaret" userId="9c2fb3d3-e6ec-48f8-96cf-2e3ed5e67800" providerId="ADAL" clId="{84A3D9D9-70EF-42BD-ADC8-B3021B2E7237}" dt="2024-10-21T16:41:17.817" v="147" actId="20577"/>
          <ac:spMkLst>
            <pc:docMk/>
            <pc:sldMk cId="2432899752" sldId="260"/>
            <ac:spMk id="2" creationId="{426A703B-13A8-0677-4E67-E6A3FB690B98}"/>
          </ac:spMkLst>
        </pc:spChg>
        <pc:spChg chg="mod">
          <ac:chgData name="Pinson, Margaret" userId="9c2fb3d3-e6ec-48f8-96cf-2e3ed5e67800" providerId="ADAL" clId="{84A3D9D9-70EF-42BD-ADC8-B3021B2E7237}" dt="2024-10-21T16:43:24.263" v="331" actId="20577"/>
          <ac:spMkLst>
            <pc:docMk/>
            <pc:sldMk cId="2432899752" sldId="260"/>
            <ac:spMk id="3" creationId="{CF0DBC2D-EE17-BDA6-A37F-AD15B34BE99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A14A3-539F-F1B8-79AB-E9DE1F6BA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D7A024-B155-E3AB-6638-26862508A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FD0CC-5DDF-6EAB-E141-5F7A1FBBB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FC8B-458E-8142-9D5F-50AE2FC21DF5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188C9-3C74-CB46-579A-237442728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5D597-2085-98BB-C722-6D5E030C7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BCA04-36EE-B742-8D08-92283A26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004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023BB-8879-EF8B-5172-F85EA7303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FFE59-78D1-AEEB-791B-48C6740E6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D71DB-E6DE-90B3-E4B7-2121C12AA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FC8B-458E-8142-9D5F-50AE2FC21DF5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555C1-C06B-4A93-2D98-2C2A3EDCC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EAE9A1-B085-BB11-6EFE-B62511EA6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BCA04-36EE-B742-8D08-92283A26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96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3681C-7A78-A5D7-5763-3C0E8D65A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772ECC-5F8A-70F8-3C78-3308C223E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C6D19-20D5-79A3-1EF1-40FC35309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FC8B-458E-8142-9D5F-50AE2FC21DF5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E4DF3-FE73-DFF3-498C-BC2905D23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3DB11-126E-E21D-45BC-AA89A305A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BCA04-36EE-B742-8D08-92283A26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0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A64C3-E8F9-6485-027C-F51219986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55181-93C0-6FD8-4331-06DA908123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8CEAE-ABF0-714E-E393-BA17800C2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633A29-12BD-BBD2-2891-3B6A4A7D9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FC8B-458E-8142-9D5F-50AE2FC21DF5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3202E4-B5C8-D243-9041-E41C66BDB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A6B50F-3133-6327-3BB1-5EDBDA431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BCA04-36EE-B742-8D08-92283A26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50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D3BDD-A748-FCA0-D4CC-DD69547CD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9FF8E-DC11-4BCA-1C0F-83A2B6922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735940-E292-2BA1-0671-FB8AD97A5C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939F23-B31E-48C9-6275-80A01D4A21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5F5BDC-6A0D-DE8D-C9D2-223E715DE2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E24824-0700-F649-46D4-5C3F80A73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FC8B-458E-8142-9D5F-50AE2FC21DF5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5B468D-5CDB-5911-0F7F-14BF8BA0D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F7C825-1D3B-963F-FD24-46EAAF0A5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BCA04-36EE-B742-8D08-92283A26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67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F62C8-10EE-8078-954D-38824A0D7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FAE223-1C41-007D-E8E5-0361FFAED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FC8B-458E-8142-9D5F-50AE2FC21DF5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8FA00F-C1AF-9C5F-01AC-9236C2CA4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718D86-5533-7F58-3F36-4B007F310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BCA04-36EE-B742-8D08-92283A26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12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ABE525-6167-8322-1E9E-FBB1C503B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FC8B-458E-8142-9D5F-50AE2FC21DF5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5574C0-AF5A-247C-AA10-376DD25B1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B9C155-BCDD-7E9A-1975-8D9E67457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BCA04-36EE-B742-8D08-92283A26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86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CBCCB-B324-1752-3C41-82D811B24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65873-7582-F1B3-4F25-F34C3E7AF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679D3-5483-21C6-00F1-2C2C44549C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09252F-96A3-65C5-74A5-E34D20D46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FC8B-458E-8142-9D5F-50AE2FC21DF5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B0E1CD-5966-7E2B-BEB7-8EC364180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F145F6-9310-E9E6-E6AE-D3A861714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BCA04-36EE-B742-8D08-92283A26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942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7A08C-F601-6887-014E-D07F6C464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A5979A-206B-36A4-F832-51A7C6AF37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E7DFC-815C-ECB2-FC1A-2009F95A5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AE06D9-74B3-1C9F-2009-88E2A4E6D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FC8B-458E-8142-9D5F-50AE2FC21DF5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3221B2-3D6C-B4C5-70DF-2CE4BAB60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0F5AFA-CF4F-9E38-DFD9-606B42C1F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BCA04-36EE-B742-8D08-92283A26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39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069D2-4C66-789E-87EE-DD2ACC1A3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FAB455-5A63-8C64-DE67-EDDCD2130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78765-C962-8F45-CE4B-BFC694A55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FC8B-458E-8142-9D5F-50AE2FC21DF5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CC945-5F05-1FF8-B746-972823A6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0E3DA-59AF-A39B-AECA-6FC284E1C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BCA04-36EE-B742-8D08-92283A26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7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CEA4D3-C075-D9D0-647C-E86EF805F5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EDF401-24D4-4AC7-E08A-FCDB3A58F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52536-E6E2-8567-3021-3EDFD809D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FC8B-458E-8142-9D5F-50AE2FC21DF5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FC0CA-A497-15F7-72A8-136BD7FFC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9FD44-07D0-6C9E-C9B4-90BE19319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BCA04-36EE-B742-8D08-92283A26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4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6AF55D-3444-65D9-48D4-223202C9D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08CF4-173E-4B09-CB07-8F2EC65DE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2544D-BD65-8CF0-F91B-CA72B1CAAA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26FC8B-458E-8142-9D5F-50AE2FC21DF5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09861-34DB-81DA-21F1-4D57F2212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EF5B4-C88E-343A-FBE3-A1396999CC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DBCA04-36EE-B742-8D08-92283A26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4DC92-AAA5-4DF3-4794-2F6EDD0531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NORM, </a:t>
            </a:r>
            <a:r>
              <a:rPr lang="en-US" dirty="0" err="1"/>
              <a:t>GenAI</a:t>
            </a:r>
            <a:r>
              <a:rPr lang="en-US" dirty="0"/>
              <a:t> content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78C2DE-51E3-633F-98D3-0D39A7A5E3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Ioannis Katsavounidis</a:t>
            </a:r>
          </a:p>
          <a:p>
            <a:r>
              <a:rPr lang="en-US" dirty="0"/>
              <a:t>Margaret Pinson</a:t>
            </a:r>
          </a:p>
        </p:txBody>
      </p:sp>
    </p:spTree>
    <p:extLst>
      <p:ext uri="{BB962C8B-B14F-4D97-AF65-F5344CB8AC3E}">
        <p14:creationId xmlns:p14="http://schemas.microsoft.com/office/powerpoint/2010/main" val="6032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6300E-A312-19B6-C800-3A802B89B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714A5-1306-C765-9CA4-047428174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topic of how to measure quality of computer generated (“</a:t>
            </a:r>
            <a:r>
              <a:rPr lang="en-US" dirty="0" err="1"/>
              <a:t>GenAI</a:t>
            </a:r>
            <a:r>
              <a:rPr lang="en-US" dirty="0"/>
              <a:t>”) content was discussed over a few NORM meetings</a:t>
            </a:r>
          </a:p>
          <a:p>
            <a:r>
              <a:rPr lang="en-US" dirty="0"/>
              <a:t>There is interest by the group to address this topic, from different angles</a:t>
            </a:r>
          </a:p>
          <a:p>
            <a:pPr lvl="1"/>
            <a:r>
              <a:rPr lang="en-US" dirty="0"/>
              <a:t>What type of subjective methodology is best suited for </a:t>
            </a:r>
            <a:r>
              <a:rPr lang="en-US" dirty="0" err="1"/>
              <a:t>GenAI</a:t>
            </a:r>
            <a:r>
              <a:rPr lang="en-US" dirty="0"/>
              <a:t> content</a:t>
            </a:r>
          </a:p>
          <a:p>
            <a:pPr lvl="1"/>
            <a:r>
              <a:rPr lang="en-US" dirty="0"/>
              <a:t>Which stimuli should be used to ensure good coverage/characterization of the underlying (typically) LLM engine used to produce such stimuli</a:t>
            </a:r>
          </a:p>
          <a:p>
            <a:pPr lvl="1"/>
            <a:r>
              <a:rPr lang="en-US" dirty="0"/>
              <a:t>How to design a NR-metric that can be useful for </a:t>
            </a:r>
            <a:r>
              <a:rPr lang="en-US" dirty="0" err="1"/>
              <a:t>GenAI</a:t>
            </a:r>
            <a:r>
              <a:rPr lang="en-US" dirty="0"/>
              <a:t> engine evaluation</a:t>
            </a:r>
          </a:p>
          <a:p>
            <a:pPr lvl="1"/>
            <a:r>
              <a:rPr lang="en-US" dirty="0"/>
              <a:t>How to design a NR-metric that can be useful for </a:t>
            </a:r>
            <a:r>
              <a:rPr lang="en-US" dirty="0" err="1"/>
              <a:t>GenAI</a:t>
            </a:r>
            <a:r>
              <a:rPr lang="en-US" dirty="0"/>
              <a:t> engine training</a:t>
            </a:r>
          </a:p>
        </p:txBody>
      </p:sp>
    </p:spTree>
    <p:extLst>
      <p:ext uri="{BB962C8B-B14F-4D97-AF65-F5344CB8AC3E}">
        <p14:creationId xmlns:p14="http://schemas.microsoft.com/office/powerpoint/2010/main" val="1771194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4285C-3DAF-6FCE-56AD-2A56339EB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8AF33-36E6-133C-E18E-1930B5757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Subjective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E001B-821C-D4DD-1F5C-B6715649F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GenAI</a:t>
            </a:r>
            <a:r>
              <a:rPr lang="en-US" dirty="0"/>
              <a:t> images/videos are typically generated by a LLM, with a prompt, which can be a combination of text, image, audio, video</a:t>
            </a:r>
          </a:p>
          <a:p>
            <a:r>
              <a:rPr lang="en-US" dirty="0"/>
              <a:t>One subjective evaluation methodology of </a:t>
            </a:r>
            <a:r>
              <a:rPr lang="en-US" dirty="0" err="1"/>
              <a:t>GenAI</a:t>
            </a:r>
            <a:r>
              <a:rPr lang="en-US" dirty="0"/>
              <a:t> content would be without the associated prompt. The questions asked could be “video quality” (in the traditional, non-</a:t>
            </a:r>
            <a:r>
              <a:rPr lang="en-US" dirty="0" err="1"/>
              <a:t>GenAI</a:t>
            </a:r>
            <a:r>
              <a:rPr lang="en-US" dirty="0"/>
              <a:t>, sense), “naturalness”, “aesthetic quality”, more (?)</a:t>
            </a:r>
          </a:p>
          <a:p>
            <a:r>
              <a:rPr lang="en-US" dirty="0"/>
              <a:t>Another subjective evaluation methodology of </a:t>
            </a:r>
            <a:r>
              <a:rPr lang="en-US" dirty="0" err="1"/>
              <a:t>GenAI</a:t>
            </a:r>
            <a:r>
              <a:rPr lang="en-US" dirty="0"/>
              <a:t> content would be with the associated prompt. The questions asked could be “consistency” (between prompt and resulting video), “quality” (considering all aspects), more (?)</a:t>
            </a:r>
          </a:p>
        </p:txBody>
      </p:sp>
    </p:spTree>
    <p:extLst>
      <p:ext uri="{BB962C8B-B14F-4D97-AF65-F5344CB8AC3E}">
        <p14:creationId xmlns:p14="http://schemas.microsoft.com/office/powerpoint/2010/main" val="3074886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A9A2F-C1D3-AB7F-3B93-BC012D4C9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B6C7D-2666-2E06-C7F3-EFBF43236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Subjective quality datasets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6B8EC-E930-6407-00B5-9CEFA71AE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debated what would a good </a:t>
            </a:r>
            <a:r>
              <a:rPr lang="en-US" dirty="0" err="1"/>
              <a:t>GenAI</a:t>
            </a:r>
            <a:r>
              <a:rPr lang="en-US" dirty="0"/>
              <a:t> image/video dataset be, and the relevant aspects are:</a:t>
            </a:r>
          </a:p>
          <a:p>
            <a:pPr lvl="1"/>
            <a:r>
              <a:rPr lang="en-US" dirty="0"/>
              <a:t>Coverage: how do we make sure we cover the maximum possible diversity of content, in terms of content</a:t>
            </a:r>
          </a:p>
          <a:p>
            <a:pPr lvl="1"/>
            <a:r>
              <a:rPr lang="en-US" dirty="0"/>
              <a:t>Quality: how do we make sure we cover the various ranges of scores in the subjective categories mentioned earlier</a:t>
            </a:r>
          </a:p>
          <a:p>
            <a:pPr lvl="1"/>
            <a:r>
              <a:rPr lang="en-US" dirty="0"/>
              <a:t>HRCs: which LLMs we use to generate the stimuli for subjective testing (state-of-the-art? Open/close-source LLMs?)</a:t>
            </a:r>
          </a:p>
          <a:p>
            <a:pPr lvl="1"/>
            <a:r>
              <a:rPr lang="en-US" dirty="0"/>
              <a:t>Copyrights: how do we make sure that the generated content doesn’t have any restrictions (such as copyrights) that makes subjective testing problematic</a:t>
            </a:r>
          </a:p>
        </p:txBody>
      </p:sp>
    </p:spTree>
    <p:extLst>
      <p:ext uri="{BB962C8B-B14F-4D97-AF65-F5344CB8AC3E}">
        <p14:creationId xmlns:p14="http://schemas.microsoft.com/office/powerpoint/2010/main" val="4014285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A703B-13A8-0677-4E67-E6A3FB690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DBC2D-EE17-BDA6-A37F-AD15B34BE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Monthly online meetings</a:t>
            </a:r>
          </a:p>
          <a:p>
            <a:r>
              <a:rPr lang="en-US" dirty="0"/>
              <a:t>Collect proposals</a:t>
            </a:r>
          </a:p>
          <a:p>
            <a:pPr lvl="1"/>
            <a:r>
              <a:rPr lang="en-US" dirty="0"/>
              <a:t>Subjective test method</a:t>
            </a:r>
          </a:p>
          <a:p>
            <a:pPr lvl="1"/>
            <a:r>
              <a:rPr lang="en-US" dirty="0"/>
              <a:t>Stimuli</a:t>
            </a:r>
          </a:p>
          <a:p>
            <a:r>
              <a:rPr lang="en-US" dirty="0"/>
              <a:t>Conduct subjective test </a:t>
            </a:r>
          </a:p>
          <a:p>
            <a:pPr lvl="1"/>
            <a:r>
              <a:rPr lang="en-US" dirty="0"/>
              <a:t>Small dataset </a:t>
            </a:r>
          </a:p>
          <a:p>
            <a:pPr lvl="1"/>
            <a:r>
              <a:rPr lang="en-US" dirty="0"/>
              <a:t>Subjects rate with multiple methods</a:t>
            </a:r>
          </a:p>
          <a:p>
            <a:pPr lvl="1"/>
            <a:r>
              <a:rPr lang="en-US" dirty="0"/>
              <a:t>Analyze proposed methods</a:t>
            </a:r>
          </a:p>
          <a:p>
            <a:r>
              <a:rPr lang="en-US"/>
              <a:t>Draft ITU-T Recommendation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899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68178ef-2b90-40ee-86de-4595a529cba9}" enabled="1" method="Standard" siteId="{d6cff1bd-67dd-4ce8-945d-d07dc775672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351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NORM, GenAI content</vt:lpstr>
      <vt:lpstr>Status update</vt:lpstr>
      <vt:lpstr>Subjective methodology</vt:lpstr>
      <vt:lpstr>Subjective quality datasets</vt:lpstr>
      <vt:lpstr>Next Steps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Ioannis Katsavounidis</dc:creator>
  <cp:lastModifiedBy>Pinson, Margaret</cp:lastModifiedBy>
  <cp:revision>1</cp:revision>
  <dcterms:created xsi:type="dcterms:W3CDTF">2024-10-21T16:03:21Z</dcterms:created>
  <dcterms:modified xsi:type="dcterms:W3CDTF">2024-10-21T16:43:26Z</dcterms:modified>
</cp:coreProperties>
</file>