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9"/>
  </p:notesMasterIdLst>
  <p:handoutMasterIdLst>
    <p:handoutMasterId r:id="rId30"/>
  </p:handoutMasterIdLst>
  <p:sldIdLst>
    <p:sldId id="423" r:id="rId2"/>
    <p:sldId id="479" r:id="rId3"/>
    <p:sldId id="531" r:id="rId4"/>
    <p:sldId id="532" r:id="rId5"/>
    <p:sldId id="533" r:id="rId6"/>
    <p:sldId id="534" r:id="rId7"/>
    <p:sldId id="502" r:id="rId8"/>
    <p:sldId id="503" r:id="rId9"/>
    <p:sldId id="521" r:id="rId10"/>
    <p:sldId id="504" r:id="rId11"/>
    <p:sldId id="510" r:id="rId12"/>
    <p:sldId id="515" r:id="rId13"/>
    <p:sldId id="511" r:id="rId14"/>
    <p:sldId id="524" r:id="rId15"/>
    <p:sldId id="522" r:id="rId16"/>
    <p:sldId id="506" r:id="rId17"/>
    <p:sldId id="508" r:id="rId18"/>
    <p:sldId id="509" r:id="rId19"/>
    <p:sldId id="529" r:id="rId20"/>
    <p:sldId id="527" r:id="rId21"/>
    <p:sldId id="512" r:id="rId22"/>
    <p:sldId id="530" r:id="rId23"/>
    <p:sldId id="513" r:id="rId24"/>
    <p:sldId id="526" r:id="rId25"/>
    <p:sldId id="528" r:id="rId26"/>
    <p:sldId id="507" r:id="rId27"/>
    <p:sldId id="477" r:id="rId28"/>
  </p:sldIdLst>
  <p:sldSz cx="9144000" cy="6858000" type="screen4x3"/>
  <p:notesSz cx="6888163" cy="10020300"/>
  <p:custDataLst>
    <p:tags r:id="rId31"/>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57"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417" autoAdjust="0"/>
  </p:normalViewPr>
  <p:slideViewPr>
    <p:cSldViewPr>
      <p:cViewPr varScale="1">
        <p:scale>
          <a:sx n="81" d="100"/>
          <a:sy n="81" d="100"/>
        </p:scale>
        <p:origin x="1838" y="53"/>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3157"/>
        <p:guide pos="21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2"/>
            <a:ext cx="2985282" cy="500471"/>
          </a:xfrm>
          <a:prstGeom prst="rect">
            <a:avLst/>
          </a:prstGeom>
        </p:spPr>
        <p:txBody>
          <a:bodyPr vert="horz" lIns="89173" tIns="44587" rIns="89173" bIns="44587" rtlCol="0"/>
          <a:lstStyle>
            <a:lvl1pPr algn="l">
              <a:defRPr sz="1200"/>
            </a:lvl1pPr>
          </a:lstStyle>
          <a:p>
            <a:endParaRPr lang="ko-KR" altLang="en-US" dirty="0"/>
          </a:p>
        </p:txBody>
      </p:sp>
      <p:sp>
        <p:nvSpPr>
          <p:cNvPr id="3" name="날짜 개체 틀 2"/>
          <p:cNvSpPr>
            <a:spLocks noGrp="1"/>
          </p:cNvSpPr>
          <p:nvPr>
            <p:ph type="dt" sz="quarter" idx="1"/>
          </p:nvPr>
        </p:nvSpPr>
        <p:spPr>
          <a:xfrm>
            <a:off x="3901343" y="2"/>
            <a:ext cx="2985282" cy="500471"/>
          </a:xfrm>
          <a:prstGeom prst="rect">
            <a:avLst/>
          </a:prstGeom>
        </p:spPr>
        <p:txBody>
          <a:bodyPr vert="horz" lIns="89173" tIns="44587" rIns="89173" bIns="44587" rtlCol="0"/>
          <a:lstStyle>
            <a:lvl1pPr algn="r">
              <a:defRPr sz="1200"/>
            </a:lvl1pPr>
          </a:lstStyle>
          <a:p>
            <a:fld id="{9681A0AE-D235-4586-800B-DB08096D6CBD}" type="datetimeFigureOut">
              <a:rPr lang="ko-KR" altLang="en-US" smtClean="0"/>
              <a:t>2024-07-05</a:t>
            </a:fld>
            <a:endParaRPr lang="ko-KR" altLang="en-US" dirty="0"/>
          </a:p>
        </p:txBody>
      </p:sp>
      <p:sp>
        <p:nvSpPr>
          <p:cNvPr id="4" name="바닥글 개체 틀 3"/>
          <p:cNvSpPr>
            <a:spLocks noGrp="1"/>
          </p:cNvSpPr>
          <p:nvPr>
            <p:ph type="ftr" sz="quarter" idx="2"/>
          </p:nvPr>
        </p:nvSpPr>
        <p:spPr>
          <a:xfrm>
            <a:off x="1" y="9518276"/>
            <a:ext cx="2985282" cy="500471"/>
          </a:xfrm>
          <a:prstGeom prst="rect">
            <a:avLst/>
          </a:prstGeom>
        </p:spPr>
        <p:txBody>
          <a:bodyPr vert="horz" lIns="89173" tIns="44587" rIns="89173" bIns="44587" rtlCol="0" anchor="b"/>
          <a:lstStyle>
            <a:lvl1pPr algn="l">
              <a:defRPr sz="1200"/>
            </a:lvl1pPr>
          </a:lstStyle>
          <a:p>
            <a:endParaRPr lang="ko-KR" altLang="en-US" dirty="0"/>
          </a:p>
        </p:txBody>
      </p:sp>
      <p:sp>
        <p:nvSpPr>
          <p:cNvPr id="5" name="슬라이드 번호 개체 틀 4"/>
          <p:cNvSpPr>
            <a:spLocks noGrp="1"/>
          </p:cNvSpPr>
          <p:nvPr>
            <p:ph type="sldNum" sz="quarter" idx="3"/>
          </p:nvPr>
        </p:nvSpPr>
        <p:spPr>
          <a:xfrm>
            <a:off x="3901343" y="9518276"/>
            <a:ext cx="2985282" cy="500471"/>
          </a:xfrm>
          <a:prstGeom prst="rect">
            <a:avLst/>
          </a:prstGeom>
        </p:spPr>
        <p:txBody>
          <a:bodyPr vert="horz" lIns="89173" tIns="44587" rIns="89173" bIns="44587" rtlCol="0" anchor="b"/>
          <a:lstStyle>
            <a:lvl1pPr algn="r">
              <a:defRPr sz="1200"/>
            </a:lvl1pPr>
          </a:lstStyle>
          <a:p>
            <a:fld id="{72E686B8-1356-4842-B2C7-A33B06C78D8B}" type="slidenum">
              <a:rPr lang="ko-KR" altLang="en-US" smtClean="0"/>
              <a:t>‹#›</a:t>
            </a:fld>
            <a:endParaRPr lang="ko-KR" altLang="en-US" dirty="0"/>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2984870" cy="501015"/>
          </a:xfrm>
          <a:prstGeom prst="rect">
            <a:avLst/>
          </a:prstGeom>
        </p:spPr>
        <p:txBody>
          <a:bodyPr vert="horz" lIns="96610" tIns="48306" rIns="96610" bIns="48306" rtlCol="0"/>
          <a:lstStyle>
            <a:lvl1pPr algn="l">
              <a:defRPr sz="1300"/>
            </a:lvl1pPr>
          </a:lstStyle>
          <a:p>
            <a:endParaRPr lang="ko-KR" altLang="en-US" dirty="0"/>
          </a:p>
        </p:txBody>
      </p:sp>
      <p:sp>
        <p:nvSpPr>
          <p:cNvPr id="3" name="날짜 개체 틀 2"/>
          <p:cNvSpPr>
            <a:spLocks noGrp="1"/>
          </p:cNvSpPr>
          <p:nvPr>
            <p:ph type="dt" idx="1"/>
          </p:nvPr>
        </p:nvSpPr>
        <p:spPr>
          <a:xfrm>
            <a:off x="3901701" y="0"/>
            <a:ext cx="2984870" cy="501015"/>
          </a:xfrm>
          <a:prstGeom prst="rect">
            <a:avLst/>
          </a:prstGeom>
        </p:spPr>
        <p:txBody>
          <a:bodyPr vert="horz" lIns="96610" tIns="48306" rIns="96610" bIns="48306" rtlCol="0"/>
          <a:lstStyle>
            <a:lvl1pPr algn="r">
              <a:defRPr sz="1300"/>
            </a:lvl1pPr>
          </a:lstStyle>
          <a:p>
            <a:fld id="{D5D8B169-09AD-4F78-9B79-3DA53DB6446F}" type="datetimeFigureOut">
              <a:rPr lang="ko-KR" altLang="en-US" smtClean="0"/>
              <a:t>2024-07-05</a:t>
            </a:fld>
            <a:endParaRPr lang="ko-KR" altLang="en-US" dirty="0"/>
          </a:p>
        </p:txBody>
      </p:sp>
      <p:sp>
        <p:nvSpPr>
          <p:cNvPr id="4" name="슬라이드 이미지 개체 틀 3"/>
          <p:cNvSpPr>
            <a:spLocks noGrp="1" noRot="1" noChangeAspect="1"/>
          </p:cNvSpPr>
          <p:nvPr>
            <p:ph type="sldImg" idx="2"/>
          </p:nvPr>
        </p:nvSpPr>
        <p:spPr>
          <a:xfrm>
            <a:off x="938213" y="752475"/>
            <a:ext cx="5011737" cy="3757613"/>
          </a:xfrm>
          <a:prstGeom prst="rect">
            <a:avLst/>
          </a:prstGeom>
          <a:noFill/>
          <a:ln w="12700">
            <a:solidFill>
              <a:prstClr val="black"/>
            </a:solidFill>
          </a:ln>
        </p:spPr>
        <p:txBody>
          <a:bodyPr vert="horz" lIns="96610" tIns="48306" rIns="96610" bIns="48306" rtlCol="0" anchor="ctr"/>
          <a:lstStyle/>
          <a:p>
            <a:endParaRPr lang="ko-KR" altLang="en-US" dirty="0"/>
          </a:p>
        </p:txBody>
      </p:sp>
      <p:sp>
        <p:nvSpPr>
          <p:cNvPr id="5" name="슬라이드 노트 개체 틀 4"/>
          <p:cNvSpPr>
            <a:spLocks noGrp="1"/>
          </p:cNvSpPr>
          <p:nvPr>
            <p:ph type="body" sz="quarter" idx="3"/>
          </p:nvPr>
        </p:nvSpPr>
        <p:spPr>
          <a:xfrm>
            <a:off x="688817" y="4759642"/>
            <a:ext cx="5510530" cy="4509135"/>
          </a:xfrm>
          <a:prstGeom prst="rect">
            <a:avLst/>
          </a:prstGeom>
        </p:spPr>
        <p:txBody>
          <a:bodyPr vert="horz" lIns="96610" tIns="48306" rIns="96610" bIns="48306"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9517549"/>
            <a:ext cx="2984870" cy="501015"/>
          </a:xfrm>
          <a:prstGeom prst="rect">
            <a:avLst/>
          </a:prstGeom>
        </p:spPr>
        <p:txBody>
          <a:bodyPr vert="horz" lIns="96610" tIns="48306" rIns="96610" bIns="48306" rtlCol="0" anchor="b"/>
          <a:lstStyle>
            <a:lvl1pPr algn="l">
              <a:defRPr sz="1300"/>
            </a:lvl1pPr>
          </a:lstStyle>
          <a:p>
            <a:endParaRPr lang="ko-KR" altLang="en-US" dirty="0"/>
          </a:p>
        </p:txBody>
      </p:sp>
      <p:sp>
        <p:nvSpPr>
          <p:cNvPr id="7" name="슬라이드 번호 개체 틀 6"/>
          <p:cNvSpPr>
            <a:spLocks noGrp="1"/>
          </p:cNvSpPr>
          <p:nvPr>
            <p:ph type="sldNum" sz="quarter" idx="5"/>
          </p:nvPr>
        </p:nvSpPr>
        <p:spPr>
          <a:xfrm>
            <a:off x="3901701" y="9517549"/>
            <a:ext cx="2984870" cy="501015"/>
          </a:xfrm>
          <a:prstGeom prst="rect">
            <a:avLst/>
          </a:prstGeom>
        </p:spPr>
        <p:txBody>
          <a:bodyPr vert="horz" lIns="96610" tIns="48306" rIns="96610" bIns="48306" rtlCol="0" anchor="b"/>
          <a:lstStyle>
            <a:lvl1pPr algn="r">
              <a:defRPr sz="1300"/>
            </a:lvl1pPr>
          </a:lstStyle>
          <a:p>
            <a:fld id="{F3620ED1-B248-440A-8481-ABC22B958941}" type="slidenum">
              <a:rPr lang="ko-KR" altLang="en-US" smtClean="0"/>
              <a:t>‹#›</a:t>
            </a:fld>
            <a:endParaRPr lang="ko-KR" altLang="en-US" dirty="0"/>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447465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3610009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559500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842144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2557290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535536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1523154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3138990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dirty="0"/>
          </a:p>
        </p:txBody>
      </p:sp>
    </p:spTree>
    <p:extLst>
      <p:ext uri="{BB962C8B-B14F-4D97-AF65-F5344CB8AC3E}">
        <p14:creationId xmlns:p14="http://schemas.microsoft.com/office/powerpoint/2010/main" val="1513525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dirty="0"/>
          </a:p>
        </p:txBody>
      </p:sp>
    </p:spTree>
    <p:extLst>
      <p:ext uri="{BB962C8B-B14F-4D97-AF65-F5344CB8AC3E}">
        <p14:creationId xmlns:p14="http://schemas.microsoft.com/office/powerpoint/2010/main" val="2082199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dirty="0"/>
          </a:p>
        </p:txBody>
      </p:sp>
    </p:spTree>
    <p:extLst>
      <p:ext uri="{BB962C8B-B14F-4D97-AF65-F5344CB8AC3E}">
        <p14:creationId xmlns:p14="http://schemas.microsoft.com/office/powerpoint/2010/main" val="3714187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dirty="0"/>
          </a:p>
        </p:txBody>
      </p:sp>
    </p:spTree>
    <p:extLst>
      <p:ext uri="{BB962C8B-B14F-4D97-AF65-F5344CB8AC3E}">
        <p14:creationId xmlns:p14="http://schemas.microsoft.com/office/powerpoint/2010/main" val="2702367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dirty="0"/>
          </a:p>
        </p:txBody>
      </p:sp>
    </p:spTree>
    <p:extLst>
      <p:ext uri="{BB962C8B-B14F-4D97-AF65-F5344CB8AC3E}">
        <p14:creationId xmlns:p14="http://schemas.microsoft.com/office/powerpoint/2010/main" val="2994747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dirty="0"/>
          </a:p>
        </p:txBody>
      </p:sp>
    </p:spTree>
    <p:extLst>
      <p:ext uri="{BB962C8B-B14F-4D97-AF65-F5344CB8AC3E}">
        <p14:creationId xmlns:p14="http://schemas.microsoft.com/office/powerpoint/2010/main" val="2843888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dirty="0"/>
          </a:p>
        </p:txBody>
      </p:sp>
    </p:spTree>
    <p:extLst>
      <p:ext uri="{BB962C8B-B14F-4D97-AF65-F5344CB8AC3E}">
        <p14:creationId xmlns:p14="http://schemas.microsoft.com/office/powerpoint/2010/main" val="2372708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dirty="0"/>
          </a:p>
        </p:txBody>
      </p:sp>
    </p:spTree>
    <p:extLst>
      <p:ext uri="{BB962C8B-B14F-4D97-AF65-F5344CB8AC3E}">
        <p14:creationId xmlns:p14="http://schemas.microsoft.com/office/powerpoint/2010/main" val="3675188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19</a:t>
            </a:fld>
            <a:endParaRPr lang="ko-KR" altLang="en-US" dirty="0"/>
          </a:p>
        </p:txBody>
      </p:sp>
    </p:spTree>
    <p:extLst>
      <p:ext uri="{BB962C8B-B14F-4D97-AF65-F5344CB8AC3E}">
        <p14:creationId xmlns:p14="http://schemas.microsoft.com/office/powerpoint/2010/main" val="914126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20</a:t>
            </a:fld>
            <a:endParaRPr lang="ko-KR" altLang="en-US" dirty="0"/>
          </a:p>
        </p:txBody>
      </p:sp>
    </p:spTree>
    <p:extLst>
      <p:ext uri="{BB962C8B-B14F-4D97-AF65-F5344CB8AC3E}">
        <p14:creationId xmlns:p14="http://schemas.microsoft.com/office/powerpoint/2010/main" val="1937257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21</a:t>
            </a:fld>
            <a:endParaRPr lang="ko-KR" altLang="en-US" dirty="0"/>
          </a:p>
        </p:txBody>
      </p:sp>
    </p:spTree>
    <p:extLst>
      <p:ext uri="{BB962C8B-B14F-4D97-AF65-F5344CB8AC3E}">
        <p14:creationId xmlns:p14="http://schemas.microsoft.com/office/powerpoint/2010/main" val="2512396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22</a:t>
            </a:fld>
            <a:endParaRPr lang="ko-KR" altLang="en-US" dirty="0"/>
          </a:p>
        </p:txBody>
      </p:sp>
    </p:spTree>
    <p:extLst>
      <p:ext uri="{BB962C8B-B14F-4D97-AF65-F5344CB8AC3E}">
        <p14:creationId xmlns:p14="http://schemas.microsoft.com/office/powerpoint/2010/main" val="3030451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23</a:t>
            </a:fld>
            <a:endParaRPr lang="ko-KR" altLang="en-US" dirty="0"/>
          </a:p>
        </p:txBody>
      </p:sp>
    </p:spTree>
    <p:extLst>
      <p:ext uri="{BB962C8B-B14F-4D97-AF65-F5344CB8AC3E}">
        <p14:creationId xmlns:p14="http://schemas.microsoft.com/office/powerpoint/2010/main" val="3959401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24</a:t>
            </a:fld>
            <a:endParaRPr lang="ko-KR" altLang="en-US" dirty="0"/>
          </a:p>
        </p:txBody>
      </p:sp>
    </p:spTree>
    <p:extLst>
      <p:ext uri="{BB962C8B-B14F-4D97-AF65-F5344CB8AC3E}">
        <p14:creationId xmlns:p14="http://schemas.microsoft.com/office/powerpoint/2010/main" val="292960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25</a:t>
            </a:fld>
            <a:endParaRPr lang="ko-KR" altLang="en-US" dirty="0"/>
          </a:p>
        </p:txBody>
      </p:sp>
    </p:spTree>
    <p:extLst>
      <p:ext uri="{BB962C8B-B14F-4D97-AF65-F5344CB8AC3E}">
        <p14:creationId xmlns:p14="http://schemas.microsoft.com/office/powerpoint/2010/main" val="377055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26</a:t>
            </a:fld>
            <a:endParaRPr lang="ko-KR" altLang="en-US" dirty="0"/>
          </a:p>
        </p:txBody>
      </p:sp>
    </p:spTree>
    <p:extLst>
      <p:ext uri="{BB962C8B-B14F-4D97-AF65-F5344CB8AC3E}">
        <p14:creationId xmlns:p14="http://schemas.microsoft.com/office/powerpoint/2010/main" val="34329409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27</a:t>
            </a:fld>
            <a:endParaRPr lang="ko-KR" altLang="en-US" dirty="0"/>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dirty="0"/>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dirty="0"/>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dirty="0"/>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8" name="바닥글 개체 틀 7"/>
          <p:cNvSpPr>
            <a:spLocks noGrp="1"/>
          </p:cNvSpPr>
          <p:nvPr>
            <p:ph type="ftr" sz="quarter" idx="11"/>
          </p:nvPr>
        </p:nvSpPr>
        <p:spPr/>
        <p:txBody>
          <a:bodyPr/>
          <a:lstStyle/>
          <a:p>
            <a:endParaRPr lang="ko-KR" altLang="en-US" dirty="0"/>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4" name="바닥글 개체 틀 3"/>
          <p:cNvSpPr>
            <a:spLocks noGrp="1"/>
          </p:cNvSpPr>
          <p:nvPr>
            <p:ph type="ftr" sz="quarter" idx="11"/>
          </p:nvPr>
        </p:nvSpPr>
        <p:spPr/>
        <p:txBody>
          <a:bodyPr/>
          <a:lstStyle/>
          <a:p>
            <a:endParaRPr lang="ko-KR" altLang="en-US" dirty="0"/>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3" name="바닥글 개체 틀 2"/>
          <p:cNvSpPr>
            <a:spLocks noGrp="1"/>
          </p:cNvSpPr>
          <p:nvPr>
            <p:ph type="ftr" sz="quarter" idx="11"/>
          </p:nvPr>
        </p:nvSpPr>
        <p:spPr/>
        <p:txBody>
          <a:bodyPr/>
          <a:lstStyle/>
          <a:p>
            <a:endParaRPr lang="ko-KR" altLang="en-US" dirty="0"/>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6" name="바닥글 개체 틀 5"/>
          <p:cNvSpPr>
            <a:spLocks noGrp="1"/>
          </p:cNvSpPr>
          <p:nvPr>
            <p:ph type="ftr" sz="quarter" idx="11"/>
          </p:nvPr>
        </p:nvSpPr>
        <p:spPr/>
        <p:txBody>
          <a:bodyPr/>
          <a:lstStyle/>
          <a:p>
            <a:endParaRPr lang="ko-KR" altLang="en-US" dirty="0"/>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2024-07-05</a:t>
            </a:fld>
            <a:endParaRPr lang="ko-KR" altLang="en-US" dirty="0"/>
          </a:p>
        </p:txBody>
      </p:sp>
      <p:sp>
        <p:nvSpPr>
          <p:cNvPr id="5" name="바닥글 개체 틀 4"/>
          <p:cNvSpPr>
            <a:spLocks noGrp="1"/>
          </p:cNvSpPr>
          <p:nvPr>
            <p:ph type="ftr" sz="quarter" idx="11"/>
          </p:nvPr>
        </p:nvSpPr>
        <p:spPr/>
        <p:txBody>
          <a:bodyPr/>
          <a:lstStyle/>
          <a:p>
            <a:endParaRPr lang="ko-KR" altLang="en-US" dirty="0"/>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dirty="0"/>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2024-07-05</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dirty="0"/>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dirty="0"/>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hyperlink" Target="http://www.itu.int/md/T22-SG12-230919-TD-GEN-0467"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hyperlink" Target="http://www.itu.int/md/T22-SG12-230919-TD-GEN-0467"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hyperlink" Target="http://www.itu.int/md/T22-SG12-230919-TD-GEN-0467"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3600" b="1" dirty="0">
                <a:solidFill>
                  <a:srgbClr val="FF0000"/>
                </a:solidFill>
                <a:ea typeface="MD아트체" pitchFamily="18" charset="-127"/>
                <a:cs typeface="한컴바탕" pitchFamily="18" charset="2"/>
              </a:rPr>
              <a:t>ITU-T SG12</a:t>
            </a:r>
            <a:br>
              <a:rPr lang="en-US" altLang="ko-KR" sz="3600" b="1" dirty="0">
                <a:solidFill>
                  <a:srgbClr val="FF0000"/>
                </a:solidFill>
                <a:ea typeface="MD아트체" pitchFamily="18" charset="-127"/>
                <a:cs typeface="한컴바탕" pitchFamily="18" charset="2"/>
              </a:rPr>
            </a:br>
            <a:r>
              <a:rPr lang="en-US" altLang="ko-KR" sz="3600" b="1" dirty="0">
                <a:solidFill>
                  <a:srgbClr val="FF0000"/>
                </a:solidFill>
                <a:ea typeface="MD아트체" pitchFamily="18" charset="-127"/>
                <a:cs typeface="한컴바탕" pitchFamily="18" charset="2"/>
              </a:rPr>
              <a:t>Q19 Interim Meeting</a:t>
            </a:r>
            <a:br>
              <a:rPr lang="en-US" altLang="ko-KR" sz="3600" b="1" dirty="0">
                <a:solidFill>
                  <a:srgbClr val="FF0000"/>
                </a:solidFill>
                <a:ea typeface="MD아트체" pitchFamily="18" charset="-127"/>
                <a:cs typeface="한컴바탕" pitchFamily="18" charset="2"/>
              </a:rPr>
            </a:b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Objective and subjective methods for evaluating perceptual </a:t>
            </a:r>
            <a:r>
              <a:rPr lang="en-GB" altLang="ko-KR" sz="1800" b="1" dirty="0" err="1">
                <a:solidFill>
                  <a:schemeClr val="accent6">
                    <a:lumMod val="50000"/>
                  </a:schemeClr>
                </a:solidFill>
                <a:effectLst/>
                <a:latin typeface="Times New Roman" panose="02020603050405020304" pitchFamily="18" charset="0"/>
                <a:ea typeface="SimSun" panose="02010600030101010101" pitchFamily="2" charset="-122"/>
              </a:rPr>
              <a:t>audiovisual</a:t>
            </a: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 quality in multimedia and television services</a:t>
            </a:r>
            <a:br>
              <a:rPr lang="en-US" altLang="ko-KR" sz="5400" b="1" dirty="0">
                <a:solidFill>
                  <a:srgbClr val="FF0000"/>
                </a:solidFill>
                <a:ea typeface="MD아트체" pitchFamily="18" charset="-127"/>
                <a:cs typeface="한컴바탕" pitchFamily="18" charset="2"/>
              </a:rPr>
            </a:b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411760" y="4365104"/>
            <a:ext cx="5297700"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July 4-5, 2024</a:t>
            </a:r>
          </a:p>
          <a:p>
            <a:r>
              <a:rPr lang="en-US" altLang="ko-KR" sz="2000" b="1" dirty="0" err="1">
                <a:solidFill>
                  <a:schemeClr val="tx1"/>
                </a:solidFill>
                <a:ea typeface="MD아트체" pitchFamily="18" charset="-127"/>
                <a:cs typeface="한컴바탕" pitchFamily="18" charset="2"/>
              </a:rPr>
              <a:t>Universität</a:t>
            </a:r>
            <a:r>
              <a:rPr lang="en-US" altLang="ko-KR" sz="2000" b="1" dirty="0">
                <a:solidFill>
                  <a:schemeClr val="tx1"/>
                </a:solidFill>
                <a:ea typeface="MD아트체" pitchFamily="18" charset="-127"/>
                <a:cs typeface="한컴바탕" pitchFamily="18" charset="2"/>
              </a:rPr>
              <a:t> Klagenfurt in Klagenfurt, Austria</a:t>
            </a:r>
          </a:p>
        </p:txBody>
      </p:sp>
      <p:sp>
        <p:nvSpPr>
          <p:cNvPr id="8" name="RS_Classification_Standard">
            <a:extLst>
              <a:ext uri="{FF2B5EF4-FFF2-40B4-BE49-F238E27FC236}">
                <a16:creationId xmlns:a16="http://schemas.microsoft.com/office/drawing/2014/main"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4062651"/>
          </a:xfrm>
          <a:prstGeom prst="rect">
            <a:avLst/>
          </a:prstGeom>
          <a:noFill/>
        </p:spPr>
        <p:txBody>
          <a:bodyPr wrap="square" rtlCol="0">
            <a:spAutoFit/>
          </a:bodyPr>
          <a:lstStyle/>
          <a:p>
            <a:r>
              <a:rPr lang="en-US" altLang="ko-KR" sz="2400" b="1" dirty="0"/>
              <a:t>Agenda</a:t>
            </a:r>
          </a:p>
          <a:p>
            <a:endParaRPr lang="en-US" altLang="ko-KR" sz="2400" b="1" dirty="0"/>
          </a:p>
          <a:p>
            <a:pPr marL="342900" indent="-342900">
              <a:buFont typeface="Arial" panose="020B0604020202020204" pitchFamily="34" charset="0"/>
              <a:buChar char="•"/>
            </a:pPr>
            <a:r>
              <a:rPr lang="en-US" altLang="ko-KR" sz="2400" b="1" dirty="0"/>
              <a:t>Work item </a:t>
            </a:r>
            <a:r>
              <a:rPr lang="en-US" altLang="ko-KR" sz="2400" b="1" dirty="0" err="1"/>
              <a:t>J.noref</a:t>
            </a:r>
            <a:endParaRPr lang="en-US" altLang="ko-KR" sz="2400" b="1" dirty="0"/>
          </a:p>
          <a:p>
            <a:pPr marL="342900" indent="-342900">
              <a:buFont typeface="Arial" panose="020B0604020202020204" pitchFamily="34" charset="0"/>
              <a:buChar char="•"/>
            </a:pPr>
            <a:r>
              <a:rPr lang="en-US" altLang="ko-KR" sz="2400" b="1" dirty="0"/>
              <a:t>Work item P.obj-</a:t>
            </a:r>
            <a:r>
              <a:rPr lang="en-US" altLang="ko-KR" sz="2400" b="1" dirty="0" err="1"/>
              <a:t>recog</a:t>
            </a:r>
            <a:endParaRPr lang="ko-KR" altLang="ko-KR" sz="2400" b="1" dirty="0"/>
          </a:p>
          <a:p>
            <a:pPr marL="342900" indent="-342900">
              <a:buFont typeface="Arial" panose="020B0604020202020204" pitchFamily="34" charset="0"/>
              <a:buChar char="•"/>
            </a:pPr>
            <a:r>
              <a:rPr lang="en-US" altLang="ko-KR" sz="2400" b="1" dirty="0"/>
              <a:t>AOB</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39552" y="2159526"/>
            <a:ext cx="7272808" cy="1446550"/>
          </a:xfrm>
          <a:prstGeom prst="rect">
            <a:avLst/>
          </a:prstGeom>
          <a:noFill/>
        </p:spPr>
        <p:txBody>
          <a:bodyPr wrap="square" rtlCol="0">
            <a:spAutoFit/>
          </a:bodyPr>
          <a:lstStyle/>
          <a:p>
            <a:r>
              <a:rPr lang="en-US" altLang="ko-KR" sz="4400" b="1" dirty="0">
                <a:solidFill>
                  <a:srgbClr val="FF0000"/>
                </a:solidFill>
              </a:rPr>
              <a:t>Work item P.obj-</a:t>
            </a:r>
            <a:r>
              <a:rPr lang="en-US" altLang="ko-KR" sz="4400" b="1" dirty="0" err="1">
                <a:solidFill>
                  <a:srgbClr val="FF0000"/>
                </a:solidFill>
              </a:rPr>
              <a:t>recog</a:t>
            </a:r>
            <a:endParaRPr lang="en-US" altLang="ko-KR" sz="4400" b="1" dirty="0">
              <a:solidFill>
                <a:srgbClr val="FF0000"/>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579228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3693319"/>
          </a:xfrm>
          <a:prstGeom prst="rect">
            <a:avLst/>
          </a:prstGeom>
          <a:noFill/>
        </p:spPr>
        <p:txBody>
          <a:bodyPr wrap="square" rtlCol="0">
            <a:spAutoFit/>
          </a:bodyPr>
          <a:lstStyle/>
          <a:p>
            <a:r>
              <a:rPr lang="en-US" altLang="ko-KR" sz="2400" b="1" dirty="0"/>
              <a:t>Three contributions for this meeting</a:t>
            </a:r>
          </a:p>
          <a:p>
            <a:endParaRPr lang="en-US" altLang="ko-KR" sz="2400" b="1" dirty="0"/>
          </a:p>
          <a:p>
            <a:pPr marL="342900" indent="-342900">
              <a:buFont typeface="Arial" panose="020B0604020202020204" pitchFamily="34" charset="0"/>
              <a:buChar char="•"/>
            </a:pPr>
            <a:r>
              <a:rPr lang="en-US" altLang="ko-KR" sz="2400" b="1" dirty="0"/>
              <a:t>C01: Performance of proposed model for training data</a:t>
            </a:r>
          </a:p>
          <a:p>
            <a:pPr marL="342900" indent="-342900">
              <a:buFont typeface="Arial" panose="020B0604020202020204" pitchFamily="34" charset="0"/>
              <a:buChar char="•"/>
            </a:pPr>
            <a:r>
              <a:rPr lang="en-US" altLang="ko-KR" sz="2400" b="1" dirty="0"/>
              <a:t>C03: The validation method for anchor data</a:t>
            </a:r>
          </a:p>
          <a:p>
            <a:pPr marL="342900" indent="-342900">
              <a:buFont typeface="Arial" panose="020B0604020202020204" pitchFamily="34" charset="0"/>
              <a:buChar char="•"/>
            </a:pPr>
            <a:r>
              <a:rPr lang="en-US" altLang="ko-KR" sz="2400" b="1" dirty="0"/>
              <a:t>C02: Model submission and validation procedures</a:t>
            </a:r>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135486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94876" y="1124744"/>
            <a:ext cx="8009572" cy="4401205"/>
          </a:xfrm>
          <a:prstGeom prst="rect">
            <a:avLst/>
          </a:prstGeom>
          <a:noFill/>
        </p:spPr>
        <p:txBody>
          <a:bodyPr wrap="square" rtlCol="0">
            <a:spAutoFit/>
          </a:bodyPr>
          <a:lstStyle/>
          <a:p>
            <a:r>
              <a:rPr lang="en-US" altLang="ko-KR" sz="2000" b="1" dirty="0">
                <a:solidFill>
                  <a:srgbClr val="FF0000"/>
                </a:solidFill>
              </a:rPr>
              <a:t>Work item </a:t>
            </a:r>
            <a:r>
              <a:rPr lang="en-US" altLang="ko-KR" sz="2000" b="1" dirty="0" err="1">
                <a:solidFill>
                  <a:srgbClr val="FF0000"/>
                </a:solidFill>
              </a:rPr>
              <a:t>J.src-vq</a:t>
            </a:r>
            <a:r>
              <a:rPr lang="en-US" altLang="ko-KR" sz="2000" b="1" dirty="0">
                <a:solidFill>
                  <a:srgbClr val="FF0000"/>
                </a:solidFill>
              </a:rPr>
              <a:t> </a:t>
            </a:r>
            <a:r>
              <a:rPr lang="en-US" altLang="ko-KR" sz="2000" b="1" dirty="0">
                <a:solidFill>
                  <a:schemeClr val="accent1"/>
                </a:solidFill>
              </a:rPr>
              <a:t>(Base Text: </a:t>
            </a:r>
            <a:r>
              <a:rPr lang="en-GB" altLang="ko-KR" sz="1800" u="sng" dirty="0">
                <a:solidFill>
                  <a:schemeClr val="accent1"/>
                </a:solidFill>
                <a:effectLst/>
                <a:latin typeface="Times New Roman" panose="02020603050405020304" pitchFamily="18" charset="0"/>
                <a:ea typeface="SimSun" panose="02010600030101010101" pitchFamily="2" charset="-122"/>
                <a:hlinkClick r:id="rId4">
                  <a:extLst>
                    <a:ext uri="{A12FA001-AC4F-418D-AE19-62706E023703}">
                      <ahyp:hlinkClr xmlns:ahyp="http://schemas.microsoft.com/office/drawing/2018/hyperlinkcolor" val="tx"/>
                    </a:ext>
                  </a:extLst>
                </a:hlinkClick>
              </a:rPr>
              <a:t>SG12-</a:t>
            </a:r>
            <a:r>
              <a:rPr lang="en-GB" altLang="ko-KR" sz="1800" u="sng" dirty="0">
                <a:solidFill>
                  <a:schemeClr val="accent1"/>
                </a:solidFill>
                <a:effectLst/>
                <a:latin typeface="Times New Roman" panose="02020603050405020304" pitchFamily="18" charset="0"/>
                <a:ea typeface="SimSun" panose="02010600030101010101" pitchFamily="2" charset="-122"/>
              </a:rPr>
              <a:t>TD635</a:t>
            </a:r>
            <a:r>
              <a:rPr lang="en-US" altLang="ko-KR" sz="2000" b="1" dirty="0">
                <a:solidFill>
                  <a:schemeClr val="accent1"/>
                </a:solidFill>
              </a:rPr>
              <a:t>)</a:t>
            </a:r>
          </a:p>
          <a:p>
            <a:r>
              <a:rPr lang="en-US" altLang="ko-KR" sz="2000" b="1" dirty="0">
                <a:solidFill>
                  <a:schemeClr val="tx2"/>
                </a:solidFill>
              </a:rPr>
              <a:t>Objective Assessment Methods for Source Video Quality at the Headend</a:t>
            </a:r>
          </a:p>
          <a:p>
            <a:r>
              <a:rPr lang="en-US" altLang="ko-KR" sz="2000" b="1" dirty="0"/>
              <a:t>Source video quality at the headend is an important factor in providing high quality programs over cable networks. Poor source video quality will result in low perceptual quality of the end-user even if the programs are encoded at high bit rates and there are no transmission errors. This Recommendation describes objective methods which can be used to measure source video quality at the headend.</a:t>
            </a:r>
          </a:p>
          <a:p>
            <a:endParaRPr lang="en-US" altLang="ko-KR" sz="2000" b="1" dirty="0"/>
          </a:p>
          <a:p>
            <a:r>
              <a:rPr lang="en-US" altLang="ko-KR" sz="2000" b="1" dirty="0">
                <a:solidFill>
                  <a:srgbClr val="FF0000"/>
                </a:solidFill>
              </a:rPr>
              <a:t>Applications</a:t>
            </a:r>
            <a:r>
              <a:rPr lang="en-US" altLang="ko-KR" sz="2000" b="1" dirty="0"/>
              <a:t>: </a:t>
            </a:r>
          </a:p>
          <a:p>
            <a:pPr marL="342900" indent="-342900">
              <a:buFont typeface="Arial" panose="020B0604020202020204" pitchFamily="34" charset="0"/>
              <a:buChar char="•"/>
            </a:pPr>
            <a:r>
              <a:rPr lang="en-US" altLang="ko-KR" sz="2000" b="1" dirty="0"/>
              <a:t>Can be used to determine optimum transmission resolution and bitrate in bit-streaming services</a:t>
            </a:r>
          </a:p>
          <a:p>
            <a:pPr marL="342900" indent="-342900">
              <a:buFont typeface="Arial" panose="020B0604020202020204" pitchFamily="34" charset="0"/>
              <a:buChar char="•"/>
            </a:pPr>
            <a:r>
              <a:rPr lang="en-US" altLang="ko-KR" sz="2000" b="1" dirty="0">
                <a:highlight>
                  <a:srgbClr val="FFFF00"/>
                </a:highlight>
              </a:rPr>
              <a:t>Upon successful completion of </a:t>
            </a:r>
            <a:r>
              <a:rPr lang="en-US" altLang="ko-KR" sz="2000" b="1" dirty="0" err="1">
                <a:highlight>
                  <a:srgbClr val="FFFF00"/>
                </a:highlight>
              </a:rPr>
              <a:t>J.noref</a:t>
            </a:r>
            <a:r>
              <a:rPr lang="en-US" altLang="ko-KR" sz="2000" b="1" dirty="0">
                <a:highlight>
                  <a:srgbClr val="FFFF00"/>
                </a:highlight>
              </a:rPr>
              <a:t>, work item </a:t>
            </a:r>
            <a:r>
              <a:rPr lang="en-US" altLang="ko-KR" sz="2000" b="1" dirty="0" err="1">
                <a:highlight>
                  <a:srgbClr val="FFFF00"/>
                </a:highlight>
              </a:rPr>
              <a:t>J.src-vq</a:t>
            </a:r>
            <a:r>
              <a:rPr lang="en-US" altLang="ko-KR" sz="2000" b="1" dirty="0">
                <a:highlight>
                  <a:srgbClr val="FFFF00"/>
                </a:highlight>
              </a:rPr>
              <a:t> can be progressed for Recommendation development.</a:t>
            </a: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81188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3548" y="908720"/>
            <a:ext cx="8840452" cy="6247864"/>
          </a:xfrm>
          <a:prstGeom prst="rect">
            <a:avLst/>
          </a:prstGeom>
          <a:noFill/>
        </p:spPr>
        <p:txBody>
          <a:bodyPr wrap="square" rtlCol="0">
            <a:spAutoFit/>
          </a:bodyPr>
          <a:lstStyle/>
          <a:p>
            <a:r>
              <a:rPr lang="en-US" altLang="ko-KR" sz="2000" b="1" dirty="0">
                <a:solidFill>
                  <a:srgbClr val="FF0000"/>
                </a:solidFill>
              </a:rPr>
              <a:t>Work item </a:t>
            </a:r>
            <a:r>
              <a:rPr lang="en-US" altLang="ko-KR" sz="2000" b="1" dirty="0" err="1">
                <a:solidFill>
                  <a:srgbClr val="FF0000"/>
                </a:solidFill>
              </a:rPr>
              <a:t>J.q-uhd</a:t>
            </a:r>
            <a:r>
              <a:rPr lang="en-US" altLang="ko-KR" sz="2000" b="1" dirty="0">
                <a:solidFill>
                  <a:srgbClr val="FF0000"/>
                </a:solidFill>
              </a:rPr>
              <a:t>: </a:t>
            </a:r>
            <a:r>
              <a:rPr lang="en-US" altLang="ko-KR" sz="2000" b="1" dirty="0">
                <a:solidFill>
                  <a:schemeClr val="accent1"/>
                </a:solidFill>
              </a:rPr>
              <a:t>Base Text: </a:t>
            </a:r>
            <a:r>
              <a:rPr lang="en-GB" altLang="ko-KR" sz="1800" u="sng" dirty="0">
                <a:solidFill>
                  <a:srgbClr val="0000FF"/>
                </a:solidFill>
                <a:effectLst/>
                <a:latin typeface="Times New Roman" panose="02020603050405020304" pitchFamily="18" charset="0"/>
                <a:ea typeface="SimSun" panose="02010600030101010101" pitchFamily="2" charset="-122"/>
                <a:hlinkClick r:id="rId4"/>
              </a:rPr>
              <a:t>SG12-</a:t>
            </a:r>
            <a:r>
              <a:rPr lang="en-GB" altLang="ko-KR" sz="1800" u="sng" dirty="0">
                <a:solidFill>
                  <a:srgbClr val="0000FF"/>
                </a:solidFill>
                <a:effectLst/>
                <a:latin typeface="Times New Roman" panose="02020603050405020304" pitchFamily="18" charset="0"/>
                <a:ea typeface="SimSun" panose="02010600030101010101" pitchFamily="2" charset="-122"/>
              </a:rPr>
              <a:t>TD636</a:t>
            </a:r>
          </a:p>
          <a:p>
            <a:r>
              <a:rPr lang="en-US" altLang="ko-KR" sz="2000" b="1" dirty="0">
                <a:solidFill>
                  <a:srgbClr val="FF0000"/>
                </a:solidFill>
              </a:rPr>
              <a:t>“Quality measurement methods for UHD services”</a:t>
            </a:r>
          </a:p>
          <a:p>
            <a:r>
              <a:rPr lang="en-US" altLang="ko-KR" b="1" dirty="0"/>
              <a:t>As UHD services are rapidly being implemented, there are increasing needs for UHD service quality measurement tools. In particular, there is a need to evaluate UHD video quality of output signals produced by cameras, encoders, editing tools, and decoders. For example, there is an urgent need for subjective and/or objective tools that evaluate whether or not an UHD recording has improved quality over an up-sampled HD version of that signal. This can be non-obvious to people new to the field, because they may not have access to true UHD content or monitors. UHD differs from current HD on several aspects that can all contribute to affect perceived quality: very high resolution, large size of UHD displays, shorter relative viewing distances, and wider viewing angles. Additionally, there can be distortions due to camera capture and movements. Improved subjective methods are also of interest.</a:t>
            </a:r>
          </a:p>
          <a:p>
            <a:r>
              <a:rPr lang="en-US" altLang="ko-KR" b="1" dirty="0"/>
              <a:t>This work item develops a new Recommendation for subjective and objective perceptual video quality measurement methods for UHD.</a:t>
            </a:r>
          </a:p>
          <a:p>
            <a:r>
              <a:rPr lang="en-US" altLang="ko-KR" sz="1800" b="1" dirty="0">
                <a:solidFill>
                  <a:srgbClr val="FF0000"/>
                </a:solidFill>
              </a:rPr>
              <a:t>Applications: </a:t>
            </a:r>
          </a:p>
          <a:p>
            <a:pPr marL="342900" indent="-342900">
              <a:buFont typeface="Arial" panose="020B0604020202020204" pitchFamily="34" charset="0"/>
              <a:buChar char="•"/>
            </a:pPr>
            <a:r>
              <a:rPr lang="en-US" altLang="ko-KR" sz="1800" b="1" dirty="0"/>
              <a:t>Can be used to determine UHD/FHD resolution and bitrate in bit-streaming services</a:t>
            </a:r>
          </a:p>
          <a:p>
            <a:pPr marL="342900" indent="-342900">
              <a:buFont typeface="Arial" panose="020B0604020202020204" pitchFamily="34" charset="0"/>
              <a:buChar char="•"/>
            </a:pPr>
            <a:r>
              <a:rPr lang="en-US" altLang="ko-KR" sz="1800" b="1" dirty="0">
                <a:highlight>
                  <a:srgbClr val="FFFF00"/>
                </a:highlight>
              </a:rPr>
              <a:t>Upon successful completion of </a:t>
            </a:r>
            <a:r>
              <a:rPr lang="en-US" altLang="ko-KR" sz="1800" b="1" dirty="0" err="1">
                <a:highlight>
                  <a:srgbClr val="FFFF00"/>
                </a:highlight>
              </a:rPr>
              <a:t>J.noref</a:t>
            </a:r>
            <a:r>
              <a:rPr lang="en-US" altLang="ko-KR" sz="1800" b="1" dirty="0">
                <a:highlight>
                  <a:srgbClr val="FFFF00"/>
                </a:highlight>
              </a:rPr>
              <a:t>, work item </a:t>
            </a:r>
            <a:r>
              <a:rPr lang="en-US" altLang="ko-KR" sz="1800" b="1" dirty="0" err="1">
                <a:highlight>
                  <a:srgbClr val="FFFF00"/>
                </a:highlight>
              </a:rPr>
              <a:t>J.q-uhd</a:t>
            </a:r>
            <a:r>
              <a:rPr lang="en-US" altLang="ko-KR" sz="1800" b="1" dirty="0">
                <a:highlight>
                  <a:srgbClr val="FFFF00"/>
                </a:highlight>
              </a:rPr>
              <a:t> can be progressed for Recommendation development.</a:t>
            </a:r>
          </a:p>
          <a:p>
            <a:pPr marL="342900" indent="-342900">
              <a:buFont typeface="Arial" panose="020B0604020202020204" pitchFamily="34" charset="0"/>
              <a:buChar char="•"/>
            </a:pPr>
            <a:endParaRPr lang="en-US" altLang="ko-KR" sz="1800" b="1" dirty="0"/>
          </a:p>
          <a:p>
            <a:pPr marL="342900" indent="-342900">
              <a:buFont typeface="Arial" panose="020B0604020202020204" pitchFamily="34" charset="0"/>
              <a:buChar char="•"/>
            </a:pPr>
            <a:endParaRPr lang="en-US" altLang="ko-KR" sz="1800" b="1" dirty="0"/>
          </a:p>
          <a:p>
            <a:endParaRPr lang="en-US" altLang="ko-KR" b="1"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173194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255168" y="1772816"/>
            <a:ext cx="7272808" cy="1754326"/>
          </a:xfrm>
          <a:prstGeom prst="rect">
            <a:avLst/>
          </a:prstGeom>
          <a:noFill/>
        </p:spPr>
        <p:txBody>
          <a:bodyPr wrap="square" rtlCol="0">
            <a:spAutoFit/>
          </a:bodyPr>
          <a:lstStyle/>
          <a:p>
            <a:r>
              <a:rPr lang="en-US" altLang="ko-KR" sz="4400" b="1" dirty="0">
                <a:solidFill>
                  <a:srgbClr val="FF0000"/>
                </a:solidFill>
              </a:rPr>
              <a:t>Work item </a:t>
            </a:r>
            <a:r>
              <a:rPr lang="en-US" altLang="ko-KR" sz="4400" b="1" dirty="0" err="1">
                <a:solidFill>
                  <a:srgbClr val="FF0000"/>
                </a:solidFill>
              </a:rPr>
              <a:t>J.noref</a:t>
            </a:r>
            <a:endParaRPr lang="en-US" altLang="ko-KR" sz="4400" b="1" dirty="0">
              <a:solidFill>
                <a:srgbClr val="FF0000"/>
              </a:solidFill>
            </a:endParaRPr>
          </a:p>
          <a:p>
            <a:r>
              <a:rPr lang="en-US" altLang="ko-KR" sz="2000" b="1" dirty="0">
                <a:solidFill>
                  <a:schemeClr val="accent1"/>
                </a:solidFill>
              </a:rPr>
              <a:t>Base Text: </a:t>
            </a:r>
            <a:r>
              <a:rPr lang="en-GB" altLang="ko-KR" sz="2000" u="sng" dirty="0">
                <a:solidFill>
                  <a:schemeClr val="accent1"/>
                </a:solidFill>
                <a:effectLst/>
                <a:latin typeface="Times New Roman" panose="02020603050405020304" pitchFamily="18" charset="0"/>
                <a:ea typeface="SimSun" panose="02010600030101010101" pitchFamily="2" charset="-122"/>
                <a:hlinkClick r:id="rId4">
                  <a:extLst>
                    <a:ext uri="{A12FA001-AC4F-418D-AE19-62706E023703}">
                      <ahyp:hlinkClr xmlns:ahyp="http://schemas.microsoft.com/office/drawing/2018/hyperlinkcolor" val="tx"/>
                    </a:ext>
                  </a:extLst>
                </a:hlinkClick>
              </a:rPr>
              <a:t>SG12-</a:t>
            </a:r>
            <a:r>
              <a:rPr lang="en-GB" altLang="ko-KR" sz="2000" u="sng" dirty="0">
                <a:solidFill>
                  <a:schemeClr val="accent1"/>
                </a:solidFill>
                <a:effectLst/>
                <a:latin typeface="Times New Roman" panose="02020603050405020304" pitchFamily="18" charset="0"/>
                <a:ea typeface="SimSun" panose="02010600030101010101" pitchFamily="2" charset="-122"/>
              </a:rPr>
              <a:t>TD634</a:t>
            </a:r>
            <a:endParaRPr lang="en-US" altLang="ko-KR" sz="2000" b="1" dirty="0">
              <a:solidFill>
                <a:schemeClr val="accent1"/>
              </a:solidFill>
            </a:endParaRPr>
          </a:p>
          <a:p>
            <a:endParaRPr lang="en-US" altLang="ko-KR" sz="4400" b="1" dirty="0">
              <a:solidFill>
                <a:srgbClr val="FF0000"/>
              </a:solidFill>
            </a:endParaRPr>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88429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647426"/>
          </a:xfrm>
          <a:prstGeom prst="rect">
            <a:avLst/>
          </a:prstGeom>
          <a:noFill/>
        </p:spPr>
        <p:txBody>
          <a:bodyPr wrap="square" rtlCol="0">
            <a:spAutoFit/>
          </a:bodyPr>
          <a:lstStyle/>
          <a:p>
            <a:r>
              <a:rPr lang="en-US" altLang="ko-KR" sz="3200" b="1" dirty="0">
                <a:highlight>
                  <a:srgbClr val="FFFF00"/>
                </a:highlight>
              </a:rPr>
              <a:t>No reference method</a:t>
            </a:r>
          </a:p>
          <a:p>
            <a:pPr marL="342900" indent="-342900">
              <a:buFont typeface="Arial" panose="020B0604020202020204" pitchFamily="34" charset="0"/>
              <a:buChar char="•"/>
            </a:pPr>
            <a:r>
              <a:rPr lang="en-US" altLang="ko-KR" sz="2400" b="1" dirty="0"/>
              <a:t>ITU and VQEG had made several attempts for no-reference video quality measurement methods, but failed to produce Recommendations.</a:t>
            </a:r>
          </a:p>
          <a:p>
            <a:pPr marL="342900" indent="-342900">
              <a:buFont typeface="Arial" panose="020B0604020202020204" pitchFamily="34" charset="0"/>
              <a:buChar char="•"/>
            </a:pPr>
            <a:r>
              <a:rPr lang="en-US" altLang="ko-KR" sz="2400" b="1" dirty="0"/>
              <a:t>Recently, some promising results based on deep-learning methods have been reported.</a:t>
            </a:r>
          </a:p>
          <a:p>
            <a:pPr marL="342900" indent="-342900">
              <a:buFont typeface="Arial" panose="020B0604020202020204" pitchFamily="34" charset="0"/>
              <a:buChar char="•"/>
            </a:pPr>
            <a:r>
              <a:rPr lang="en-US" altLang="ko-KR" sz="2400" b="1" dirty="0"/>
              <a:t>Q19 has a work item </a:t>
            </a:r>
            <a:r>
              <a:rPr lang="en-US" altLang="ko-KR" sz="2400" b="1" dirty="0" err="1"/>
              <a:t>J.noref</a:t>
            </a:r>
            <a:r>
              <a:rPr lang="en-US" altLang="ko-KR" sz="2400" b="1" dirty="0"/>
              <a:t> for no-reference video quality measurement methods.</a:t>
            </a:r>
          </a:p>
          <a:p>
            <a:pPr marL="342900" indent="-342900">
              <a:buFont typeface="Arial" panose="020B0604020202020204" pitchFamily="34" charset="0"/>
              <a:buChar char="•"/>
            </a:pPr>
            <a:r>
              <a:rPr lang="en-US" altLang="ko-KR" sz="2400" b="1" dirty="0"/>
              <a:t>For the </a:t>
            </a:r>
            <a:r>
              <a:rPr lang="en-US" altLang="ko-KR" sz="2400" b="1" dirty="0" err="1"/>
              <a:t>testplan</a:t>
            </a:r>
            <a:r>
              <a:rPr lang="en-US" altLang="ko-KR" sz="2400" b="1" dirty="0"/>
              <a:t> of NR methods, we may use a VQEG </a:t>
            </a:r>
            <a:r>
              <a:rPr lang="en-US" altLang="ko-KR" sz="2400" b="1" dirty="0" err="1"/>
              <a:t>testplan</a:t>
            </a:r>
            <a:r>
              <a:rPr lang="en-US" altLang="ko-KR" sz="2400" b="1" dirty="0"/>
              <a:t> (</a:t>
            </a:r>
            <a:r>
              <a:rPr lang="en-US" altLang="ko-KR" sz="2400" b="1" dirty="0" err="1"/>
              <a:t>e.g</a:t>
            </a:r>
            <a:r>
              <a:rPr lang="en-US" altLang="ko-KR" sz="2400" b="1" dirty="0"/>
              <a:t>, HDTV project) as base text. </a:t>
            </a:r>
          </a:p>
          <a:p>
            <a:pPr marL="342900" indent="-342900">
              <a:buFont typeface="Arial" panose="020B0604020202020204" pitchFamily="34" charset="0"/>
              <a:buChar char="•"/>
            </a:pPr>
            <a:r>
              <a:rPr lang="en-US" altLang="ko-KR" sz="2400" b="1" dirty="0"/>
              <a:t>Without any requirements on PVSs and bitstream data, no reference methods can be easily evaluated.</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137410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5232202"/>
          </a:xfrm>
          <a:prstGeom prst="rect">
            <a:avLst/>
          </a:prstGeom>
          <a:noFill/>
        </p:spPr>
        <p:txBody>
          <a:bodyPr wrap="square" rtlCol="0">
            <a:spAutoFit/>
          </a:bodyPr>
          <a:lstStyle/>
          <a:p>
            <a:r>
              <a:rPr lang="en-US" altLang="ko-KR" sz="2800" b="1" dirty="0">
                <a:solidFill>
                  <a:schemeClr val="accent1">
                    <a:lumMod val="75000"/>
                  </a:schemeClr>
                </a:solidFill>
              </a:rPr>
              <a:t>Main Issues</a:t>
            </a:r>
          </a:p>
          <a:p>
            <a:pPr marL="342900" indent="-342900">
              <a:buFont typeface="Arial" panose="020B0604020202020204" pitchFamily="34" charset="0"/>
              <a:buChar char="•"/>
            </a:pPr>
            <a:r>
              <a:rPr lang="en-US" altLang="ko-KR" sz="2400" b="1" dirty="0">
                <a:highlight>
                  <a:srgbClr val="FFFF00"/>
                </a:highlight>
              </a:rPr>
              <a:t>video resolutions and display types</a:t>
            </a:r>
          </a:p>
          <a:p>
            <a:pPr marL="342900" indent="-342900">
              <a:buFont typeface="Arial" panose="020B0604020202020204" pitchFamily="34" charset="0"/>
              <a:buChar char="•"/>
            </a:pPr>
            <a:r>
              <a:rPr lang="en-US" altLang="ko-KR" sz="2400" b="1" dirty="0">
                <a:highlight>
                  <a:srgbClr val="FFFF00"/>
                </a:highlight>
              </a:rPr>
              <a:t>codec types &amp; bitrates</a:t>
            </a:r>
          </a:p>
          <a:p>
            <a:pPr marL="342900" indent="-342900">
              <a:buFont typeface="Arial" panose="020B0604020202020204" pitchFamily="34" charset="0"/>
              <a:buChar char="•"/>
            </a:pPr>
            <a:r>
              <a:rPr lang="en-US" altLang="ko-KR" sz="2400" b="1" dirty="0">
                <a:highlight>
                  <a:srgbClr val="FFFF00"/>
                </a:highlight>
              </a:rPr>
              <a:t>transmission errors</a:t>
            </a:r>
          </a:p>
          <a:p>
            <a:pPr marL="342900" indent="-342900">
              <a:buFont typeface="Arial" panose="020B0604020202020204" pitchFamily="34" charset="0"/>
              <a:buChar char="•"/>
            </a:pPr>
            <a:r>
              <a:rPr lang="en-US" altLang="ko-KR" sz="2400" b="1" dirty="0">
                <a:highlight>
                  <a:srgbClr val="FFFF00"/>
                </a:highlight>
              </a:rPr>
              <a:t>PVS duration</a:t>
            </a:r>
          </a:p>
          <a:p>
            <a:pPr marL="342900" indent="-342900">
              <a:buFont typeface="Arial" panose="020B0604020202020204" pitchFamily="34" charset="0"/>
              <a:buChar char="•"/>
            </a:pPr>
            <a:r>
              <a:rPr lang="en-US" altLang="ko-KR" sz="2400" b="1" dirty="0">
                <a:highlight>
                  <a:srgbClr val="FFFF00"/>
                </a:highlight>
              </a:rPr>
              <a:t>subjective test method</a:t>
            </a:r>
          </a:p>
          <a:p>
            <a:pPr marL="342900" indent="-342900">
              <a:buFont typeface="Arial" panose="020B0604020202020204" pitchFamily="34" charset="0"/>
              <a:buChar char="•"/>
            </a:pPr>
            <a:r>
              <a:rPr lang="en-US" altLang="ko-KR" sz="2400" b="1" dirty="0">
                <a:solidFill>
                  <a:srgbClr val="FF0000"/>
                </a:solidFill>
              </a:rPr>
              <a:t>source video &amp; data publication (release of subjective data, objective data)</a:t>
            </a:r>
          </a:p>
          <a:p>
            <a:pPr marL="342900" indent="-342900">
              <a:buFont typeface="Arial" panose="020B0604020202020204" pitchFamily="34" charset="0"/>
              <a:buChar char="•"/>
            </a:pPr>
            <a:r>
              <a:rPr lang="en-US" altLang="ko-KR" sz="2400" b="1" dirty="0">
                <a:solidFill>
                  <a:srgbClr val="FF0000"/>
                </a:solidFill>
              </a:rPr>
              <a:t>model evaluation</a:t>
            </a:r>
          </a:p>
          <a:p>
            <a:pPr marL="342900" indent="-342900">
              <a:buFont typeface="Arial" panose="020B0604020202020204" pitchFamily="34" charset="0"/>
              <a:buChar char="•"/>
            </a:pPr>
            <a:r>
              <a:rPr lang="en-US" altLang="ko-KR" sz="2400" b="1" dirty="0">
                <a:solidFill>
                  <a:srgbClr val="FF0000"/>
                </a:solidFill>
              </a:rPr>
              <a:t>proponents &amp; ILG</a:t>
            </a:r>
          </a:p>
          <a:p>
            <a:pPr marL="342900" indent="-342900">
              <a:buFont typeface="Arial" panose="020B0604020202020204" pitchFamily="34" charset="0"/>
              <a:buChar char="•"/>
            </a:pPr>
            <a:r>
              <a:rPr lang="en-US" altLang="ko-KR" sz="2400" b="1" dirty="0"/>
              <a:t>performing subjective tests</a:t>
            </a:r>
          </a:p>
          <a:p>
            <a:pPr marL="342900" indent="-342900">
              <a:buFont typeface="Arial" panose="020B0604020202020204" pitchFamily="34" charset="0"/>
              <a:buChar char="•"/>
            </a:pPr>
            <a:r>
              <a:rPr lang="en-US" altLang="ko-KR" sz="2400" b="1" dirty="0"/>
              <a:t>other issues</a:t>
            </a:r>
          </a:p>
          <a:p>
            <a:pPr marL="342900" indent="-342900">
              <a:buFont typeface="Arial" panose="020B0604020202020204" pitchFamily="34" charset="0"/>
              <a:buChar char="•"/>
            </a:pPr>
            <a:r>
              <a:rPr lang="en-US" altLang="ko-KR" sz="2400" b="1" dirty="0"/>
              <a:t>schedule</a:t>
            </a:r>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102636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678204"/>
          </a:xfrm>
          <a:prstGeom prst="rect">
            <a:avLst/>
          </a:prstGeom>
          <a:noFill/>
        </p:spPr>
        <p:txBody>
          <a:bodyPr wrap="square" rtlCol="0">
            <a:spAutoFit/>
          </a:bodyPr>
          <a:lstStyle/>
          <a:p>
            <a:r>
              <a:rPr lang="en-US" altLang="ko-KR" sz="2000" b="1" dirty="0">
                <a:highlight>
                  <a:srgbClr val="FFFF00"/>
                </a:highlight>
              </a:rPr>
              <a:t>Resolution</a:t>
            </a:r>
          </a:p>
          <a:p>
            <a:pPr marL="342900" indent="-342900">
              <a:buFont typeface="Arial" panose="020B0604020202020204" pitchFamily="34" charset="0"/>
              <a:buChar char="•"/>
            </a:pPr>
            <a:r>
              <a:rPr lang="en-US" altLang="ko-KR" sz="2000" b="1" dirty="0"/>
              <a:t>UHD (2160p), FHD (1080p), HD (720p) and lower.</a:t>
            </a:r>
          </a:p>
          <a:p>
            <a:pPr marL="342900" indent="-342900">
              <a:buFont typeface="Arial" panose="020B0604020202020204" pitchFamily="34" charset="0"/>
              <a:buChar char="•"/>
            </a:pPr>
            <a:r>
              <a:rPr lang="en-US" altLang="ko-KR" sz="2000" b="1" dirty="0"/>
              <a:t>Each resolution may require a certain number test sets.</a:t>
            </a:r>
          </a:p>
          <a:p>
            <a:pPr marL="342900" indent="-342900">
              <a:buFont typeface="Arial" panose="020B0604020202020204" pitchFamily="34" charset="0"/>
              <a:buChar char="•"/>
            </a:pPr>
            <a:r>
              <a:rPr lang="en-US" altLang="ko-KR" sz="2000" b="1" dirty="0"/>
              <a:t>Considering limited resources, we may consider selecting one or two resolutions.</a:t>
            </a:r>
          </a:p>
          <a:p>
            <a:pPr marL="342900" indent="-342900">
              <a:buFont typeface="Arial" panose="020B0604020202020204" pitchFamily="34" charset="0"/>
              <a:buChar char="•"/>
            </a:pPr>
            <a:r>
              <a:rPr lang="en-US" altLang="ko-KR" sz="2000" b="1" dirty="0">
                <a:solidFill>
                  <a:srgbClr val="FF0000"/>
                </a:solidFill>
              </a:rPr>
              <a:t>Decision: FHD only (horizontal/vertical) </a:t>
            </a:r>
            <a:r>
              <a:rPr lang="en-US" altLang="ko-KR" sz="2000" b="1" u="sng" dirty="0">
                <a:solidFill>
                  <a:srgbClr val="FF0000"/>
                </a:solidFill>
              </a:rPr>
              <a:t>with vertical format applicable only to mobile display</a:t>
            </a:r>
            <a:r>
              <a:rPr lang="en-US" altLang="ko-KR" sz="2000" b="1" u="sng" dirty="0"/>
              <a:t> </a:t>
            </a:r>
          </a:p>
          <a:p>
            <a:r>
              <a:rPr lang="en-US" altLang="ko-KR" sz="2000" b="1" dirty="0">
                <a:highlight>
                  <a:srgbClr val="FFFF00"/>
                </a:highlight>
              </a:rPr>
              <a:t>Display</a:t>
            </a:r>
          </a:p>
          <a:p>
            <a:pPr marL="342900" indent="-342900">
              <a:buFont typeface="Arial" panose="020B0604020202020204" pitchFamily="34" charset="0"/>
              <a:buChar char="•"/>
            </a:pPr>
            <a:r>
              <a:rPr lang="en-US" altLang="ko-KR" sz="2000" b="1" dirty="0"/>
              <a:t>UHD TV, FHD TV, PC monitors, tablet, smart phone.</a:t>
            </a:r>
          </a:p>
          <a:p>
            <a:pPr marL="342900" indent="-342900">
              <a:buFont typeface="Arial" panose="020B0604020202020204" pitchFamily="34" charset="0"/>
              <a:buChar char="•"/>
            </a:pPr>
            <a:r>
              <a:rPr lang="en-US" altLang="ko-KR" sz="2000" b="1" dirty="0"/>
              <a:t>Each display may require a certain number test sets.</a:t>
            </a:r>
          </a:p>
          <a:p>
            <a:pPr marL="342900" indent="-342900">
              <a:buFont typeface="Arial" panose="020B0604020202020204" pitchFamily="34" charset="0"/>
              <a:buChar char="•"/>
            </a:pPr>
            <a:r>
              <a:rPr lang="en-US" altLang="ko-KR" sz="2000" b="1" dirty="0"/>
              <a:t>Considering limited resources, we may consider selecting one two display types.</a:t>
            </a:r>
          </a:p>
          <a:p>
            <a:pPr marL="342900" indent="-342900">
              <a:buFont typeface="Arial" panose="020B0604020202020204" pitchFamily="34" charset="0"/>
              <a:buChar char="•"/>
            </a:pPr>
            <a:r>
              <a:rPr lang="en-US" altLang="ko-KR" sz="2000" b="1" dirty="0">
                <a:solidFill>
                  <a:srgbClr val="FF0000"/>
                </a:solidFill>
              </a:rPr>
              <a:t>Decision: TV monitors, PC monitors, mobile display </a:t>
            </a:r>
            <a:br>
              <a:rPr lang="en-US" altLang="ko-KR" sz="2000" b="1" dirty="0">
                <a:solidFill>
                  <a:srgbClr val="FF0000"/>
                </a:solidFill>
              </a:rPr>
            </a:br>
            <a:r>
              <a:rPr lang="en-US" altLang="ko-KR" sz="2000" b="1" u="sng" dirty="0">
                <a:solidFill>
                  <a:srgbClr val="FF0000"/>
                </a:solidFill>
              </a:rPr>
              <a:t>(Display resolutions should exceed FHD)</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479738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5293757"/>
          </a:xfrm>
          <a:prstGeom prst="rect">
            <a:avLst/>
          </a:prstGeom>
          <a:noFill/>
        </p:spPr>
        <p:txBody>
          <a:bodyPr wrap="square" rtlCol="0">
            <a:spAutoFit/>
          </a:bodyPr>
          <a:lstStyle/>
          <a:p>
            <a:r>
              <a:rPr lang="en-US" altLang="ko-KR" sz="3200" b="1" dirty="0">
                <a:highlight>
                  <a:srgbClr val="FFFF00"/>
                </a:highlight>
              </a:rPr>
              <a:t>PVS duration</a:t>
            </a:r>
          </a:p>
          <a:p>
            <a:pPr marL="342900" indent="-342900">
              <a:buFont typeface="Arial" panose="020B0604020202020204" pitchFamily="34" charset="0"/>
              <a:buChar char="•"/>
            </a:pPr>
            <a:r>
              <a:rPr lang="en-US" altLang="ko-KR" sz="2400" b="1" dirty="0"/>
              <a:t>5, 8, 10, 12 sec</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t>Proposal: 5s (no transmission errors), 8s (transmission errors allowed)</a:t>
            </a:r>
          </a:p>
          <a:p>
            <a:pPr marL="342900" indent="-342900">
              <a:buFont typeface="Arial" panose="020B0604020202020204" pitchFamily="34" charset="0"/>
              <a:buChar char="•"/>
            </a:pPr>
            <a:r>
              <a:rPr lang="en-US" altLang="ko-KR" sz="2400" b="1" dirty="0">
                <a:solidFill>
                  <a:srgbClr val="FF0000"/>
                </a:solidFill>
              </a:rPr>
              <a:t>Decision: 5 sec (no transmission errors)</a:t>
            </a:r>
          </a:p>
          <a:p>
            <a:pPr marL="800100" lvl="1" indent="-342900">
              <a:buFont typeface="Arial" panose="020B0604020202020204" pitchFamily="34" charset="0"/>
              <a:buChar char="•"/>
            </a:pPr>
            <a:r>
              <a:rPr lang="en-US" altLang="ko-KR" sz="2400" b="1" dirty="0">
                <a:solidFill>
                  <a:srgbClr val="FF0000"/>
                </a:solidFill>
              </a:rPr>
              <a:t>Constant quality recommended. </a:t>
            </a:r>
          </a:p>
          <a:p>
            <a:pPr marL="800100" lvl="1" indent="-342900">
              <a:buFont typeface="Arial" panose="020B0604020202020204" pitchFamily="34" charset="0"/>
              <a:buChar char="•"/>
            </a:pPr>
            <a:r>
              <a:rPr lang="en-US" altLang="ko-KR" sz="2400" b="1" dirty="0">
                <a:solidFill>
                  <a:srgbClr val="FF0000"/>
                </a:solidFill>
              </a:rPr>
              <a:t>No artificial impairments </a:t>
            </a:r>
            <a:r>
              <a:rPr lang="en-US" altLang="ko-KR" sz="2400" b="1" u="sng" dirty="0">
                <a:solidFill>
                  <a:srgbClr val="FF0000"/>
                </a:solidFill>
              </a:rPr>
              <a:t>(details in pre/post processing)</a:t>
            </a:r>
            <a:r>
              <a:rPr lang="en-US" altLang="ko-KR" sz="2400" b="1" dirty="0">
                <a:solidFill>
                  <a:srgbClr val="FF0000"/>
                </a:solidFill>
              </a:rPr>
              <a:t>.</a:t>
            </a:r>
          </a:p>
          <a:p>
            <a:pPr marL="800100" lvl="1" indent="-342900">
              <a:buFont typeface="Arial" panose="020B0604020202020204" pitchFamily="34" charset="0"/>
              <a:buChar char="•"/>
            </a:pPr>
            <a:r>
              <a:rPr lang="en-US" altLang="ko-KR" sz="2400" b="1" u="sng" dirty="0">
                <a:solidFill>
                  <a:srgbClr val="FF0000"/>
                </a:solidFill>
              </a:rPr>
              <a:t>No scene cut is preferred with maximum one scene change, which should be minimum (scene cuts allowed if the scenes cover the same objects). The scent cut should not occur in the first and last one seconds and be preferably located in the middle.</a:t>
            </a:r>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55945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28420"/>
            <a:ext cx="8666519" cy="4278094"/>
          </a:xfrm>
          <a:prstGeom prst="rect">
            <a:avLst/>
          </a:prstGeom>
          <a:noFill/>
        </p:spPr>
        <p:txBody>
          <a:bodyPr wrap="square" rtlCol="0">
            <a:spAutoFit/>
          </a:bodyPr>
          <a:lstStyle/>
          <a:p>
            <a:r>
              <a:rPr lang="en-US" altLang="ko-KR" sz="3200" b="1" dirty="0">
                <a:highlight>
                  <a:srgbClr val="FFFF00"/>
                </a:highlight>
              </a:rPr>
              <a:t>Codec and bitrates</a:t>
            </a:r>
          </a:p>
          <a:p>
            <a:r>
              <a:rPr lang="en-US" altLang="ko-KR" sz="2400" b="1" dirty="0">
                <a:solidFill>
                  <a:srgbClr val="FF0000"/>
                </a:solidFill>
              </a:rPr>
              <a:t>DECISIONS</a:t>
            </a:r>
          </a:p>
          <a:p>
            <a:pPr marL="342900" indent="-342900">
              <a:buFont typeface="Arial" panose="020B0604020202020204" pitchFamily="34" charset="0"/>
              <a:buChar char="•"/>
            </a:pPr>
            <a:r>
              <a:rPr lang="en-US" altLang="ko-KR" sz="2400" b="1" dirty="0">
                <a:solidFill>
                  <a:srgbClr val="FF0000"/>
                </a:solidFill>
              </a:rPr>
              <a:t>Codec: H.264, H.265, VP9, AV1, VVC.</a:t>
            </a:r>
          </a:p>
          <a:p>
            <a:pPr marL="342900" indent="-342900">
              <a:buFont typeface="Arial" panose="020B0604020202020204" pitchFamily="34" charset="0"/>
              <a:buChar char="•"/>
            </a:pPr>
            <a:r>
              <a:rPr lang="en-US" altLang="ko-KR" sz="2400" b="1" dirty="0">
                <a:solidFill>
                  <a:srgbClr val="FF0000"/>
                </a:solidFill>
              </a:rPr>
              <a:t>Camera impairments (live capture) are allowed.</a:t>
            </a:r>
          </a:p>
          <a:p>
            <a:pPr marL="342900" indent="-342900">
              <a:buFont typeface="Arial" panose="020B0604020202020204" pitchFamily="34" charset="0"/>
              <a:buChar char="•"/>
            </a:pPr>
            <a:r>
              <a:rPr lang="en-US" altLang="ko-KR" sz="2400" b="1" dirty="0">
                <a:solidFill>
                  <a:srgbClr val="FF0000"/>
                </a:solidFill>
              </a:rPr>
              <a:t>??allowed pre/post processing</a:t>
            </a:r>
          </a:p>
          <a:p>
            <a:pPr marL="342900" indent="-342900">
              <a:buFont typeface="Arial" panose="020B0604020202020204" pitchFamily="34" charset="0"/>
              <a:buChar char="•"/>
            </a:pPr>
            <a:r>
              <a:rPr lang="en-US" altLang="ko-KR" sz="2400" b="1" dirty="0">
                <a:solidFill>
                  <a:srgbClr val="FF0000"/>
                </a:solidFill>
              </a:rPr>
              <a:t>Bitrates (FHD)</a:t>
            </a:r>
          </a:p>
          <a:p>
            <a:pPr marL="800100" lvl="1" indent="-342900">
              <a:buFont typeface="Arial" panose="020B0604020202020204" pitchFamily="34" charset="0"/>
              <a:buChar char="•"/>
            </a:pPr>
            <a:r>
              <a:rPr lang="en-US" altLang="ko-KR" sz="2400" b="1" dirty="0">
                <a:solidFill>
                  <a:srgbClr val="FF0000"/>
                </a:solidFill>
              </a:rPr>
              <a:t>1080p SRC: 	0.1–30 Mbps</a:t>
            </a:r>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10024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170099"/>
          </a:xfrm>
          <a:prstGeom prst="rect">
            <a:avLst/>
          </a:prstGeom>
          <a:noFill/>
        </p:spPr>
        <p:txBody>
          <a:bodyPr wrap="square" rtlCol="0">
            <a:spAutoFit/>
          </a:bodyPr>
          <a:lstStyle/>
          <a:p>
            <a:r>
              <a:rPr lang="en-US" altLang="ko-KR" sz="3200" b="1" dirty="0">
                <a:highlight>
                  <a:srgbClr val="FFFF00"/>
                </a:highlight>
              </a:rPr>
              <a:t>Transmission Error</a:t>
            </a:r>
          </a:p>
          <a:p>
            <a:pPr marL="342900" indent="-342900">
              <a:buFont typeface="Arial" panose="020B0604020202020204" pitchFamily="34" charset="0"/>
              <a:buChar char="•"/>
            </a:pPr>
            <a:r>
              <a:rPr lang="en-US" altLang="ko-KR" sz="2400" b="1" dirty="0"/>
              <a:t>Option 1: Compression only</a:t>
            </a:r>
          </a:p>
          <a:p>
            <a:pPr marL="342900" indent="-342900">
              <a:buFont typeface="Arial" panose="020B0604020202020204" pitchFamily="34" charset="0"/>
              <a:buChar char="•"/>
            </a:pPr>
            <a:r>
              <a:rPr lang="en-US" altLang="ko-KR" sz="2400" b="1" dirty="0"/>
              <a:t>Option 2: Allow Freeze (up to ??30%).</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solidFill>
                  <a:srgbClr val="FF0000"/>
                </a:solidFill>
              </a:rPr>
              <a:t>Decision: no transmission errors.</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21664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79512" y="980728"/>
            <a:ext cx="8666519" cy="3170099"/>
          </a:xfrm>
          <a:prstGeom prst="rect">
            <a:avLst/>
          </a:prstGeom>
          <a:noFill/>
        </p:spPr>
        <p:txBody>
          <a:bodyPr wrap="square" rtlCol="0">
            <a:spAutoFit/>
          </a:bodyPr>
          <a:lstStyle/>
          <a:p>
            <a:r>
              <a:rPr lang="en-US" altLang="ko-KR" sz="3200" b="1" dirty="0">
                <a:highlight>
                  <a:srgbClr val="FFFF00"/>
                </a:highlight>
              </a:rPr>
              <a:t>Subjective Test Method</a:t>
            </a:r>
          </a:p>
          <a:p>
            <a:pPr marL="342900" indent="-342900">
              <a:buFont typeface="Arial" panose="020B0604020202020204" pitchFamily="34" charset="0"/>
              <a:buChar char="•"/>
            </a:pPr>
            <a:r>
              <a:rPr lang="en-US" altLang="ko-KR" sz="2400" b="1" dirty="0">
                <a:solidFill>
                  <a:srgbClr val="FF0000"/>
                </a:solidFill>
              </a:rPr>
              <a:t>Decision: ACR.</a:t>
            </a:r>
          </a:p>
          <a:p>
            <a:pPr lvl="1"/>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384692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539430"/>
          </a:xfrm>
          <a:prstGeom prst="rect">
            <a:avLst/>
          </a:prstGeom>
          <a:noFill/>
        </p:spPr>
        <p:txBody>
          <a:bodyPr wrap="square" rtlCol="0">
            <a:spAutoFit/>
          </a:bodyPr>
          <a:lstStyle/>
          <a:p>
            <a:r>
              <a:rPr lang="en-US" altLang="ko-KR" sz="3200" b="1" dirty="0">
                <a:highlight>
                  <a:srgbClr val="FFFF00"/>
                </a:highlight>
              </a:rPr>
              <a:t>Model Types in Recommendations</a:t>
            </a:r>
          </a:p>
          <a:p>
            <a:pPr marL="342900" indent="-342900">
              <a:buFont typeface="Arial" panose="020B0604020202020204" pitchFamily="34" charset="0"/>
              <a:buChar char="•"/>
            </a:pPr>
            <a:r>
              <a:rPr lang="en-US" altLang="ko-KR" sz="2400" b="1" dirty="0"/>
              <a:t>One model for all resolutions </a:t>
            </a:r>
          </a:p>
          <a:p>
            <a:pPr marL="342900" indent="-342900">
              <a:buFont typeface="Arial" panose="020B0604020202020204" pitchFamily="34" charset="0"/>
              <a:buChar char="•"/>
            </a:pPr>
            <a:r>
              <a:rPr lang="en-US" altLang="ko-KR" sz="2400" b="1" dirty="0"/>
              <a:t>Each model for target resolution</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solidFill>
                  <a:srgbClr val="FF0000"/>
                </a:solidFill>
              </a:rPr>
              <a:t>Decision: A model should handle horizontal/vertical FHD </a:t>
            </a:r>
            <a:r>
              <a:rPr lang="en-US" altLang="ko-KR" sz="2400" b="1" u="sng" dirty="0">
                <a:solidFill>
                  <a:srgbClr val="FF0000"/>
                </a:solidFill>
              </a:rPr>
              <a:t>with vertical format applicable only to mobile display</a:t>
            </a:r>
            <a:r>
              <a:rPr lang="en-US" altLang="ko-KR" sz="2400" b="1" u="sng" dirty="0"/>
              <a:t> </a:t>
            </a:r>
            <a:r>
              <a:rPr lang="en-US" altLang="ko-KR" sz="2400" b="1" dirty="0">
                <a:solidFill>
                  <a:srgbClr val="FF0000"/>
                </a:solidFill>
              </a:rPr>
              <a:t>.</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83479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9312" y="912823"/>
            <a:ext cx="8666519" cy="5078313"/>
          </a:xfrm>
          <a:prstGeom prst="rect">
            <a:avLst/>
          </a:prstGeom>
          <a:noFill/>
        </p:spPr>
        <p:txBody>
          <a:bodyPr wrap="square" rtlCol="0">
            <a:spAutoFit/>
          </a:bodyPr>
          <a:lstStyle/>
          <a:p>
            <a:r>
              <a:rPr lang="en-US" altLang="ko-KR" b="1" dirty="0">
                <a:highlight>
                  <a:srgbClr val="FFFF00"/>
                </a:highlight>
              </a:rPr>
              <a:t>Proponents &amp; ILG</a:t>
            </a:r>
          </a:p>
          <a:p>
            <a:pPr marL="342900" indent="-342900">
              <a:buFont typeface="Arial" panose="020B0604020202020204" pitchFamily="34" charset="0"/>
              <a:buChar char="•"/>
            </a:pPr>
            <a:r>
              <a:rPr lang="en-US" altLang="ko-KR" b="1" dirty="0">
                <a:solidFill>
                  <a:schemeClr val="accent6">
                    <a:lumMod val="75000"/>
                  </a:schemeClr>
                </a:solidFill>
              </a:rPr>
              <a:t>Tentative proponents(related to number of subjective tests): </a:t>
            </a:r>
          </a:p>
          <a:p>
            <a:pPr marL="914400" lvl="1" indent="-457200">
              <a:buFont typeface="+mj-lt"/>
              <a:buAutoNum type="arabicPeriod"/>
            </a:pPr>
            <a:r>
              <a:rPr lang="en-US" altLang="ko-KR" b="1" dirty="0"/>
              <a:t>NTIA</a:t>
            </a:r>
          </a:p>
          <a:p>
            <a:pPr marL="914400" lvl="1" indent="-457200">
              <a:buFont typeface="+mj-lt"/>
              <a:buAutoNum type="arabicPeriod"/>
            </a:pPr>
            <a:r>
              <a:rPr lang="en-US" altLang="ko-KR" b="1" dirty="0" err="1"/>
              <a:t>Yonsei</a:t>
            </a:r>
            <a:endParaRPr lang="en-US" altLang="ko-KR" b="1" dirty="0"/>
          </a:p>
          <a:p>
            <a:pPr marL="914400" lvl="1" indent="-457200">
              <a:buFont typeface="+mj-lt"/>
              <a:buAutoNum type="arabicPeriod"/>
            </a:pPr>
            <a:r>
              <a:rPr lang="en-US" altLang="ko-KR" b="1" dirty="0"/>
              <a:t>a VQEG member</a:t>
            </a:r>
          </a:p>
          <a:p>
            <a:pPr marL="914400" lvl="1" indent="-457200">
              <a:buFont typeface="+mj-lt"/>
              <a:buAutoNum type="arabicPeriod"/>
            </a:pPr>
            <a:r>
              <a:rPr lang="en-US" altLang="ko-KR" b="1" dirty="0"/>
              <a:t>TU </a:t>
            </a:r>
            <a:r>
              <a:rPr lang="en-US" altLang="ko-KR" b="1" dirty="0" err="1"/>
              <a:t>Ilmenau</a:t>
            </a:r>
            <a:endParaRPr lang="en-US" altLang="ko-KR" b="1" dirty="0"/>
          </a:p>
          <a:p>
            <a:pPr marL="914400" lvl="1" indent="-457200">
              <a:buFont typeface="+mj-lt"/>
              <a:buAutoNum type="arabicPeriod"/>
            </a:pPr>
            <a:r>
              <a:rPr lang="en-US" altLang="ko-KR" b="1" dirty="0"/>
              <a:t>UVQ</a:t>
            </a:r>
          </a:p>
          <a:p>
            <a:pPr marL="342900" indent="-342900">
              <a:buFont typeface="Arial" panose="020B0604020202020204" pitchFamily="34" charset="0"/>
              <a:buChar char="•"/>
            </a:pPr>
            <a:r>
              <a:rPr lang="en-US" altLang="ko-KR" b="1" dirty="0">
                <a:solidFill>
                  <a:schemeClr val="accent6">
                    <a:lumMod val="75000"/>
                  </a:schemeClr>
                </a:solidFill>
              </a:rPr>
              <a:t>Tentative ILG: </a:t>
            </a:r>
            <a:r>
              <a:rPr lang="en-US" altLang="ko-KR" b="1" dirty="0"/>
              <a:t>Rise, AGH</a:t>
            </a:r>
          </a:p>
          <a:p>
            <a:pPr marL="342900" lvl="1" indent="-342900">
              <a:buFont typeface="Arial" panose="020B0604020202020204" pitchFamily="34" charset="0"/>
              <a:buChar char="•"/>
            </a:pPr>
            <a:r>
              <a:rPr lang="en-US" altLang="ko-KR" b="1" dirty="0">
                <a:solidFill>
                  <a:schemeClr val="accent6">
                    <a:lumMod val="75000"/>
                  </a:schemeClr>
                </a:solidFill>
              </a:rPr>
              <a:t>Roles of ILG: </a:t>
            </a:r>
          </a:p>
          <a:p>
            <a:pPr marL="914400" lvl="1" indent="-457200">
              <a:buFont typeface="+mj-lt"/>
              <a:buAutoNum type="arabicPeriod"/>
            </a:pPr>
            <a:r>
              <a:rPr lang="en-US" altLang="ko-KR" b="1" dirty="0"/>
              <a:t>Design HRCs or review HRC design</a:t>
            </a:r>
          </a:p>
          <a:p>
            <a:pPr marL="914400" lvl="1" indent="-457200">
              <a:buFont typeface="+mj-lt"/>
              <a:buAutoNum type="arabicPeriod"/>
            </a:pPr>
            <a:r>
              <a:rPr lang="en-US" altLang="ko-KR" b="1" dirty="0"/>
              <a:t>Select SRCs and assigns them to HRCs</a:t>
            </a:r>
          </a:p>
          <a:p>
            <a:pPr marL="914400" lvl="1" indent="-457200">
              <a:buFont typeface="+mj-lt"/>
              <a:buAutoNum type="arabicPeriod"/>
            </a:pPr>
            <a:r>
              <a:rPr lang="en-US" altLang="ko-KR" b="1" dirty="0"/>
              <a:t>Make decisions on issues (e.g., admissibility of PVSs)</a:t>
            </a:r>
          </a:p>
          <a:p>
            <a:pPr marL="342900" lvl="1" indent="-342900">
              <a:buFont typeface="Arial" panose="020B0604020202020204" pitchFamily="34" charset="0"/>
              <a:buChar char="•"/>
            </a:pPr>
            <a:r>
              <a:rPr lang="en-US" altLang="ko-KR" b="1" dirty="0">
                <a:solidFill>
                  <a:schemeClr val="accent6">
                    <a:lumMod val="75000"/>
                  </a:schemeClr>
                </a:solidFill>
              </a:rPr>
              <a:t>Benefits of ILG (should be agreed among proponents): </a:t>
            </a:r>
            <a:endParaRPr lang="en-US" altLang="ko-KR" b="1" dirty="0"/>
          </a:p>
          <a:p>
            <a:pPr marL="914400" lvl="1" indent="-457200">
              <a:buFont typeface="+mj-lt"/>
              <a:buAutoNum type="arabicPeriod"/>
            </a:pPr>
            <a:r>
              <a:rPr lang="en-US" altLang="ko-KR" b="1" dirty="0"/>
              <a:t>Fee</a:t>
            </a:r>
          </a:p>
          <a:p>
            <a:pPr marL="914400" lvl="1" indent="-457200">
              <a:buFont typeface="+mj-lt"/>
              <a:buAutoNum type="arabicPeriod"/>
            </a:pPr>
            <a:r>
              <a:rPr lang="en-US" altLang="ko-KR" b="1" dirty="0"/>
              <a:t>May have access to subjective data and PVSs</a:t>
            </a:r>
          </a:p>
          <a:p>
            <a:pPr marL="914400" lvl="1" indent="-457200">
              <a:buFont typeface="+mj-lt"/>
              <a:buAutoNum type="arabicPeriod"/>
            </a:pPr>
            <a:r>
              <a:rPr lang="en-US" altLang="ko-KR" b="1" dirty="0"/>
              <a:t>Research collaboration possibility using the subjective data and PVSs (possibility to co-author academic papers with proponents)</a:t>
            </a:r>
          </a:p>
          <a:p>
            <a:pPr marL="914400" lvl="1" indent="-457200">
              <a:buFont typeface="+mj-lt"/>
              <a:buAutoNum type="arabicPeriod"/>
            </a:pP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675328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278094"/>
          </a:xfrm>
          <a:prstGeom prst="rect">
            <a:avLst/>
          </a:prstGeom>
          <a:noFill/>
        </p:spPr>
        <p:txBody>
          <a:bodyPr wrap="square" rtlCol="0">
            <a:spAutoFit/>
          </a:bodyPr>
          <a:lstStyle/>
          <a:p>
            <a:r>
              <a:rPr lang="en-US" altLang="ko-KR" sz="3200" b="1" dirty="0">
                <a:highlight>
                  <a:srgbClr val="FFFF00"/>
                </a:highlight>
              </a:rPr>
              <a:t>Performing test design and subjective tests</a:t>
            </a:r>
          </a:p>
          <a:p>
            <a:pPr marL="342900" indent="-342900">
              <a:buFont typeface="Arial" panose="020B0604020202020204" pitchFamily="34" charset="0"/>
              <a:buChar char="•"/>
            </a:pPr>
            <a:r>
              <a:rPr lang="en-US" altLang="ko-KR" sz="2400" b="1" dirty="0"/>
              <a:t>Option 1: After model submission, proponents can perform test design (codec, bitrate, SRC, etc.), generate test data and conduct subjective tests (under ILG supervision).</a:t>
            </a:r>
          </a:p>
          <a:p>
            <a:pPr marL="342900" indent="-342900">
              <a:buFont typeface="Arial" panose="020B0604020202020204" pitchFamily="34" charset="0"/>
              <a:buChar char="•"/>
            </a:pPr>
            <a:r>
              <a:rPr lang="en-US" altLang="ko-KR" sz="2400" b="1" dirty="0"/>
              <a:t>Option 2: After model submission, ILGs can perform test design (codec, bitrate, SRC, etc.), and proponents generate test data  and conduct subjective tests.</a:t>
            </a:r>
          </a:p>
          <a:p>
            <a:pPr marL="342900" indent="-342900">
              <a:buFont typeface="Arial" panose="020B0604020202020204" pitchFamily="34" charset="0"/>
              <a:buChar char="•"/>
            </a:pPr>
            <a:endParaRPr lang="en-US" altLang="ko-KR" sz="2400" b="1" dirty="0"/>
          </a:p>
          <a:p>
            <a:r>
              <a:rPr lang="en-US" altLang="ko-KR" b="1" dirty="0">
                <a:solidFill>
                  <a:srgbClr val="FF0000"/>
                </a:solidFill>
              </a:rPr>
              <a:t>TBD</a:t>
            </a:r>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256025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770537"/>
          </a:xfrm>
          <a:prstGeom prst="rect">
            <a:avLst/>
          </a:prstGeom>
          <a:noFill/>
        </p:spPr>
        <p:txBody>
          <a:bodyPr wrap="square" rtlCol="0">
            <a:spAutoFit/>
          </a:bodyPr>
          <a:lstStyle/>
          <a:p>
            <a:r>
              <a:rPr lang="en-US" altLang="ko-KR" sz="3200" b="1" dirty="0">
                <a:highlight>
                  <a:srgbClr val="FFFF00"/>
                </a:highlight>
              </a:rPr>
              <a:t>Release of Subjective Data, Objective Data, and the Official Data Analysis</a:t>
            </a:r>
          </a:p>
          <a:p>
            <a:pPr marL="342900" indent="-342900">
              <a:buFont typeface="Arial" panose="020B0604020202020204" pitchFamily="34" charset="0"/>
              <a:buChar char="•"/>
            </a:pPr>
            <a:r>
              <a:rPr lang="en-US" altLang="ko-KR" sz="2400" b="1" dirty="0"/>
              <a:t>Option 1: Anyone can use them (public domain) - </a:t>
            </a:r>
            <a:r>
              <a:rPr lang="en-US" altLang="ko-KR" sz="2400" b="1" dirty="0">
                <a:solidFill>
                  <a:srgbClr val="FF0000"/>
                </a:solidFill>
              </a:rPr>
              <a:t>preferred</a:t>
            </a:r>
          </a:p>
          <a:p>
            <a:pPr marL="342900" indent="-342900">
              <a:buFont typeface="Arial" panose="020B0604020202020204" pitchFamily="34" charset="0"/>
              <a:buChar char="•"/>
            </a:pPr>
            <a:r>
              <a:rPr lang="en-US" altLang="ko-KR" sz="2400" b="1" dirty="0"/>
              <a:t>Option 2: Proponents and ILG can use them.</a:t>
            </a:r>
          </a:p>
          <a:p>
            <a:pPr marL="342900" indent="-342900">
              <a:buFont typeface="Arial" panose="020B0604020202020204" pitchFamily="34" charset="0"/>
              <a:buChar char="•"/>
            </a:pPr>
            <a:r>
              <a:rPr lang="en-US" altLang="ko-KR" sz="2400" b="1" dirty="0"/>
              <a:t>Option 3: Proponents can use them.</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r>
              <a:rPr lang="en-US" altLang="ko-KR" sz="2400" b="1" dirty="0">
                <a:solidFill>
                  <a:srgbClr val="FF0000"/>
                </a:solidFill>
              </a:rPr>
              <a:t>TBD</a:t>
            </a:r>
          </a:p>
          <a:p>
            <a:pPr marL="342900" indent="-342900">
              <a:buFont typeface="Arial" panose="020B0604020202020204" pitchFamily="34" charset="0"/>
              <a:buChar char="•"/>
            </a:pPr>
            <a:r>
              <a:rPr lang="en-US" altLang="ko-KR" sz="2400" b="1" dirty="0">
                <a:solidFill>
                  <a:srgbClr val="FF0000"/>
                </a:solidFill>
              </a:rPr>
              <a:t>Preference for SRC: Use public source video sequences if possible.</a:t>
            </a:r>
          </a:p>
          <a:p>
            <a:pPr marL="342900" indent="-342900">
              <a:buFont typeface="Arial" panose="020B0604020202020204" pitchFamily="34" charset="0"/>
              <a:buChar char="•"/>
            </a:pPr>
            <a:r>
              <a:rPr lang="en-US" altLang="ko-KR" sz="2400" b="1" dirty="0">
                <a:solidFill>
                  <a:srgbClr val="FF0000"/>
                </a:solidFill>
              </a:rPr>
              <a:t>Possible paper publication (by proponents and ILG): independent evaluation of existing (NR) VQM methods</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55051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8" y="930982"/>
            <a:ext cx="8666519" cy="5386090"/>
          </a:xfrm>
          <a:prstGeom prst="rect">
            <a:avLst/>
          </a:prstGeom>
          <a:noFill/>
        </p:spPr>
        <p:txBody>
          <a:bodyPr wrap="square" rtlCol="0">
            <a:spAutoFit/>
          </a:bodyPr>
          <a:lstStyle/>
          <a:p>
            <a:r>
              <a:rPr lang="en-US" altLang="ko-KR" sz="3200" b="1" dirty="0">
                <a:highlight>
                  <a:srgbClr val="FFFF00"/>
                </a:highlight>
              </a:rPr>
              <a:t>Source Selection</a:t>
            </a: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lvl="1"/>
            <a:endParaRPr lang="en-US" altLang="ko-KR" sz="2400" b="1" dirty="0"/>
          </a:p>
          <a:p>
            <a:pPr lvl="1"/>
            <a:endParaRPr lang="en-US" altLang="ko-KR" sz="2400" b="1" dirty="0"/>
          </a:p>
          <a:p>
            <a:pPr lvl="1"/>
            <a:endParaRPr lang="en-US" altLang="ko-KR" sz="2400" b="1" dirty="0"/>
          </a:p>
          <a:p>
            <a:pPr lvl="1"/>
            <a:endParaRPr lang="en-US" altLang="ko-KR" sz="2400" b="1" dirty="0"/>
          </a:p>
          <a:p>
            <a:pPr lvl="1"/>
            <a:endParaRPr lang="en-US" altLang="ko-KR" sz="2400" b="1" dirty="0"/>
          </a:p>
          <a:p>
            <a:pPr marL="800100" lvl="1" indent="-342900">
              <a:buFont typeface="Arial" panose="020B0604020202020204" pitchFamily="34" charset="0"/>
              <a:buChar char="•"/>
            </a:pPr>
            <a:r>
              <a:rPr lang="en-US" altLang="ko-KR" sz="2400" b="1" dirty="0"/>
              <a:t>Preference: choose SRC that can be </a:t>
            </a:r>
            <a:r>
              <a:rPr lang="en-US" altLang="ko-KR" sz="2400" b="1" dirty="0">
                <a:solidFill>
                  <a:srgbClr val="FF0000"/>
                </a:solidFill>
                <a:highlight>
                  <a:srgbClr val="FFFF00"/>
                </a:highlight>
              </a:rPr>
              <a:t>reused for other purposes without time limit (at least among proponents &amp; ILGs).</a:t>
            </a:r>
          </a:p>
          <a:p>
            <a:pPr marL="800100" lvl="1" indent="-342900">
              <a:buFont typeface="Arial" panose="020B0604020202020204" pitchFamily="34" charset="0"/>
              <a:buChar char="•"/>
            </a:pPr>
            <a:r>
              <a:rPr lang="en-US" altLang="ko-KR" sz="2400" b="1" dirty="0">
                <a:solidFill>
                  <a:srgbClr val="FF0000"/>
                </a:solidFill>
              </a:rPr>
              <a:t>To reuse, we need to share subjective data and PVSs.</a:t>
            </a:r>
          </a:p>
          <a:p>
            <a:pPr marL="800100" lvl="1" indent="-342900">
              <a:buFont typeface="Arial" panose="020B0604020202020204" pitchFamily="34" charset="0"/>
              <a:buChar char="•"/>
            </a:pPr>
            <a:r>
              <a:rPr lang="en-US" altLang="ko-KR" sz="2400" b="1" dirty="0">
                <a:solidFill>
                  <a:srgbClr val="FF0000"/>
                </a:solidFill>
              </a:rPr>
              <a:t>Candidates: CDVL, home made video, SVT, some public VQ DB with additional processing</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3" name="그림 2">
            <a:extLst>
              <a:ext uri="{FF2B5EF4-FFF2-40B4-BE49-F238E27FC236}">
                <a16:creationId xmlns:a16="http://schemas.microsoft.com/office/drawing/2014/main" id="{C00170DC-2CA1-4FCC-A043-B425735D1E6C}"/>
              </a:ext>
            </a:extLst>
          </p:cNvPr>
          <p:cNvPicPr>
            <a:picLocks noChangeAspect="1"/>
          </p:cNvPicPr>
          <p:nvPr/>
        </p:nvPicPr>
        <p:blipFill>
          <a:blip r:embed="rId4"/>
          <a:stretch>
            <a:fillRect/>
          </a:stretch>
        </p:blipFill>
        <p:spPr>
          <a:xfrm>
            <a:off x="438150" y="1755041"/>
            <a:ext cx="8267700" cy="2255520"/>
          </a:xfrm>
          <a:prstGeom prst="rect">
            <a:avLst/>
          </a:prstGeom>
        </p:spPr>
      </p:pic>
    </p:spTree>
    <p:custDataLst>
      <p:tags r:id="rId1"/>
    </p:custDataLst>
    <p:extLst>
      <p:ext uri="{BB962C8B-B14F-4D97-AF65-F5344CB8AC3E}">
        <p14:creationId xmlns:p14="http://schemas.microsoft.com/office/powerpoint/2010/main" val="3171859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4616648"/>
          </a:xfrm>
          <a:prstGeom prst="rect">
            <a:avLst/>
          </a:prstGeom>
          <a:noFill/>
        </p:spPr>
        <p:txBody>
          <a:bodyPr wrap="square" rtlCol="0">
            <a:spAutoFit/>
          </a:bodyPr>
          <a:lstStyle/>
          <a:p>
            <a:r>
              <a:rPr lang="en-US" altLang="ko-KR" sz="2000" b="1" dirty="0">
                <a:highlight>
                  <a:srgbClr val="FFFF00"/>
                </a:highlight>
              </a:rPr>
              <a:t>Number of models one lab can submit</a:t>
            </a:r>
          </a:p>
          <a:p>
            <a:pPr marL="342900" indent="-342900">
              <a:buFont typeface="Arial" panose="020B0604020202020204" pitchFamily="34" charset="0"/>
              <a:buChar char="•"/>
            </a:pPr>
            <a:r>
              <a:rPr lang="en-US" altLang="ko-KR" sz="2000" b="1" dirty="0"/>
              <a:t>AI-based models have many variations and possible combinations.</a:t>
            </a:r>
          </a:p>
          <a:p>
            <a:pPr marL="342900" indent="-342900">
              <a:buFont typeface="Arial" panose="020B0604020202020204" pitchFamily="34" charset="0"/>
              <a:buChar char="•"/>
            </a:pPr>
            <a:r>
              <a:rPr lang="en-US" altLang="ko-KR" sz="2000" b="1" dirty="0"/>
              <a:t>Maximum number of models from one lab: ??</a:t>
            </a:r>
            <a:r>
              <a:rPr lang="en-US" altLang="ko-KR" sz="2000" b="1" dirty="0">
                <a:highlight>
                  <a:srgbClr val="FFFF00"/>
                </a:highlight>
              </a:rPr>
              <a:t>2-3</a:t>
            </a:r>
          </a:p>
          <a:p>
            <a:pPr marL="342900" indent="-342900">
              <a:buFont typeface="Arial" panose="020B0604020202020204" pitchFamily="34" charset="0"/>
              <a:buChar char="•"/>
            </a:pPr>
            <a:r>
              <a:rPr lang="en-US" altLang="ko-KR" sz="2000" b="1" dirty="0">
                <a:highlight>
                  <a:srgbClr val="FFFF00"/>
                </a:highlight>
              </a:rPr>
              <a:t>??1-3</a:t>
            </a:r>
            <a:r>
              <a:rPr lang="en-US" altLang="ko-KR" sz="2000" b="1" dirty="0"/>
              <a:t> subjective tests for each model submission</a:t>
            </a:r>
          </a:p>
          <a:p>
            <a:pPr marL="342900" indent="-342900">
              <a:buFont typeface="Arial" panose="020B0604020202020204" pitchFamily="34" charset="0"/>
              <a:buChar char="•"/>
            </a:pPr>
            <a:endParaRPr lang="en-US" altLang="ko-KR" sz="2000" b="1" dirty="0"/>
          </a:p>
          <a:p>
            <a:r>
              <a:rPr lang="en-US" altLang="ko-KR" sz="2000" b="1" dirty="0">
                <a:solidFill>
                  <a:srgbClr val="FF0000"/>
                </a:solidFill>
              </a:rPr>
              <a:t>TBD</a:t>
            </a:r>
          </a:p>
          <a:p>
            <a:endParaRPr lang="en-US" altLang="ko-KR" sz="2000" b="1" dirty="0"/>
          </a:p>
          <a:p>
            <a:endParaRPr lang="en-US" altLang="ko-KR" sz="2000" b="1" dirty="0"/>
          </a:p>
          <a:p>
            <a:r>
              <a:rPr lang="en-US" altLang="ko-KR" sz="2000" b="1" dirty="0">
                <a:highlight>
                  <a:srgbClr val="FFFF00"/>
                </a:highlight>
              </a:rPr>
              <a:t>Number of Datasets to Validate Models</a:t>
            </a:r>
            <a:endParaRPr lang="en-US" altLang="ko-KR" sz="2000" b="1" dirty="0"/>
          </a:p>
          <a:p>
            <a:pPr marL="342900" indent="-342900">
              <a:buFont typeface="Arial" panose="020B0604020202020204" pitchFamily="34" charset="0"/>
              <a:buChar char="•"/>
            </a:pPr>
            <a:r>
              <a:rPr lang="en-US" altLang="ko-KR" sz="2000" b="1" dirty="0"/>
              <a:t>Number of subjective tests by proponents: ??</a:t>
            </a:r>
          </a:p>
          <a:p>
            <a:pPr marL="342900" indent="-342900">
              <a:buFont typeface="Arial" panose="020B0604020202020204" pitchFamily="34" charset="0"/>
              <a:buChar char="•"/>
            </a:pPr>
            <a:endParaRPr lang="en-US" altLang="ko-KR" sz="2000" b="1" dirty="0"/>
          </a:p>
          <a:p>
            <a:r>
              <a:rPr lang="en-US" altLang="ko-KR" sz="2000" b="1" dirty="0">
                <a:solidFill>
                  <a:srgbClr val="FF0000"/>
                </a:solidFill>
              </a:rPr>
              <a:t>TBD</a:t>
            </a:r>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28117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96096" y="1113086"/>
            <a:ext cx="8666519" cy="4924425"/>
          </a:xfrm>
          <a:prstGeom prst="rect">
            <a:avLst/>
          </a:prstGeom>
          <a:noFill/>
        </p:spPr>
        <p:txBody>
          <a:bodyPr wrap="square" rtlCol="0">
            <a:spAutoFit/>
          </a:bodyPr>
          <a:lstStyle/>
          <a:p>
            <a:r>
              <a:rPr lang="en-US" altLang="ko-KR" sz="3200" b="1" dirty="0">
                <a:highlight>
                  <a:srgbClr val="FFFF00"/>
                </a:highlight>
              </a:rPr>
              <a:t>Ownership of Subjective Tests</a:t>
            </a:r>
          </a:p>
          <a:p>
            <a:endParaRPr lang="en-US" altLang="ko-KR" sz="2400" b="1" dirty="0"/>
          </a:p>
          <a:p>
            <a:pPr marL="342900" indent="-342900">
              <a:buFont typeface="Arial" panose="020B0604020202020204" pitchFamily="34" charset="0"/>
              <a:buChar char="•"/>
            </a:pPr>
            <a:r>
              <a:rPr lang="en-US" altLang="ko-KR" sz="2400" b="1" dirty="0"/>
              <a:t>We may consider the following statements in NDA:</a:t>
            </a:r>
          </a:p>
          <a:p>
            <a:pPr marL="800100" lvl="1" indent="-342900">
              <a:buFont typeface="Wingdings" panose="05000000000000000000" pitchFamily="2" charset="2"/>
              <a:buChar char="Ø"/>
            </a:pPr>
            <a:r>
              <a:rPr lang="en-US" altLang="ko-KR" sz="2400" b="1" dirty="0"/>
              <a:t>The lab that performs a subjective test </a:t>
            </a:r>
            <a:r>
              <a:rPr lang="en-US" altLang="ko-KR" sz="2400" b="1" dirty="0">
                <a:solidFill>
                  <a:srgbClr val="FF0000"/>
                </a:solidFill>
              </a:rPr>
              <a:t>permanently owns </a:t>
            </a:r>
            <a:r>
              <a:rPr lang="en-US" altLang="ko-KR" sz="2400" b="1" dirty="0"/>
              <a:t>the subjective data and </a:t>
            </a:r>
            <a:r>
              <a:rPr lang="en-US" altLang="ko-KR" sz="2400" b="1" dirty="0">
                <a:solidFill>
                  <a:srgbClr val="FF0000"/>
                </a:solidFill>
              </a:rPr>
              <a:t>can reuse them (subjective data &amp; PVSs) for any other purposes </a:t>
            </a:r>
            <a:r>
              <a:rPr lang="en-US" altLang="ko-KR" sz="2400" b="1" dirty="0"/>
              <a:t>as long as </a:t>
            </a:r>
            <a:r>
              <a:rPr lang="en-US" altLang="ko-KR" sz="2400" b="1" u="sng" dirty="0"/>
              <a:t>the lab has access to the SRCs</a:t>
            </a:r>
            <a:r>
              <a:rPr lang="en-US" altLang="ko-KR" sz="2400" b="1" dirty="0"/>
              <a:t>.</a:t>
            </a:r>
          </a:p>
          <a:p>
            <a:pPr marL="800100" lvl="1" indent="-342900">
              <a:buFont typeface="Wingdings" panose="05000000000000000000" pitchFamily="2" charset="2"/>
              <a:buChar char="Ø"/>
            </a:pPr>
            <a:r>
              <a:rPr lang="en-US" altLang="ko-KR" sz="2400" b="1" dirty="0"/>
              <a:t> The lab that performs a subjective test can </a:t>
            </a:r>
            <a:r>
              <a:rPr lang="en-US" altLang="ko-KR" sz="2400" b="1" dirty="0">
                <a:solidFill>
                  <a:srgbClr val="FF0000"/>
                </a:solidFill>
              </a:rPr>
              <a:t>distribute</a:t>
            </a:r>
            <a:r>
              <a:rPr lang="en-US" altLang="ko-KR" sz="2400" b="1" dirty="0"/>
              <a:t> the subjective data with the PVSs as long as the recipient has access to the SRCs and PVSs. The labs that performs subjective tests can also </a:t>
            </a:r>
            <a:r>
              <a:rPr lang="en-US" altLang="ko-KR" sz="2400" b="1" dirty="0">
                <a:solidFill>
                  <a:srgbClr val="FF0000"/>
                </a:solidFill>
              </a:rPr>
              <a:t>share</a:t>
            </a:r>
            <a:r>
              <a:rPr lang="en-US" altLang="ko-KR" sz="2400" b="1" dirty="0"/>
              <a:t> the subjective data and the PVSs with other labs that performed subjective tests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462399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2343" y="908720"/>
            <a:ext cx="8967704" cy="5262979"/>
          </a:xfrm>
          <a:prstGeom prst="rect">
            <a:avLst/>
          </a:prstGeom>
          <a:noFill/>
        </p:spPr>
        <p:txBody>
          <a:bodyPr wrap="square" rtlCol="0">
            <a:spAutoFit/>
          </a:bodyPr>
          <a:lstStyle/>
          <a:p>
            <a:r>
              <a:rPr lang="en-US" altLang="ko-KR" sz="3200" b="1" dirty="0">
                <a:highlight>
                  <a:srgbClr val="FFFF00"/>
                </a:highlight>
              </a:rPr>
              <a:t>Requirements on SRC/PVS</a:t>
            </a:r>
            <a:endParaRPr lang="en-US" altLang="ko-KR" sz="2400" b="1" dirty="0">
              <a:solidFill>
                <a:srgbClr val="FF0000"/>
              </a:solidFill>
            </a:endParaRPr>
          </a:p>
          <a:p>
            <a:pPr marL="342900" indent="-342900">
              <a:buFont typeface="Wingdings" panose="05000000000000000000" pitchFamily="2" charset="2"/>
              <a:buChar char="l"/>
            </a:pPr>
            <a:r>
              <a:rPr lang="en-US" altLang="ko-KR" sz="1600" b="1" dirty="0"/>
              <a:t>SRCs should be balanced with the following considerations:</a:t>
            </a:r>
          </a:p>
          <a:p>
            <a:pPr marL="800100" lvl="1" indent="-342900">
              <a:buFont typeface="Arial" panose="020B0604020202020204" pitchFamily="34" charset="0"/>
              <a:buChar char="•"/>
            </a:pPr>
            <a:r>
              <a:rPr lang="en-US" altLang="ko-KR" sz="1600" b="1" dirty="0"/>
              <a:t>frame rates: 25fps above.</a:t>
            </a:r>
          </a:p>
          <a:p>
            <a:pPr marL="800100" lvl="1" indent="-342900">
              <a:buFont typeface="Arial" panose="020B0604020202020204" pitchFamily="34" charset="0"/>
              <a:buChar char="•"/>
            </a:pPr>
            <a:r>
              <a:rPr lang="en-US" altLang="ko-KR" sz="1600" b="1" dirty="0"/>
              <a:t>all source must be progressive.</a:t>
            </a:r>
          </a:p>
          <a:p>
            <a:pPr marL="800100" lvl="1" indent="-342900">
              <a:buFont typeface="Arial" panose="020B0604020202020204" pitchFamily="34" charset="0"/>
              <a:buChar char="•"/>
            </a:pPr>
            <a:r>
              <a:rPr lang="en-US" altLang="ko-KR" sz="1600" b="1" dirty="0"/>
              <a:t>It is preferred that </a:t>
            </a:r>
          </a:p>
          <a:p>
            <a:pPr marL="1257300" lvl="2" indent="-342900">
              <a:buFont typeface="+mj-lt"/>
              <a:buAutoNum type="arabicPeriod"/>
            </a:pPr>
            <a:r>
              <a:rPr lang="en-US" altLang="ko-KR" sz="1600" b="1" dirty="0"/>
              <a:t>At least one SRC is very difficult to code.</a:t>
            </a:r>
          </a:p>
          <a:p>
            <a:pPr marL="1257300" lvl="2" indent="-342900">
              <a:buFont typeface="+mj-lt"/>
              <a:buAutoNum type="arabicPeriod"/>
            </a:pPr>
            <a:r>
              <a:rPr lang="en-US" altLang="ko-KR" sz="1600" b="1" dirty="0"/>
              <a:t>At least one SRC is very easy to code.</a:t>
            </a:r>
          </a:p>
          <a:p>
            <a:pPr marL="1257300" lvl="2" indent="-342900">
              <a:buFont typeface="+mj-lt"/>
              <a:buAutoNum type="arabicPeriod"/>
            </a:pPr>
            <a:r>
              <a:rPr lang="en-US" altLang="ko-KR" sz="1600" b="1" dirty="0"/>
              <a:t>At least one SRC contains high spatial detail.</a:t>
            </a:r>
          </a:p>
          <a:p>
            <a:pPr marL="1257300" lvl="2" indent="-342900">
              <a:buFont typeface="+mj-lt"/>
              <a:buAutoNum type="arabicPeriod"/>
            </a:pPr>
            <a:r>
              <a:rPr lang="en-US" altLang="ko-KR" sz="1600" b="1" dirty="0"/>
              <a:t>At least one SRC contains high motion and/or rapid scene cuts (e.g., an object or the background moves 50+ pixels from one frame to the next).</a:t>
            </a:r>
          </a:p>
          <a:p>
            <a:pPr marL="1257300" lvl="2" indent="-342900">
              <a:buFont typeface="+mj-lt"/>
              <a:buAutoNum type="arabicPeriod"/>
            </a:pPr>
            <a:r>
              <a:rPr lang="en-US" altLang="ko-KR" sz="1600" b="1" dirty="0"/>
              <a:t>If possible, one SRC has multiple objects moving in a random, unpredictable manner. </a:t>
            </a:r>
          </a:p>
          <a:p>
            <a:pPr marL="1257300" lvl="2" indent="-342900">
              <a:buFont typeface="+mj-lt"/>
              <a:buAutoNum type="arabicPeriod"/>
            </a:pPr>
            <a:r>
              <a:rPr lang="en-US" altLang="ko-KR" sz="1600" b="1" dirty="0"/>
              <a:t>At least one SRC is very colorful.</a:t>
            </a:r>
          </a:p>
          <a:p>
            <a:pPr marL="1257300" lvl="2" indent="-342900">
              <a:buFont typeface="+mj-lt"/>
              <a:buAutoNum type="arabicPeriod"/>
            </a:pPr>
            <a:r>
              <a:rPr lang="en-US" altLang="ko-KR" sz="1600" b="1" dirty="0"/>
              <a:t>If possible, one SRC contains some animation or animation overlay (e.g., cartoon, scrolling text). </a:t>
            </a:r>
          </a:p>
          <a:p>
            <a:pPr marL="1257300" lvl="2" indent="-342900">
              <a:buFont typeface="+mj-lt"/>
              <a:buAutoNum type="arabicPeriod"/>
            </a:pPr>
            <a:r>
              <a:rPr lang="en-US" altLang="ko-KR" sz="1600" b="1" dirty="0"/>
              <a:t>If possible, at least one SRC contains low contrast (e.g., soft or blurred edges).</a:t>
            </a:r>
          </a:p>
          <a:p>
            <a:pPr marL="1257300" lvl="2" indent="-342900">
              <a:buFont typeface="+mj-lt"/>
              <a:buAutoNum type="arabicPeriod"/>
            </a:pPr>
            <a:r>
              <a:rPr lang="en-US" altLang="ko-KR" sz="1600" b="1" dirty="0"/>
              <a:t>If possible, at least one SRC contains high contrast (e.g., hard or clearly focused edges, such as the SMPTE birches scene).</a:t>
            </a:r>
          </a:p>
          <a:p>
            <a:pPr marL="1257300" lvl="2" indent="-342900">
              <a:buFont typeface="+mj-lt"/>
              <a:buAutoNum type="arabicPeriod"/>
            </a:pPr>
            <a:r>
              <a:rPr lang="en-US" altLang="ko-KR" sz="1600" b="1" dirty="0"/>
              <a:t>If possible, at least one SRC contains low brightness (e.g., dim lighting, mostly dark).</a:t>
            </a:r>
          </a:p>
          <a:p>
            <a:pPr marL="1257300" lvl="2" indent="-342900">
              <a:buFont typeface="+mj-lt"/>
              <a:buAutoNum type="arabicPeriod"/>
            </a:pPr>
            <a:r>
              <a:rPr lang="en-US" altLang="ko-KR" sz="1600" b="1" dirty="0"/>
              <a:t>If possible, at least one SRC contains high brightness (e.g., predominantly white or nearly white). </a:t>
            </a:r>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852228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354765"/>
          </a:xfrm>
          <a:prstGeom prst="rect">
            <a:avLst/>
          </a:prstGeom>
          <a:noFill/>
        </p:spPr>
        <p:txBody>
          <a:bodyPr wrap="square" rtlCol="0">
            <a:spAutoFit/>
          </a:bodyPr>
          <a:lstStyle/>
          <a:p>
            <a:r>
              <a:rPr lang="en-US" altLang="ko-KR" sz="3200" b="1" dirty="0">
                <a:highlight>
                  <a:srgbClr val="FFFF00"/>
                </a:highlight>
              </a:rPr>
              <a:t>Model Evaluation</a:t>
            </a:r>
          </a:p>
          <a:p>
            <a:pPr marL="342900" indent="-342900">
              <a:buFont typeface="Arial" panose="020B0604020202020204" pitchFamily="34" charset="0"/>
              <a:buChar char="•"/>
            </a:pPr>
            <a:r>
              <a:rPr lang="en-US" altLang="ko-KR" sz="2400" b="1" dirty="0"/>
              <a:t>Metric: RMSE, Pearson.</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TBD</a:t>
            </a:r>
          </a:p>
          <a:p>
            <a:pPr marL="285750" indent="-285750">
              <a:buFont typeface="Arial" panose="020B0604020202020204" pitchFamily="34" charset="0"/>
              <a:buChar char="•"/>
            </a:pPr>
            <a:r>
              <a:rPr lang="en-US" altLang="ko-KR" b="1" dirty="0"/>
              <a:t>Option 1: HDTV project evaluation method</a:t>
            </a:r>
          </a:p>
          <a:p>
            <a:pPr marL="285750" indent="-285750">
              <a:buFont typeface="Arial" panose="020B0604020202020204" pitchFamily="34" charset="0"/>
              <a:buChar char="•"/>
            </a:pPr>
            <a:r>
              <a:rPr lang="en-US" altLang="ko-KR" b="1" dirty="0"/>
              <a:t>Option 2: Hybrid project evaluation method</a:t>
            </a:r>
          </a:p>
          <a:p>
            <a:pPr marL="285750" indent="-285750">
              <a:buFont typeface="Arial" panose="020B0604020202020204" pitchFamily="34" charset="0"/>
              <a:buChar char="•"/>
            </a:pPr>
            <a:r>
              <a:rPr lang="en-US" altLang="ko-KR" b="1" dirty="0"/>
              <a:t>Option 3: P.1401</a:t>
            </a:r>
          </a:p>
          <a:p>
            <a:pPr marL="285750" indent="-285750">
              <a:buFont typeface="Arial" panose="020B0604020202020204" pitchFamily="34" charset="0"/>
              <a:buChar char="•"/>
            </a:pPr>
            <a:r>
              <a:rPr lang="en-US" altLang="ko-KR" b="1" dirty="0"/>
              <a:t>Option 4: KRASULA framework (On the accuracy of objective image and video quality models: New methodology for performance evaluation)</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06501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980728"/>
            <a:ext cx="8666519" cy="3908762"/>
          </a:xfrm>
          <a:prstGeom prst="rect">
            <a:avLst/>
          </a:prstGeom>
          <a:noFill/>
        </p:spPr>
        <p:txBody>
          <a:bodyPr wrap="square" rtlCol="0">
            <a:spAutoFit/>
          </a:bodyPr>
          <a:lstStyle/>
          <a:p>
            <a:r>
              <a:rPr lang="en-US" altLang="ko-KR" sz="3200" b="1" dirty="0">
                <a:highlight>
                  <a:srgbClr val="FFFF00"/>
                </a:highlight>
              </a:rPr>
              <a:t>Viewing Distance &amp; Conditions</a:t>
            </a:r>
            <a:endParaRPr lang="en-US" altLang="ko-KR" sz="2400" b="1" dirty="0"/>
          </a:p>
          <a:p>
            <a:pPr marL="342900" indent="-342900">
              <a:buFont typeface="Arial" panose="020B0604020202020204" pitchFamily="34" charset="0"/>
              <a:buChar char="•"/>
            </a:pPr>
            <a:r>
              <a:rPr lang="en-US" altLang="ko-KR" sz="2400" b="1" dirty="0"/>
              <a:t>P.910, BT.500</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TBD</a:t>
            </a:r>
          </a:p>
          <a:p>
            <a:r>
              <a:rPr lang="en-US" altLang="ko-KR" sz="2400" b="1" dirty="0"/>
              <a:t>TV monitor: 1.5-3H</a:t>
            </a:r>
          </a:p>
          <a:p>
            <a:r>
              <a:rPr lang="en-US" altLang="ko-KR" sz="2400" b="1" dirty="0"/>
              <a:t>PC monitor: 2-3H</a:t>
            </a:r>
          </a:p>
          <a:p>
            <a:r>
              <a:rPr lang="en-US" altLang="ko-KR" sz="2400" b="1" dirty="0"/>
              <a:t>Mobile phone/Tablet: free viewing distance (possibly 6-10H) </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820937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509505" y="1196752"/>
            <a:ext cx="8666519" cy="4278094"/>
          </a:xfrm>
          <a:prstGeom prst="rect">
            <a:avLst/>
          </a:prstGeom>
          <a:noFill/>
        </p:spPr>
        <p:txBody>
          <a:bodyPr wrap="square" rtlCol="0">
            <a:spAutoFit/>
          </a:bodyPr>
          <a:lstStyle/>
          <a:p>
            <a:r>
              <a:rPr lang="en-US" altLang="ko-KR" sz="3200" b="1" dirty="0">
                <a:highlight>
                  <a:srgbClr val="FFFF00"/>
                </a:highlight>
              </a:rPr>
              <a:t>Color space, Frame rates &amp; Calibrations</a:t>
            </a:r>
          </a:p>
          <a:p>
            <a:pPr marL="342900" indent="-342900">
              <a:buFont typeface="Arial" panose="020B0604020202020204" pitchFamily="34" charset="0"/>
              <a:buChar char="•"/>
            </a:pPr>
            <a:r>
              <a:rPr lang="en-US" altLang="ko-KR" sz="2400" b="1" dirty="0"/>
              <a:t>4:2:2, 4:2:0</a:t>
            </a:r>
          </a:p>
          <a:p>
            <a:pPr marL="342900" indent="-342900">
              <a:buFont typeface="Arial" panose="020B0604020202020204" pitchFamily="34" charset="0"/>
              <a:buChar char="•"/>
            </a:pPr>
            <a:r>
              <a:rPr lang="en-US" altLang="ko-KR" sz="2400" b="1" dirty="0"/>
              <a:t>Frame rates: 25 fps above</a:t>
            </a:r>
          </a:p>
          <a:p>
            <a:pPr marL="342900" indent="-342900">
              <a:buFont typeface="Arial" panose="020B0604020202020204" pitchFamily="34" charset="0"/>
              <a:buChar char="•"/>
            </a:pPr>
            <a:endParaRPr lang="en-US" altLang="ko-KR" sz="2400" b="1" dirty="0"/>
          </a:p>
          <a:p>
            <a:r>
              <a:rPr lang="en-US" altLang="ko-KR" sz="2400" b="1" dirty="0">
                <a:solidFill>
                  <a:srgbClr val="FF0000"/>
                </a:solidFill>
              </a:rPr>
              <a:t>TBD</a:t>
            </a:r>
          </a:p>
          <a:p>
            <a:pPr marL="342900" indent="-342900">
              <a:buFont typeface="Arial" panose="020B0604020202020204" pitchFamily="34" charset="0"/>
              <a:buChar char="•"/>
            </a:pPr>
            <a:r>
              <a:rPr lang="en-US" altLang="ko-KR" sz="2400" b="1" dirty="0"/>
              <a:t>4:2:2, 4:2:0</a:t>
            </a:r>
          </a:p>
          <a:p>
            <a:pPr marL="342900" indent="-342900">
              <a:buFont typeface="Arial" panose="020B0604020202020204" pitchFamily="34" charset="0"/>
              <a:buChar char="•"/>
            </a:pPr>
            <a:r>
              <a:rPr lang="en-US" altLang="ko-KR" sz="2400" b="1" dirty="0"/>
              <a:t>Frame rates: 25 fps or above</a:t>
            </a:r>
          </a:p>
          <a:p>
            <a:pPr marL="342900" indent="-342900">
              <a:buFont typeface="Arial" panose="020B0604020202020204" pitchFamily="34" charset="0"/>
              <a:buChar char="•"/>
            </a:pPr>
            <a:r>
              <a:rPr lang="en-US" altLang="ko-KR" sz="2400" b="1" dirty="0"/>
              <a:t>Color space: 709 &amp; SDR or equivalent</a:t>
            </a: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595140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1340768"/>
            <a:ext cx="8666519" cy="4585871"/>
          </a:xfrm>
          <a:prstGeom prst="rect">
            <a:avLst/>
          </a:prstGeom>
          <a:noFill/>
        </p:spPr>
        <p:txBody>
          <a:bodyPr wrap="square" rtlCol="0">
            <a:spAutoFit/>
          </a:bodyPr>
          <a:lstStyle/>
          <a:p>
            <a:r>
              <a:rPr lang="en-US" altLang="ko-KR" sz="3200" b="1" dirty="0">
                <a:highlight>
                  <a:srgbClr val="FFFF00"/>
                </a:highlight>
              </a:rPr>
              <a:t>Schedule</a:t>
            </a:r>
          </a:p>
          <a:p>
            <a:pPr marL="342900" lvl="0" indent="-342900">
              <a:buFont typeface="Arial" panose="020B0604020202020204" pitchFamily="34" charset="0"/>
              <a:buChar char="•"/>
            </a:pPr>
            <a:r>
              <a:rPr lang="en-US" altLang="ko-KR" sz="2000" b="1" dirty="0"/>
              <a:t>Finalization of test plan:	December, 2024</a:t>
            </a:r>
            <a:endParaRPr lang="ko-KR" altLang="ko-KR" sz="2000" b="1" dirty="0"/>
          </a:p>
          <a:p>
            <a:pPr marL="342900" lvl="0" indent="-342900">
              <a:buFont typeface="Arial" panose="020B0604020202020204" pitchFamily="34" charset="0"/>
              <a:buChar char="•"/>
            </a:pPr>
            <a:r>
              <a:rPr lang="en-US" altLang="ko-KR" sz="2000" b="1" dirty="0"/>
              <a:t>Model submission:		+6 months after test plan finalization</a:t>
            </a:r>
          </a:p>
          <a:p>
            <a:pPr marL="342900" lvl="0" indent="-342900">
              <a:buFont typeface="Arial" panose="020B0604020202020204" pitchFamily="34" charset="0"/>
              <a:buChar char="•"/>
            </a:pPr>
            <a:r>
              <a:rPr lang="en-US" altLang="ko-KR" sz="2000" b="1" dirty="0"/>
              <a:t>Test design			+7 months after test plan finalization</a:t>
            </a:r>
            <a:endParaRPr lang="ko-KR" altLang="ko-KR" sz="2000" b="1" dirty="0"/>
          </a:p>
          <a:p>
            <a:pPr marL="342900" indent="-342900">
              <a:buFont typeface="Arial" panose="020B0604020202020204" pitchFamily="34" charset="0"/>
              <a:buChar char="•"/>
            </a:pPr>
            <a:r>
              <a:rPr lang="en-US" altLang="ko-KR" sz="2000" b="1" dirty="0"/>
              <a:t>Test PVS generation &amp;	 +9 months after test plan finalization</a:t>
            </a:r>
            <a:br>
              <a:rPr lang="en-US" altLang="ko-KR" sz="2000" b="1" dirty="0"/>
            </a:br>
            <a:r>
              <a:rPr lang="en-US" altLang="ko-KR" sz="2000" b="1" dirty="0"/>
              <a:t>subjective tests</a:t>
            </a:r>
          </a:p>
          <a:p>
            <a:pPr marL="342900" lvl="0" indent="-342900">
              <a:buFont typeface="Arial" panose="020B0604020202020204" pitchFamily="34" charset="0"/>
              <a:buChar char="•"/>
            </a:pPr>
            <a:r>
              <a:rPr lang="en-US" altLang="ko-KR" sz="2000" b="1" dirty="0"/>
              <a:t>Objective data submission 	+11 months after test plan finalization</a:t>
            </a:r>
            <a:endParaRPr lang="ko-KR" altLang="ko-KR" sz="2000" b="1" dirty="0"/>
          </a:p>
          <a:p>
            <a:pPr marL="342900" indent="-342900">
              <a:buFont typeface="Arial" panose="020B0604020202020204" pitchFamily="34" charset="0"/>
              <a:buChar char="•"/>
            </a:pPr>
            <a:r>
              <a:rPr lang="en-US" altLang="ko-KR" sz="2000" b="1" dirty="0"/>
              <a:t>Final Report 			+12 months after test plan finalization</a:t>
            </a:r>
          </a:p>
          <a:p>
            <a:pPr lvl="0"/>
            <a:endParaRPr lang="ko-KR" altLang="ko-KR" sz="2400" dirty="0"/>
          </a:p>
          <a:p>
            <a:pPr marL="342900" indent="-342900">
              <a:buFont typeface="Arial" panose="020B0604020202020204" pitchFamily="34" charset="0"/>
              <a:buChar char="•"/>
            </a:pP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35767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2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5704</TotalTime>
  <Words>1855</Words>
  <Application>Microsoft Office PowerPoint</Application>
  <PresentationFormat>화면 슬라이드 쇼(4:3)</PresentationFormat>
  <Paragraphs>286</Paragraphs>
  <Slides>27</Slides>
  <Notes>27</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27</vt:i4>
      </vt:variant>
    </vt:vector>
  </HeadingPairs>
  <TitlesOfParts>
    <vt:vector size="32" baseType="lpstr">
      <vt:lpstr>맑은 고딕</vt:lpstr>
      <vt:lpstr>Arial</vt:lpstr>
      <vt:lpstr>Times New Roman</vt:lpstr>
      <vt:lpstr>Wingdings</vt:lpstr>
      <vt:lpstr>Office 테마</vt:lpstr>
      <vt:lpstr>ITU-T SG12 Q19 Interim Meeting Objective and subjective methods for evaluating perceptual audiovisual quality in multimedia and television services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pc202</cp:lastModifiedBy>
  <cp:revision>1589</cp:revision>
  <cp:lastPrinted>2023-12-06T02:49:08Z</cp:lastPrinted>
  <dcterms:created xsi:type="dcterms:W3CDTF">2012-01-26T05:03:39Z</dcterms:created>
  <dcterms:modified xsi:type="dcterms:W3CDTF">2024-07-05T07:47:01Z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