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61" r:id="rId4"/>
    <p:sldId id="259" r:id="rId5"/>
    <p:sldId id="263" r:id="rId6"/>
    <p:sldId id="274" r:id="rId7"/>
    <p:sldId id="275" r:id="rId8"/>
    <p:sldId id="272" r:id="rId9"/>
    <p:sldId id="273" r:id="rId10"/>
    <p:sldId id="276" r:id="rId11"/>
    <p:sldId id="278" r:id="rId12"/>
    <p:sldId id="258" r:id="rId13"/>
    <p:sldId id="279" r:id="rId14"/>
    <p:sldId id="262" r:id="rId15"/>
    <p:sldId id="280" r:id="rId16"/>
    <p:sldId id="264" r:id="rId17"/>
    <p:sldId id="265" r:id="rId18"/>
    <p:sldId id="271" r:id="rId19"/>
    <p:sldId id="282" r:id="rId20"/>
    <p:sldId id="27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i AK" initials="AA" lastIdx="2" clrIdx="0">
    <p:extLst>
      <p:ext uri="{19B8F6BF-5375-455C-9EA6-DF929625EA0E}">
        <p15:presenceInfo xmlns:p15="http://schemas.microsoft.com/office/powerpoint/2012/main" userId="Ali AK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CF73"/>
    <a:srgbClr val="00929E"/>
    <a:srgbClr val="D55844"/>
    <a:srgbClr val="DD965B"/>
    <a:srgbClr val="92B0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6" d="100"/>
          <a:sy n="96" d="100"/>
        </p:scale>
        <p:origin x="86" y="1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EA4DE3-5C23-4292-A046-9714BCF72BF5}" type="datetimeFigureOut">
              <a:rPr lang="en-GB" smtClean="0"/>
              <a:t>18/12/2023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38DBA8-9D0A-4DC4-A498-49DD94321C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864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08" name="Google Shape;10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29" name="Google Shape;12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36" name="Google Shape;13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43" name="Google Shape;14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50" name="Google Shape;15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999C5-6B40-3A1F-F41B-975E0E54A1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1E6836-CBCB-B9FD-2685-A0C3F9844A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29F170-59AE-BE2B-5E53-7B7AFD04A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A79AE-2ECC-4DC4-9E5B-8AD9EDFC74EF}" type="datetime1">
              <a:rPr lang="en-GB" smtClean="0"/>
              <a:t>18/12/2023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3EE26C-7EA8-BF8F-C4FD-859A02D18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5D2EA3-F8E1-6006-FC4F-3305D4ABB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5B11C-6E5A-4F44-9602-2DD964F62A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0236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A8B6-0B10-13CE-5D40-B0B5B2552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AB061C-1C33-497A-E7D0-705C27D04D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AA2A6E-4589-E833-6026-B5B8FE3EE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327DB-32BB-417A-A6DF-8823E6D74604}" type="datetime1">
              <a:rPr lang="en-GB" smtClean="0"/>
              <a:t>18/12/2023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1E8C6E-1E8E-34CE-2F2A-B4A1C59B4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F57F01-482B-602C-D2FB-D33C04B36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5B11C-6E5A-4F44-9602-2DD964F62A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7389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D7D0C-66D1-323F-1545-8F0D8C85F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D6F3A3-360C-2145-BF3E-CBA977E4B0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92B33D-1874-DFB1-E71E-46B3E8AA5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54989-0379-4586-B0AD-F033A1A3A27D}" type="datetime1">
              <a:rPr lang="en-GB" smtClean="0"/>
              <a:t>18/12/2023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4AC997-083B-36AA-4059-DA2EC61ED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CBFF7C-8E1D-03B1-DBF4-C883A2245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5B11C-6E5A-4F44-9602-2DD964F62A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8523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8162D-BE51-7651-933B-9BC6AD6C4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0B9E52-1EA1-1828-B651-943ED950EA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DF2BA1-F3F9-8D33-44F6-A26FEE315A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5FFC2D-3E15-7D86-AFFE-913D1B798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406E5-560E-4330-8CD1-F2A7FB45C7A0}" type="datetime1">
              <a:rPr lang="en-GB" smtClean="0"/>
              <a:t>18/12/2023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392121-CEC2-0257-6427-AA2402EBD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26D158-4C2D-8D77-7AA2-36204B880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5B11C-6E5A-4F44-9602-2DD964F62A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0077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EA648-7523-D6F6-EBA6-5A77D0DCA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B517D9-635B-BE9A-350E-18C5D1E3A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7183F5-72AD-7D1D-8705-09B1E45238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4264CD-374E-AEDC-2771-7F4E060ABA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997FBE-7EB8-FFB5-ECA9-D3563A542C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55DB82-0966-16F8-DDDE-3418F552F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F1D7E-F3C9-4EA1-8755-E8C9C9BCFA92}" type="datetime1">
              <a:rPr lang="en-GB" smtClean="0"/>
              <a:t>18/12/2023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3C14C2-F005-AB7B-0E66-A769C492F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C109B7-A1DF-A1F4-0D1F-753822257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5B11C-6E5A-4F44-9602-2DD964F62A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2637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1D8FB-4756-CFAB-09BA-3C3B5914B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16043E-59DC-763F-253C-3B6CEF37D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952D1-62B2-4829-95EF-661BA9EE39F4}" type="datetime1">
              <a:rPr lang="en-GB" smtClean="0"/>
              <a:t>18/12/2023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3DE3C9-37C4-7423-E4BF-E27106FB8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A9E936-1BF5-EED3-ADC7-E413F4CE6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5B11C-6E5A-4F44-9602-2DD964F62A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7049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36D032-4546-9B8A-2CF0-643F7BF92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9AD8B-5D9F-4071-AF8A-DF6ED43B985F}" type="datetime1">
              <a:rPr lang="en-GB" smtClean="0"/>
              <a:t>18/12/2023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AD6F82-C8AB-8C46-F1E7-651B93519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C3A0DD-7FAF-162A-40F0-F3E323967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5B11C-6E5A-4F44-9602-2DD964F62A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4679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2163F-349E-832E-54D1-67C79F799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AD3A0A-D6CE-0B04-79C7-F9C600BD55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6BF11A-4A79-01A3-D869-DCE6494448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46CFD4-3570-097C-8AD3-F5DB5FB79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07DFF-42A5-4579-ACCF-748A7FC27C17}" type="datetime1">
              <a:rPr lang="en-GB" smtClean="0"/>
              <a:t>18/12/2023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A145FC-6156-10B9-E55C-6C11F0678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057FCC-ED93-2EA3-EF43-8D321C64F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5B11C-6E5A-4F44-9602-2DD964F62A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231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72CA9-8334-2841-BE9B-AEC620381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E85DAF-B9C1-74BD-35D5-F0B5DA26BC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C94607-5DB8-640C-6C48-4CB615F70C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B3CFFA-BEA8-DEE4-3FA2-9452B351D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4DCD6-73D1-48E1-A447-CB080E678087}" type="datetime1">
              <a:rPr lang="en-GB" smtClean="0"/>
              <a:t>18/12/2023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10EB8A-B365-5F13-EF28-E60970718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380DBF-87D5-DD34-7C04-512C62365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5B11C-6E5A-4F44-9602-2DD964F62A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536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A5B13-A29E-4DDE-FC2A-9CBEA5A16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AD4C5D-ED60-BFCD-9E50-D37DC87DAD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446B81-D6B2-5048-6444-3BEE023F4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37015-ED49-482B-B555-96A77A3FAA5E}" type="datetime1">
              <a:rPr lang="en-GB" smtClean="0"/>
              <a:t>18/12/2023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FF8867-FDD3-5142-3213-9628DC902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059BA8-43AC-3D83-1861-815E789AD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5B11C-6E5A-4F44-9602-2DD964F62A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9433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9311F2-3B05-3F2C-F390-588F10470F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C9876E-214E-9998-BB5E-F6DC0EA3BE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FAF1ED-BDED-A92F-EB99-672863F44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C423C-DCCC-42EE-B251-3B670C17D3BF}" type="datetime1">
              <a:rPr lang="en-GB" smtClean="0"/>
              <a:t>18/12/2023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AF1D39-059A-D919-91A6-B0541EC34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67D018-725D-D362-464F-65E4E9998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5B11C-6E5A-4F44-9602-2DD964F62A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0769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5CB8C2-1012-96E9-7307-97C03801A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F7E028-7C13-4C81-8DFA-4575685519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A5C6B5-3F59-4C42-837A-23E92DC32A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203F7-9490-4663-BC98-CAF4CF9FFB55}" type="datetime1">
              <a:rPr lang="en-GB" smtClean="0"/>
              <a:t>18/12/2023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300913-7A19-450D-EAEC-202B7E3DD4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8C4E4B-546D-AF14-B953-BA20078F2D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D5B11C-6E5A-4F44-9602-2DD964F62A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219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41CAF-84D0-CCFB-90A4-53DF656D9C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9943" y="518063"/>
            <a:ext cx="10432111" cy="1549275"/>
          </a:xfrm>
        </p:spPr>
        <p:txBody>
          <a:bodyPr>
            <a:noAutofit/>
          </a:bodyPr>
          <a:lstStyle/>
          <a:p>
            <a:r>
              <a:rPr lang="en-GB" sz="4400" b="0" i="0" dirty="0">
                <a:solidFill>
                  <a:srgbClr val="000000"/>
                </a:solidFill>
                <a:effectLst/>
                <a:latin typeface="Raleway Medium" pitchFamily="2" charset="0"/>
              </a:rPr>
              <a:t>Acceptability and Annoyance </a:t>
            </a:r>
            <a:br>
              <a:rPr lang="en-GB" sz="4400" b="0" i="0" dirty="0">
                <a:solidFill>
                  <a:srgbClr val="000000"/>
                </a:solidFill>
                <a:effectLst/>
                <a:latin typeface="Raleway Medium" pitchFamily="2" charset="0"/>
              </a:rPr>
            </a:br>
            <a:r>
              <a:rPr lang="en-GB" sz="4400" b="0" i="0" dirty="0">
                <a:solidFill>
                  <a:srgbClr val="000000"/>
                </a:solidFill>
                <a:effectLst/>
                <a:latin typeface="Raleway Medium" pitchFamily="2" charset="0"/>
              </a:rPr>
              <a:t>of Video Quality in Context</a:t>
            </a:r>
            <a:endParaRPr lang="en-GB" sz="4400" dirty="0">
              <a:latin typeface="Raleway Medium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457586-AF4C-3847-31D6-4A11F71062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4183" y="5984103"/>
            <a:ext cx="2650435" cy="5342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03C8CA6-1F4D-BF77-52FC-298CC009C9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383" y="5894825"/>
            <a:ext cx="2650435" cy="78228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A332767-C8F8-C149-715A-A39ABC5A1E67}"/>
              </a:ext>
            </a:extLst>
          </p:cNvPr>
          <p:cNvSpPr txBox="1"/>
          <p:nvPr/>
        </p:nvSpPr>
        <p:spPr>
          <a:xfrm>
            <a:off x="538036" y="2609526"/>
            <a:ext cx="1111592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800" b="0" i="0" u="none" strike="noStrike" baseline="0" dirty="0">
                <a:latin typeface="Raleway" pitchFamily="2" charset="0"/>
                <a:cs typeface="Segoe UI Semibold" panose="020B0702040204020203" pitchFamily="34" charset="0"/>
              </a:rPr>
              <a:t>Ali Ak, Patrick Le </a:t>
            </a:r>
            <a:r>
              <a:rPr lang="en-GB" sz="1800" b="0" i="0" u="none" strike="noStrike" baseline="0" dirty="0" err="1">
                <a:latin typeface="Raleway" pitchFamily="2" charset="0"/>
                <a:cs typeface="Segoe UI Semibold" panose="020B0702040204020203" pitchFamily="34" charset="0"/>
              </a:rPr>
              <a:t>Callet</a:t>
            </a:r>
            <a:r>
              <a:rPr lang="en-GB" sz="1800" b="0" i="0" u="none" strike="noStrike" baseline="0" dirty="0">
                <a:latin typeface="Raleway" pitchFamily="2" charset="0"/>
                <a:cs typeface="Segoe UI Semibold" panose="020B0702040204020203" pitchFamily="34" charset="0"/>
              </a:rPr>
              <a:t> </a:t>
            </a:r>
          </a:p>
          <a:p>
            <a:pPr algn="ctr"/>
            <a:r>
              <a:rPr lang="en-GB" sz="1800" b="0" i="0" u="none" strike="noStrike" baseline="0" dirty="0">
                <a:latin typeface="Raleway" pitchFamily="2" charset="0"/>
                <a:cs typeface="Segoe UI Semibold" panose="020B0702040204020203" pitchFamily="34" charset="0"/>
              </a:rPr>
              <a:t>Nantes University</a:t>
            </a:r>
          </a:p>
          <a:p>
            <a:pPr algn="ctr"/>
            <a:r>
              <a:rPr lang="en-GB" sz="1800" b="0" i="0" u="none" strike="noStrike" baseline="0" dirty="0">
                <a:latin typeface="Raleway" pitchFamily="2" charset="0"/>
                <a:cs typeface="Segoe UI Semibold" panose="020B0702040204020203" pitchFamily="34" charset="0"/>
              </a:rPr>
              <a:t>Abhishek Gera, Denise Noyes</a:t>
            </a:r>
            <a:r>
              <a:rPr lang="en-GB" dirty="0">
                <a:latin typeface="Raleway" pitchFamily="2" charset="0"/>
                <a:cs typeface="Segoe UI Semibold" panose="020B0702040204020203" pitchFamily="34" charset="0"/>
              </a:rPr>
              <a:t>, Francois Blouin</a:t>
            </a:r>
            <a:r>
              <a:rPr lang="en-GB" sz="1800" b="0" i="0" u="none" strike="noStrike" baseline="0" dirty="0">
                <a:latin typeface="Raleway" pitchFamily="2" charset="0"/>
                <a:cs typeface="Segoe UI Semibold" panose="020B0702040204020203" pitchFamily="34" charset="0"/>
              </a:rPr>
              <a:t>, </a:t>
            </a:r>
            <a:r>
              <a:rPr lang="en-GB" sz="1800" b="0" i="0" u="none" strike="noStrike" baseline="0" dirty="0" err="1">
                <a:latin typeface="Raleway" pitchFamily="2" charset="0"/>
                <a:cs typeface="Segoe UI Semibold" panose="020B0702040204020203" pitchFamily="34" charset="0"/>
              </a:rPr>
              <a:t>Hassene</a:t>
            </a:r>
            <a:r>
              <a:rPr lang="en-GB" sz="1800" b="0" i="0" u="none" strike="noStrike" baseline="0" dirty="0">
                <a:latin typeface="Raleway" pitchFamily="2" charset="0"/>
                <a:cs typeface="Segoe UI Semibold" panose="020B0702040204020203" pitchFamily="34" charset="0"/>
              </a:rPr>
              <a:t> </a:t>
            </a:r>
            <a:r>
              <a:rPr lang="en-GB" sz="1800" b="0" i="0" u="none" strike="noStrike" baseline="0" dirty="0" err="1">
                <a:latin typeface="Raleway" pitchFamily="2" charset="0"/>
                <a:cs typeface="Segoe UI Semibold" panose="020B0702040204020203" pitchFamily="34" charset="0"/>
              </a:rPr>
              <a:t>Tmar</a:t>
            </a:r>
            <a:r>
              <a:rPr lang="en-GB" dirty="0">
                <a:latin typeface="Raleway" pitchFamily="2" charset="0"/>
                <a:cs typeface="Segoe UI Semibold" panose="020B0702040204020203" pitchFamily="34" charset="0"/>
              </a:rPr>
              <a:t>, </a:t>
            </a:r>
            <a:r>
              <a:rPr lang="en-GB" sz="1800" b="0" i="0" u="none" strike="noStrike" baseline="0" dirty="0">
                <a:latin typeface="Raleway" pitchFamily="2" charset="0"/>
                <a:cs typeface="Segoe UI Semibold" panose="020B0702040204020203" pitchFamily="34" charset="0"/>
              </a:rPr>
              <a:t>Ioannis </a:t>
            </a:r>
            <a:r>
              <a:rPr lang="en-GB" sz="1800" b="0" i="0" u="none" strike="noStrike" baseline="0" dirty="0" err="1">
                <a:latin typeface="Raleway" pitchFamily="2" charset="0"/>
                <a:cs typeface="Segoe UI Semibold" panose="020B0702040204020203" pitchFamily="34" charset="0"/>
              </a:rPr>
              <a:t>Katsavounidis</a:t>
            </a:r>
            <a:endParaRPr lang="en-GB" sz="1800" b="0" i="0" u="none" strike="noStrike" baseline="0" dirty="0">
              <a:latin typeface="Raleway" pitchFamily="2" charset="0"/>
              <a:cs typeface="Segoe UI Semibold" panose="020B0702040204020203" pitchFamily="34" charset="0"/>
            </a:endParaRPr>
          </a:p>
          <a:p>
            <a:pPr algn="ctr"/>
            <a:r>
              <a:rPr lang="en-GB" sz="1800" b="0" i="0" u="none" strike="noStrike" baseline="0" dirty="0">
                <a:latin typeface="Raleway" pitchFamily="2" charset="0"/>
                <a:cs typeface="Segoe UI Semibold" panose="020B0702040204020203" pitchFamily="34" charset="0"/>
              </a:rPr>
              <a:t>META</a:t>
            </a:r>
          </a:p>
          <a:p>
            <a:pPr algn="ctr"/>
            <a:endParaRPr lang="en-GB" dirty="0">
              <a:latin typeface="Raleway" pitchFamily="2" charset="0"/>
              <a:cs typeface="Segoe UI Semibold" panose="020B0702040204020203" pitchFamily="34" charset="0"/>
            </a:endParaRPr>
          </a:p>
          <a:p>
            <a:pPr algn="ctr"/>
            <a:endParaRPr lang="en-GB" dirty="0">
              <a:latin typeface="Raleway" pitchFamily="2" charset="0"/>
              <a:cs typeface="Segoe UI Semibold" panose="020B0702040204020203" pitchFamily="34" charset="0"/>
            </a:endParaRPr>
          </a:p>
          <a:p>
            <a:pPr algn="ctr"/>
            <a:r>
              <a:rPr lang="en-GB" sz="1800" b="0" i="0" u="none" strike="noStrike" baseline="0" dirty="0">
                <a:latin typeface="Raleway" pitchFamily="2" charset="0"/>
                <a:cs typeface="Segoe UI Semibold" panose="020B0702040204020203" pitchFamily="34" charset="0"/>
              </a:rPr>
              <a:t>VQEG </a:t>
            </a:r>
          </a:p>
          <a:p>
            <a:pPr algn="ctr"/>
            <a:r>
              <a:rPr lang="en-GB" sz="1800" b="0" i="0" u="none" strike="noStrike" baseline="0" dirty="0">
                <a:latin typeface="Raleway" pitchFamily="2" charset="0"/>
                <a:cs typeface="Segoe UI Semibold" panose="020B0702040204020203" pitchFamily="34" charset="0"/>
              </a:rPr>
              <a:t>December 2023</a:t>
            </a:r>
          </a:p>
          <a:p>
            <a:pPr algn="l"/>
            <a:endParaRPr lang="en-GB" sz="1800" b="0" i="0" u="none" strike="noStrike" baseline="0" dirty="0">
              <a:latin typeface="Raleway" pitchFamily="2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9374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AAF954-65E2-4A01-DCD5-8A7A880478C5}"/>
              </a:ext>
            </a:extLst>
          </p:cNvPr>
          <p:cNvCxnSpPr>
            <a:cxnSpLocks/>
          </p:cNvCxnSpPr>
          <p:nvPr/>
        </p:nvCxnSpPr>
        <p:spPr>
          <a:xfrm>
            <a:off x="369903" y="514906"/>
            <a:ext cx="11452193" cy="0"/>
          </a:xfrm>
          <a:prstGeom prst="line">
            <a:avLst/>
          </a:prstGeom>
          <a:ln w="38100">
            <a:solidFill>
              <a:srgbClr val="355F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1FCD7B51-A174-7F1F-A6DA-16EDA63D7E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9902" y="8465"/>
            <a:ext cx="11452193" cy="491555"/>
          </a:xfrm>
        </p:spPr>
        <p:txBody>
          <a:bodyPr>
            <a:normAutofit/>
          </a:bodyPr>
          <a:lstStyle/>
          <a:p>
            <a:pPr algn="l"/>
            <a:r>
              <a:rPr lang="en-US" sz="2400" dirty="0">
                <a:solidFill>
                  <a:srgbClr val="355F8D"/>
                </a:solidFill>
                <a:latin typeface="Raleway ExtraBold" pitchFamily="2" charset="0"/>
              </a:rPr>
              <a:t>Acceptance / Annoyance</a:t>
            </a:r>
            <a:endParaRPr lang="en-GB" sz="2400" dirty="0">
              <a:solidFill>
                <a:srgbClr val="355F8D"/>
              </a:solidFill>
              <a:latin typeface="Raleway ExtraBold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CB78DFE-2F84-ACB4-A374-7E4700235C8F}"/>
              </a:ext>
            </a:extLst>
          </p:cNvPr>
          <p:cNvSpPr txBox="1"/>
          <p:nvPr/>
        </p:nvSpPr>
        <p:spPr>
          <a:xfrm>
            <a:off x="508883" y="1017767"/>
            <a:ext cx="1111592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sz="1800" b="0" i="0" u="none" strike="noStrike" baseline="0" dirty="0">
              <a:latin typeface="Raleway" pitchFamily="2" charset="0"/>
              <a:cs typeface="Segoe UI Semibold" panose="020B07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i="0" u="none" strike="noStrike" baseline="0" dirty="0">
                <a:latin typeface="Raleway" pitchFamily="2" charset="0"/>
                <a:cs typeface="Segoe UI Semibold" panose="020B0702040204020203" pitchFamily="34" charset="0"/>
              </a:rPr>
              <a:t>Video quality </a:t>
            </a:r>
            <a:r>
              <a:rPr lang="en-GB" dirty="0">
                <a:latin typeface="Raleway" pitchFamily="2" charset="0"/>
                <a:cs typeface="Segoe UI Semibold" panose="020B0702040204020203" pitchFamily="34" charset="0"/>
              </a:rPr>
              <a:t>alone is not enough to define Quality of Experience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Raleway" pitchFamily="2" charset="0"/>
              <a:cs typeface="Segoe UI Semibold" panose="020B07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Raleway" pitchFamily="2" charset="0"/>
              <a:cs typeface="Segoe UI Semibold" panose="020B07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0" i="0" u="none" strike="noStrike" baseline="0" dirty="0">
                <a:latin typeface="Raleway" pitchFamily="2" charset="0"/>
                <a:cs typeface="Segoe UI Semibold" panose="020B0702040204020203" pitchFamily="34" charset="0"/>
              </a:rPr>
              <a:t>User expectations has a major impact on user satisfaction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Raleway" pitchFamily="2" charset="0"/>
              <a:cs typeface="Segoe UI Semibold" panose="020B0702040204020203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dirty="0">
              <a:latin typeface="Raleway" pitchFamily="2" charset="0"/>
              <a:cs typeface="Segoe UI Semibold" panose="020B0702040204020203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>
                <a:latin typeface="Raleway" pitchFamily="2" charset="0"/>
                <a:cs typeface="Segoe UI Semibold" panose="020B0702040204020203" pitchFamily="34" charset="0"/>
              </a:rPr>
              <a:t>Acceptance/Annoyance is a measure of user satisfaction for video streaming services, online social media platforms, etc., and it takes user expectations and user profile into account.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GB" sz="1800" b="0" i="0" u="none" strike="noStrike" baseline="0" dirty="0">
              <a:latin typeface="Raleway" pitchFamily="2" charset="0"/>
              <a:cs typeface="Segoe UI Semibold" panose="020B0702040204020203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ECEE234-8E0C-264E-C71F-5696A0B27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5B11C-6E5A-4F44-9602-2DD964F62A4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5299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AAF954-65E2-4A01-DCD5-8A7A880478C5}"/>
              </a:ext>
            </a:extLst>
          </p:cNvPr>
          <p:cNvCxnSpPr>
            <a:cxnSpLocks/>
          </p:cNvCxnSpPr>
          <p:nvPr/>
        </p:nvCxnSpPr>
        <p:spPr>
          <a:xfrm>
            <a:off x="369903" y="514906"/>
            <a:ext cx="11452193" cy="0"/>
          </a:xfrm>
          <a:prstGeom prst="line">
            <a:avLst/>
          </a:prstGeom>
          <a:ln w="38100">
            <a:solidFill>
              <a:srgbClr val="355F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1FCD7B51-A174-7F1F-A6DA-16EDA63D7E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9902" y="8465"/>
            <a:ext cx="11452193" cy="491555"/>
          </a:xfrm>
        </p:spPr>
        <p:txBody>
          <a:bodyPr>
            <a:normAutofit/>
          </a:bodyPr>
          <a:lstStyle/>
          <a:p>
            <a:pPr algn="l"/>
            <a:r>
              <a:rPr lang="en-US" sz="2400" dirty="0">
                <a:solidFill>
                  <a:srgbClr val="355F8D"/>
                </a:solidFill>
                <a:latin typeface="Raleway ExtraBold" pitchFamily="2" charset="0"/>
              </a:rPr>
              <a:t>Previously on Acceptance / Annoyance</a:t>
            </a:r>
            <a:endParaRPr lang="en-GB" sz="2400" dirty="0">
              <a:solidFill>
                <a:srgbClr val="355F8D"/>
              </a:solidFill>
              <a:latin typeface="Raleway ExtraBold" pitchFamily="2" charset="0"/>
            </a:endParaRP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0E6C9349-10AF-C4BA-DBD7-08CB1611C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5B11C-6E5A-4F44-9602-2DD964F62A46}" type="slidenum">
              <a:rPr lang="en-GB" smtClean="0"/>
              <a:t>3</a:t>
            </a:fld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661B060-2DE5-D4AC-1B4F-FDC4AB86E860}"/>
              </a:ext>
            </a:extLst>
          </p:cNvPr>
          <p:cNvSpPr txBox="1"/>
          <p:nvPr/>
        </p:nvSpPr>
        <p:spPr>
          <a:xfrm>
            <a:off x="671888" y="5499344"/>
            <a:ext cx="10638845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1 - </a:t>
            </a:r>
            <a:r>
              <a:rPr lang="en-GB" sz="1400" b="0" i="0" dirty="0">
                <a:effectLst/>
              </a:rPr>
              <a:t>Jing Li, Lukas </a:t>
            </a:r>
            <a:r>
              <a:rPr lang="en-GB" sz="1400" b="0" i="0" dirty="0" err="1">
                <a:effectLst/>
              </a:rPr>
              <a:t>Krasula</a:t>
            </a:r>
            <a:r>
              <a:rPr lang="en-GB" sz="1400" b="0" i="0" dirty="0">
                <a:effectLst/>
              </a:rPr>
              <a:t>, Yoann </a:t>
            </a:r>
            <a:r>
              <a:rPr lang="en-GB" sz="1400" b="0" i="0" dirty="0" err="1">
                <a:effectLst/>
              </a:rPr>
              <a:t>Baveye</a:t>
            </a:r>
            <a:r>
              <a:rPr lang="en-GB" sz="1400" b="0" i="0" dirty="0">
                <a:effectLst/>
              </a:rPr>
              <a:t>, Zhi Li, and Patrick Le </a:t>
            </a:r>
            <a:r>
              <a:rPr lang="en-GB" sz="1400" b="0" i="0" dirty="0" err="1">
                <a:effectLst/>
              </a:rPr>
              <a:t>Callet</a:t>
            </a:r>
            <a:r>
              <a:rPr lang="en-GB" sz="1400" b="0" i="0" dirty="0">
                <a:effectLst/>
              </a:rPr>
              <a:t>, “</a:t>
            </a:r>
            <a:r>
              <a:rPr lang="en-GB" sz="1400" b="0" i="0" dirty="0" err="1">
                <a:effectLst/>
              </a:rPr>
              <a:t>Accann</a:t>
            </a:r>
            <a:r>
              <a:rPr lang="en-GB" sz="1400" b="0" i="0" dirty="0">
                <a:effectLst/>
              </a:rPr>
              <a:t>: A new subjective assessment methodology for measuring acceptability and annoyance of quality of experience,” IEEE Transactions on Multi-media, vol. 21, no. 10, pp. 2589–2602, 2019</a:t>
            </a:r>
          </a:p>
          <a:p>
            <a:r>
              <a:rPr lang="en-GB" sz="1400" dirty="0"/>
              <a:t>2 - Ali Ak, Anne </a:t>
            </a:r>
            <a:r>
              <a:rPr lang="en-GB" sz="1400" dirty="0" err="1"/>
              <a:t>Flore</a:t>
            </a:r>
            <a:r>
              <a:rPr lang="en-GB" sz="1400" dirty="0"/>
              <a:t> Perrin, Denise Noyes, Ioannis </a:t>
            </a:r>
            <a:r>
              <a:rPr lang="en-GB" sz="1400" dirty="0" err="1"/>
              <a:t>Katsavounidis</a:t>
            </a:r>
            <a:r>
              <a:rPr lang="en-GB" sz="1400" dirty="0"/>
              <a:t>, and Patrick Le </a:t>
            </a:r>
            <a:r>
              <a:rPr lang="en-GB" sz="1400" dirty="0" err="1"/>
              <a:t>Callet</a:t>
            </a:r>
            <a:r>
              <a:rPr lang="en-GB" sz="1400" dirty="0"/>
              <a:t>, “Video consumption in context: Influence of data plan consumption on </a:t>
            </a:r>
            <a:r>
              <a:rPr lang="en-GB" sz="1400" dirty="0" err="1"/>
              <a:t>qoe</a:t>
            </a:r>
            <a:r>
              <a:rPr lang="en-GB" sz="1400" dirty="0"/>
              <a:t>,” in Proceedings of the 2023 ACM International Conference on Interactive Media Experiences, New York, NY, USA, 2023, IMX ’23, p. 320–324, Association for Computing Machinery.</a:t>
            </a:r>
            <a:endParaRPr lang="en-US" sz="14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EF0A929-118F-9AA6-FB06-BAFB412DD34A}"/>
              </a:ext>
            </a:extLst>
          </p:cNvPr>
          <p:cNvSpPr txBox="1"/>
          <p:nvPr/>
        </p:nvSpPr>
        <p:spPr>
          <a:xfrm>
            <a:off x="671888" y="1152023"/>
            <a:ext cx="566530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GB" dirty="0">
                <a:latin typeface="Raleway" pitchFamily="2" charset="0"/>
                <a:cs typeface="Segoe UI Semibold" panose="020B0702040204020203" pitchFamily="34" charset="0"/>
              </a:rPr>
              <a:t>Li et al.</a:t>
            </a:r>
          </a:p>
          <a:p>
            <a:r>
              <a:rPr lang="en-GB" b="0" i="0" u="none" strike="noStrike" baseline="0" dirty="0">
                <a:latin typeface="Raleway" pitchFamily="2" charset="0"/>
                <a:cs typeface="Segoe UI Semibold" panose="020B0702040204020203" pitchFamily="34" charset="0"/>
              </a:rPr>
              <a:t>	Basic vs Premium subscription</a:t>
            </a:r>
          </a:p>
          <a:p>
            <a:r>
              <a:rPr lang="en-GB" b="0" i="0" u="none" strike="noStrike" baseline="0" dirty="0">
                <a:latin typeface="Raleway" pitchFamily="2" charset="0"/>
                <a:cs typeface="Segoe UI Semibold" panose="020B0702040204020203" pitchFamily="34" charset="0"/>
              </a:rPr>
              <a:t>	Viewing on TV vs Tablet </a:t>
            </a:r>
          </a:p>
          <a:p>
            <a:endParaRPr lang="en-GB" dirty="0">
              <a:latin typeface="Raleway" pitchFamily="2" charset="0"/>
              <a:cs typeface="Segoe UI Semibold" panose="020B0702040204020203" pitchFamily="34" charset="0"/>
            </a:endParaRPr>
          </a:p>
          <a:p>
            <a:endParaRPr lang="en-GB" b="0" i="0" u="none" strike="noStrike" baseline="0" dirty="0">
              <a:latin typeface="Raleway" pitchFamily="2" charset="0"/>
              <a:cs typeface="Segoe UI Semibold" panose="020B0702040204020203" pitchFamily="34" charset="0"/>
            </a:endParaRPr>
          </a:p>
          <a:p>
            <a:r>
              <a:rPr lang="en-GB" b="0" i="0" u="none" strike="noStrike" baseline="0" dirty="0">
                <a:latin typeface="Raleway" pitchFamily="2" charset="0"/>
                <a:cs typeface="Segoe UI Semibold" panose="020B0702040204020203" pitchFamily="34" charset="0"/>
              </a:rPr>
              <a:t>2) Ak et al.</a:t>
            </a:r>
          </a:p>
          <a:p>
            <a:r>
              <a:rPr lang="en-GB" dirty="0">
                <a:latin typeface="Raleway" pitchFamily="2" charset="0"/>
                <a:cs typeface="Segoe UI Semibold" panose="020B0702040204020203" pitchFamily="34" charset="0"/>
              </a:rPr>
              <a:t>	Remaining Data</a:t>
            </a:r>
          </a:p>
          <a:p>
            <a:r>
              <a:rPr lang="en-GB" b="0" i="0" u="none" strike="noStrike" baseline="0" dirty="0">
                <a:latin typeface="Raleway" pitchFamily="2" charset="0"/>
                <a:cs typeface="Segoe UI Semibold" panose="020B0702040204020203" pitchFamily="34" charset="0"/>
              </a:rPr>
              <a:t>	Remaining Battery</a:t>
            </a:r>
          </a:p>
          <a:p>
            <a:r>
              <a:rPr lang="en-GB" dirty="0">
                <a:latin typeface="Raleway" pitchFamily="2" charset="0"/>
                <a:cs typeface="Segoe UI Semibold" panose="020B0702040204020203" pitchFamily="34" charset="0"/>
              </a:rPr>
              <a:t>	Signal Strength</a:t>
            </a:r>
          </a:p>
          <a:p>
            <a:r>
              <a:rPr lang="en-GB" b="0" i="0" u="none" strike="noStrike" baseline="0" dirty="0">
                <a:latin typeface="Raleway" pitchFamily="2" charset="0"/>
                <a:cs typeface="Segoe UI Semibold" panose="020B0702040204020203" pitchFamily="34" charset="0"/>
              </a:rPr>
              <a:t>	etc.,</a:t>
            </a:r>
          </a:p>
          <a:p>
            <a:endParaRPr lang="en-GB" sz="1800" b="0" i="0" u="none" strike="noStrike" baseline="0" dirty="0">
              <a:latin typeface="Raleway" pitchFamily="2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807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8FC4905-DDD4-5E4B-6AC0-3F97DE7566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0006" y="1028162"/>
            <a:ext cx="8771987" cy="2015517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AAF954-65E2-4A01-DCD5-8A7A880478C5}"/>
              </a:ext>
            </a:extLst>
          </p:cNvPr>
          <p:cNvCxnSpPr>
            <a:cxnSpLocks/>
          </p:cNvCxnSpPr>
          <p:nvPr/>
        </p:nvCxnSpPr>
        <p:spPr>
          <a:xfrm>
            <a:off x="369903" y="514906"/>
            <a:ext cx="11452193" cy="0"/>
          </a:xfrm>
          <a:prstGeom prst="line">
            <a:avLst/>
          </a:prstGeom>
          <a:ln w="38100">
            <a:solidFill>
              <a:srgbClr val="355F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1FCD7B51-A174-7F1F-A6DA-16EDA63D7E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9902" y="8465"/>
            <a:ext cx="11452193" cy="491555"/>
          </a:xfrm>
        </p:spPr>
        <p:txBody>
          <a:bodyPr>
            <a:normAutofit/>
          </a:bodyPr>
          <a:lstStyle/>
          <a:p>
            <a:pPr algn="l"/>
            <a:r>
              <a:rPr lang="en-US" sz="2400" dirty="0">
                <a:solidFill>
                  <a:srgbClr val="355F8D"/>
                </a:solidFill>
                <a:latin typeface="Raleway ExtraBold" pitchFamily="2" charset="0"/>
              </a:rPr>
              <a:t>Acceptance/Annoyance: Multi-Step vs Single-Step</a:t>
            </a:r>
            <a:endParaRPr lang="en-GB" sz="2400" dirty="0">
              <a:solidFill>
                <a:srgbClr val="355F8D"/>
              </a:solidFill>
              <a:latin typeface="Raleway ExtraBold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4DE937F-17ED-6682-6EA2-E10FD97B3EB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9" t="10007" r="59721" b="17039"/>
          <a:stretch/>
        </p:blipFill>
        <p:spPr>
          <a:xfrm>
            <a:off x="4227441" y="3857933"/>
            <a:ext cx="3737113" cy="2549614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6657618-8EAE-6DD9-1043-679D669EB6BB}"/>
              </a:ext>
            </a:extLst>
          </p:cNvPr>
          <p:cNvSpPr/>
          <p:nvPr/>
        </p:nvSpPr>
        <p:spPr>
          <a:xfrm>
            <a:off x="1468337" y="1164168"/>
            <a:ext cx="9255319" cy="1879511"/>
          </a:xfrm>
          <a:prstGeom prst="roundRect">
            <a:avLst>
              <a:gd name="adj" fmla="val 8206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92FBA57-7BB3-F022-DAEB-D3CB4D079E47}"/>
              </a:ext>
            </a:extLst>
          </p:cNvPr>
          <p:cNvSpPr/>
          <p:nvPr/>
        </p:nvSpPr>
        <p:spPr>
          <a:xfrm>
            <a:off x="3697357" y="3800286"/>
            <a:ext cx="4619706" cy="2727296"/>
          </a:xfrm>
          <a:prstGeom prst="roundRect">
            <a:avLst>
              <a:gd name="adj" fmla="val 5589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D39C4E-50A0-95A9-A6CC-F53E4AB55FF4}"/>
              </a:ext>
            </a:extLst>
          </p:cNvPr>
          <p:cNvSpPr txBox="1"/>
          <p:nvPr/>
        </p:nvSpPr>
        <p:spPr>
          <a:xfrm>
            <a:off x="4561394" y="3429000"/>
            <a:ext cx="3069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0" i="0" u="none" strike="noStrike" baseline="0" dirty="0">
                <a:latin typeface="Raleway" pitchFamily="2" charset="0"/>
                <a:cs typeface="Segoe UI Semibold" panose="020B0702040204020203" pitchFamily="34" charset="0"/>
              </a:rPr>
              <a:t>Single Step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D4B0597-D070-E7F7-1F0E-18C20F7A9205}"/>
              </a:ext>
            </a:extLst>
          </p:cNvPr>
          <p:cNvSpPr txBox="1"/>
          <p:nvPr/>
        </p:nvSpPr>
        <p:spPr>
          <a:xfrm>
            <a:off x="4472608" y="756028"/>
            <a:ext cx="3069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0" i="0" u="none" strike="noStrike" baseline="0" dirty="0">
                <a:latin typeface="Raleway" pitchFamily="2" charset="0"/>
                <a:cs typeface="Segoe UI Semibold" panose="020B0702040204020203" pitchFamily="34" charset="0"/>
              </a:rPr>
              <a:t>Multi Step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53365B9-A122-4E5F-32F2-A4A9B80A3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5B11C-6E5A-4F44-9602-2DD964F62A4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8622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AAF954-65E2-4A01-DCD5-8A7A880478C5}"/>
              </a:ext>
            </a:extLst>
          </p:cNvPr>
          <p:cNvCxnSpPr>
            <a:cxnSpLocks/>
          </p:cNvCxnSpPr>
          <p:nvPr/>
        </p:nvCxnSpPr>
        <p:spPr>
          <a:xfrm>
            <a:off x="369903" y="514906"/>
            <a:ext cx="11452193" cy="0"/>
          </a:xfrm>
          <a:prstGeom prst="line">
            <a:avLst/>
          </a:prstGeom>
          <a:ln w="38100">
            <a:solidFill>
              <a:srgbClr val="355F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1FCD7B51-A174-7F1F-A6DA-16EDA63D7E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9902" y="8465"/>
            <a:ext cx="11452193" cy="491555"/>
          </a:xfrm>
        </p:spPr>
        <p:txBody>
          <a:bodyPr>
            <a:normAutofit/>
          </a:bodyPr>
          <a:lstStyle/>
          <a:p>
            <a:pPr algn="l"/>
            <a:r>
              <a:rPr lang="en-US" sz="2400" dirty="0">
                <a:solidFill>
                  <a:srgbClr val="355F8D"/>
                </a:solidFill>
                <a:latin typeface="Raleway ExtraBold" pitchFamily="2" charset="0"/>
              </a:rPr>
              <a:t>Subjective experiment details</a:t>
            </a:r>
            <a:endParaRPr lang="en-GB" sz="2400" dirty="0">
              <a:solidFill>
                <a:srgbClr val="355F8D"/>
              </a:solidFill>
              <a:latin typeface="Raleway ExtraBold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82CA2C0-78D2-95D2-9147-F459A9E7A8DA}"/>
              </a:ext>
            </a:extLst>
          </p:cNvPr>
          <p:cNvSpPr txBox="1"/>
          <p:nvPr/>
        </p:nvSpPr>
        <p:spPr>
          <a:xfrm>
            <a:off x="7855226" y="690041"/>
            <a:ext cx="396686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Raleway" pitchFamily="2" charset="0"/>
              </a:rPr>
              <a:t>Two experiments with the same content: </a:t>
            </a:r>
            <a:r>
              <a:rPr lang="en-GB" b="1" dirty="0" err="1">
                <a:latin typeface="Raleway" pitchFamily="2" charset="0"/>
              </a:rPr>
              <a:t>AccAnn</a:t>
            </a:r>
            <a:r>
              <a:rPr lang="en-GB" dirty="0">
                <a:latin typeface="Raleway" pitchFamily="2" charset="0"/>
              </a:rPr>
              <a:t> and </a:t>
            </a:r>
            <a:r>
              <a:rPr lang="en-GB" b="1" dirty="0">
                <a:latin typeface="Raleway" pitchFamily="2" charset="0"/>
              </a:rPr>
              <a:t>ACR-HR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Raleway" pitchFamily="2" charset="0"/>
              </a:rPr>
              <a:t>On </a:t>
            </a:r>
            <a:r>
              <a:rPr lang="en-GB" dirty="0" err="1">
                <a:latin typeface="Raleway" pitchFamily="2" charset="0"/>
              </a:rPr>
              <a:t>Iphone</a:t>
            </a:r>
            <a:r>
              <a:rPr lang="en-GB" dirty="0">
                <a:latin typeface="Raleway" pitchFamily="2" charset="0"/>
              </a:rPr>
              <a:t> 14 pro, in lab.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Raleway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Raleway" pitchFamily="2" charset="0"/>
              </a:rPr>
              <a:t>48 SRCs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latin typeface="Raleway" pitchFamily="2" charset="0"/>
              </a:rPr>
              <a:t>1080p resolution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latin typeface="Raleway" pitchFamily="2" charset="0"/>
              </a:rPr>
              <a:t>5 seconds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latin typeface="Raleway" pitchFamily="2" charset="0"/>
              </a:rPr>
              <a:t>Varying fps (15-60)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latin typeface="Raleway" pitchFamily="2" charset="0"/>
              </a:rPr>
              <a:t>Vertical orientation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latin typeface="Raleway" pitchFamily="2" charset="0"/>
              </a:rPr>
              <a:t>Encoded with h264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804FC39-22E2-F807-03C1-C19A9CAB1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5B11C-6E5A-4F44-9602-2DD964F62A46}" type="slidenum">
              <a:rPr lang="en-GB" smtClean="0"/>
              <a:t>5</a:t>
            </a:fld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AB7E4C-8048-DB28-69D6-4E990D4212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19"/>
          <a:stretch/>
        </p:blipFill>
        <p:spPr>
          <a:xfrm>
            <a:off x="0" y="639961"/>
            <a:ext cx="7984963" cy="507702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7492FD3-4012-5D3C-4D07-627F1B5B6F30}"/>
              </a:ext>
            </a:extLst>
          </p:cNvPr>
          <p:cNvSpPr txBox="1"/>
          <p:nvPr/>
        </p:nvSpPr>
        <p:spPr>
          <a:xfrm>
            <a:off x="7855226" y="3821837"/>
            <a:ext cx="424400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 i="0" dirty="0">
                <a:effectLst/>
                <a:latin typeface="Raleway" pitchFamily="2" charset="0"/>
              </a:rPr>
              <a:t>CRF:24 &amp; Resolution: 512 × 288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 i="0" dirty="0">
                <a:effectLst/>
                <a:latin typeface="Raleway" pitchFamily="2" charset="0"/>
              </a:rPr>
              <a:t>CRF:23 &amp; Resolution: 640 × 360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 i="0" dirty="0">
                <a:effectLst/>
                <a:latin typeface="Raleway" pitchFamily="2" charset="0"/>
              </a:rPr>
              <a:t>CRF:26 &amp; Resolution: 960 × 540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 i="0" dirty="0">
                <a:effectLst/>
                <a:latin typeface="Raleway" pitchFamily="2" charset="0"/>
              </a:rPr>
              <a:t>CRF:29 &amp; Resolution: 960 × 540</a:t>
            </a:r>
            <a:endParaRPr lang="en-GB" dirty="0">
              <a:latin typeface="Raleway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 i="0" dirty="0">
                <a:effectLst/>
                <a:latin typeface="Raleway" pitchFamily="2" charset="0"/>
              </a:rPr>
              <a:t>CRF:31 &amp; Resolution: 1280 × 720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0" i="0" dirty="0">
                <a:effectLst/>
                <a:latin typeface="Raleway" pitchFamily="2" charset="0"/>
              </a:rPr>
              <a:t>CRF:34 &amp; Resolution: 1920 × 1080</a:t>
            </a:r>
            <a:endParaRPr lang="en-US" dirty="0">
              <a:latin typeface="Raleway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5265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AAF954-65E2-4A01-DCD5-8A7A880478C5}"/>
              </a:ext>
            </a:extLst>
          </p:cNvPr>
          <p:cNvCxnSpPr>
            <a:cxnSpLocks/>
          </p:cNvCxnSpPr>
          <p:nvPr/>
        </p:nvCxnSpPr>
        <p:spPr>
          <a:xfrm>
            <a:off x="369903" y="514906"/>
            <a:ext cx="11452193" cy="0"/>
          </a:xfrm>
          <a:prstGeom prst="line">
            <a:avLst/>
          </a:prstGeom>
          <a:ln w="38100">
            <a:solidFill>
              <a:srgbClr val="355F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1FCD7B51-A174-7F1F-A6DA-16EDA63D7E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9902" y="8465"/>
            <a:ext cx="11452193" cy="491555"/>
          </a:xfrm>
        </p:spPr>
        <p:txBody>
          <a:bodyPr>
            <a:normAutofit/>
          </a:bodyPr>
          <a:lstStyle/>
          <a:p>
            <a:pPr algn="l"/>
            <a:r>
              <a:rPr lang="en-US" sz="2400" dirty="0">
                <a:solidFill>
                  <a:srgbClr val="355F8D"/>
                </a:solidFill>
                <a:latin typeface="Raleway ExtraBold" pitchFamily="2" charset="0"/>
              </a:rPr>
              <a:t>Determining Acceptance / Annoyance Categories</a:t>
            </a:r>
            <a:endParaRPr lang="en-GB" sz="2400" dirty="0">
              <a:solidFill>
                <a:srgbClr val="355F8D"/>
              </a:solidFill>
              <a:latin typeface="Raleway ExtraBold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7512E0B-36F4-FF48-10B6-916E66C69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5B11C-6E5A-4F44-9602-2DD964F62A46}" type="slidenum">
              <a:rPr lang="en-GB" smtClean="0"/>
              <a:t>6</a:t>
            </a:fld>
            <a:endParaRPr lang="en-GB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ABF0DF8-D591-56C0-8A32-CB7F562864DC}"/>
              </a:ext>
            </a:extLst>
          </p:cNvPr>
          <p:cNvSpPr/>
          <p:nvPr/>
        </p:nvSpPr>
        <p:spPr>
          <a:xfrm>
            <a:off x="707667" y="2091193"/>
            <a:ext cx="2456953" cy="85078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Raleway" pitchFamily="2" charset="0"/>
              </a:rPr>
              <a:t>AccAnn</a:t>
            </a:r>
            <a:r>
              <a:rPr lang="en-US" dirty="0">
                <a:latin typeface="Raleway" pitchFamily="2" charset="0"/>
              </a:rPr>
              <a:t>-MOS &gt;= 2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058DBE1-D76F-5032-67CA-681A9C9CAB9F}"/>
              </a:ext>
            </a:extLst>
          </p:cNvPr>
          <p:cNvSpPr/>
          <p:nvPr/>
        </p:nvSpPr>
        <p:spPr>
          <a:xfrm>
            <a:off x="707667" y="4473996"/>
            <a:ext cx="2456953" cy="85078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Raleway" pitchFamily="2" charset="0"/>
              </a:rPr>
              <a:t>AccAnn</a:t>
            </a:r>
            <a:r>
              <a:rPr lang="en-US" dirty="0">
                <a:latin typeface="Raleway" pitchFamily="2" charset="0"/>
              </a:rPr>
              <a:t>-MOS &lt; 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484847-822E-EB4A-CDA4-250ACE833C34}"/>
              </a:ext>
            </a:extLst>
          </p:cNvPr>
          <p:cNvSpPr/>
          <p:nvPr/>
        </p:nvSpPr>
        <p:spPr>
          <a:xfrm>
            <a:off x="4923179" y="1056291"/>
            <a:ext cx="2154805" cy="803081"/>
          </a:xfrm>
          <a:prstGeom prst="rect">
            <a:avLst/>
          </a:prstGeom>
          <a:solidFill>
            <a:srgbClr val="00929E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Raleway" pitchFamily="2" charset="0"/>
              </a:rPr>
              <a:t>Fisher’s Exact Test  True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9960CB0-A40D-A380-4925-A4FBC28E8FB0}"/>
              </a:ext>
            </a:extLst>
          </p:cNvPr>
          <p:cNvSpPr/>
          <p:nvPr/>
        </p:nvSpPr>
        <p:spPr>
          <a:xfrm>
            <a:off x="4923179" y="3216364"/>
            <a:ext cx="2154805" cy="803081"/>
          </a:xfrm>
          <a:prstGeom prst="rect">
            <a:avLst/>
          </a:prstGeom>
          <a:solidFill>
            <a:srgbClr val="00929E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Raleway" pitchFamily="2" charset="0"/>
              </a:rPr>
              <a:t>Fisher’s Exact Test  True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526EA88-2666-012D-F362-828A41DD0CD4}"/>
              </a:ext>
            </a:extLst>
          </p:cNvPr>
          <p:cNvSpPr/>
          <p:nvPr/>
        </p:nvSpPr>
        <p:spPr>
          <a:xfrm>
            <a:off x="4923179" y="5571276"/>
            <a:ext cx="2154805" cy="803081"/>
          </a:xfrm>
          <a:prstGeom prst="rect">
            <a:avLst/>
          </a:prstGeom>
          <a:solidFill>
            <a:srgbClr val="00929E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Raleway" pitchFamily="2" charset="0"/>
              </a:rPr>
              <a:t>Fisher’s Exact Test  True</a:t>
            </a:r>
          </a:p>
        </p:txBody>
      </p:sp>
      <p:cxnSp>
        <p:nvCxnSpPr>
          <p:cNvPr id="14" name="Connector: Elbow 13">
            <a:extLst>
              <a:ext uri="{FF2B5EF4-FFF2-40B4-BE49-F238E27FC236}">
                <a16:creationId xmlns:a16="http://schemas.microsoft.com/office/drawing/2014/main" id="{E8D10F00-BAF5-89D7-D6A8-39B991C697B9}"/>
              </a:ext>
            </a:extLst>
          </p:cNvPr>
          <p:cNvCxnSpPr>
            <a:cxnSpLocks/>
            <a:stCxn id="5" idx="3"/>
            <a:endCxn id="9" idx="1"/>
          </p:cNvCxnSpPr>
          <p:nvPr/>
        </p:nvCxnSpPr>
        <p:spPr>
          <a:xfrm flipV="1">
            <a:off x="3164620" y="1457832"/>
            <a:ext cx="1758559" cy="1058755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D4CDEB85-6AAF-159F-90D3-4D998C5383DB}"/>
              </a:ext>
            </a:extLst>
          </p:cNvPr>
          <p:cNvCxnSpPr>
            <a:cxnSpLocks/>
          </p:cNvCxnSpPr>
          <p:nvPr/>
        </p:nvCxnSpPr>
        <p:spPr>
          <a:xfrm>
            <a:off x="3164619" y="2515262"/>
            <a:ext cx="1758558" cy="928977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Connector: Elbow 16">
            <a:extLst>
              <a:ext uri="{FF2B5EF4-FFF2-40B4-BE49-F238E27FC236}">
                <a16:creationId xmlns:a16="http://schemas.microsoft.com/office/drawing/2014/main" id="{F6C44929-F517-C6DF-7593-E0564FAF6A50}"/>
              </a:ext>
            </a:extLst>
          </p:cNvPr>
          <p:cNvCxnSpPr>
            <a:cxnSpLocks/>
            <a:stCxn id="6" idx="3"/>
          </p:cNvCxnSpPr>
          <p:nvPr/>
        </p:nvCxnSpPr>
        <p:spPr>
          <a:xfrm flipV="1">
            <a:off x="3164620" y="3832529"/>
            <a:ext cx="1758557" cy="1066861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Connector: Elbow 17">
            <a:extLst>
              <a:ext uri="{FF2B5EF4-FFF2-40B4-BE49-F238E27FC236}">
                <a16:creationId xmlns:a16="http://schemas.microsoft.com/office/drawing/2014/main" id="{9ADC5E8D-DEE4-7043-D462-89106FC7E36D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3164620" y="4899390"/>
            <a:ext cx="1758558" cy="1126497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981A890E-66D9-B07D-C658-63B71E0367DE}"/>
              </a:ext>
            </a:extLst>
          </p:cNvPr>
          <p:cNvSpPr txBox="1"/>
          <p:nvPr/>
        </p:nvSpPr>
        <p:spPr>
          <a:xfrm>
            <a:off x="7899128" y="1201603"/>
            <a:ext cx="33042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dirty="0" err="1">
                <a:solidFill>
                  <a:srgbClr val="00929E"/>
                </a:solidFill>
                <a:latin typeface="Raleway" pitchFamily="2" charset="0"/>
              </a:rPr>
              <a:t>NAnn</a:t>
            </a:r>
            <a:endParaRPr lang="en-GB" b="1" dirty="0">
              <a:solidFill>
                <a:srgbClr val="00929E"/>
              </a:solidFill>
              <a:latin typeface="Raleway" pitchFamily="2" charset="0"/>
            </a:endParaRPr>
          </a:p>
          <a:p>
            <a:pPr algn="ctr"/>
            <a:r>
              <a:rPr lang="en-GB" dirty="0">
                <a:solidFill>
                  <a:srgbClr val="00929E"/>
                </a:solidFill>
                <a:latin typeface="Raleway" pitchFamily="2" charset="0"/>
              </a:rPr>
              <a:t>Not annoying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3DD6FE6-E358-8B8C-30FC-9B30515F1769}"/>
              </a:ext>
            </a:extLst>
          </p:cNvPr>
          <p:cNvSpPr/>
          <p:nvPr/>
        </p:nvSpPr>
        <p:spPr>
          <a:xfrm>
            <a:off x="4923178" y="2113722"/>
            <a:ext cx="2154805" cy="803081"/>
          </a:xfrm>
          <a:prstGeom prst="rect">
            <a:avLst/>
          </a:prstGeom>
          <a:solidFill>
            <a:srgbClr val="DECF73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Raleway" pitchFamily="2" charset="0"/>
              </a:rPr>
              <a:t>Fisher’s Exact Test  False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A0688D3-2FF1-C571-24F9-F7C40CC3BEE1}"/>
              </a:ext>
            </a:extLst>
          </p:cNvPr>
          <p:cNvCxnSpPr>
            <a:stCxn id="5" idx="3"/>
            <a:endCxn id="20" idx="1"/>
          </p:cNvCxnSpPr>
          <p:nvPr/>
        </p:nvCxnSpPr>
        <p:spPr>
          <a:xfrm flipV="1">
            <a:off x="3164620" y="2515263"/>
            <a:ext cx="1758558" cy="132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7C026F9A-50E5-1219-FE31-2CE95D6A0009}"/>
              </a:ext>
            </a:extLst>
          </p:cNvPr>
          <p:cNvSpPr/>
          <p:nvPr/>
        </p:nvSpPr>
        <p:spPr>
          <a:xfrm>
            <a:off x="4923178" y="4487909"/>
            <a:ext cx="2154805" cy="803081"/>
          </a:xfrm>
          <a:prstGeom prst="rect">
            <a:avLst/>
          </a:prstGeom>
          <a:solidFill>
            <a:srgbClr val="DECF73"/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Raleway" pitchFamily="2" charset="0"/>
              </a:rPr>
              <a:t>Fisher’s Exact Test  False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6C90EF39-6232-F945-33A8-6C38BA455438}"/>
              </a:ext>
            </a:extLst>
          </p:cNvPr>
          <p:cNvCxnSpPr>
            <a:cxnSpLocks/>
            <a:stCxn id="6" idx="3"/>
            <a:endCxn id="27" idx="1"/>
          </p:cNvCxnSpPr>
          <p:nvPr/>
        </p:nvCxnSpPr>
        <p:spPr>
          <a:xfrm flipV="1">
            <a:off x="3164620" y="4889450"/>
            <a:ext cx="1758558" cy="994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57006F70-A012-BBE2-7AEF-1CDA906ED2C0}"/>
              </a:ext>
            </a:extLst>
          </p:cNvPr>
          <p:cNvSpPr txBox="1"/>
          <p:nvPr/>
        </p:nvSpPr>
        <p:spPr>
          <a:xfrm>
            <a:off x="7899128" y="2091193"/>
            <a:ext cx="33042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dirty="0" err="1">
                <a:solidFill>
                  <a:srgbClr val="92B08B"/>
                </a:solidFill>
                <a:latin typeface="Raleway" pitchFamily="2" charset="0"/>
              </a:rPr>
              <a:t>UAnn</a:t>
            </a:r>
            <a:endParaRPr lang="en-GB" b="1" dirty="0">
              <a:solidFill>
                <a:srgbClr val="92B08B"/>
              </a:solidFill>
              <a:latin typeface="Raleway" pitchFamily="2" charset="0"/>
            </a:endParaRPr>
          </a:p>
          <a:p>
            <a:pPr algn="ctr"/>
            <a:r>
              <a:rPr lang="en-GB" dirty="0">
                <a:solidFill>
                  <a:srgbClr val="92B08B"/>
                </a:solidFill>
                <a:latin typeface="Raleway" pitchFamily="2" charset="0"/>
              </a:rPr>
              <a:t>Unsure about annoyance</a:t>
            </a:r>
          </a:p>
          <a:p>
            <a:pPr algn="ctr"/>
            <a:r>
              <a:rPr lang="en-GB" dirty="0">
                <a:solidFill>
                  <a:srgbClr val="92B08B"/>
                </a:solidFill>
                <a:latin typeface="Raleway" pitchFamily="2" charset="0"/>
              </a:rPr>
              <a:t>But acceptable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41A1D88-363E-0C95-D603-23850E1D5143}"/>
              </a:ext>
            </a:extLst>
          </p:cNvPr>
          <p:cNvSpPr txBox="1"/>
          <p:nvPr/>
        </p:nvSpPr>
        <p:spPr>
          <a:xfrm>
            <a:off x="7899128" y="3269915"/>
            <a:ext cx="33042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solidFill>
                  <a:srgbClr val="DECF73"/>
                </a:solidFill>
                <a:latin typeface="Raleway" pitchFamily="2" charset="0"/>
              </a:rPr>
              <a:t>AA</a:t>
            </a:r>
          </a:p>
          <a:p>
            <a:pPr algn="ctr"/>
            <a:r>
              <a:rPr lang="en-GB" dirty="0">
                <a:solidFill>
                  <a:srgbClr val="DECF73"/>
                </a:solidFill>
                <a:latin typeface="Raleway" pitchFamily="2" charset="0"/>
              </a:rPr>
              <a:t>Annoying but acceptable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90E14B9-F7E8-28F1-26AE-C9E764C70471}"/>
              </a:ext>
            </a:extLst>
          </p:cNvPr>
          <p:cNvSpPr txBox="1"/>
          <p:nvPr/>
        </p:nvSpPr>
        <p:spPr>
          <a:xfrm>
            <a:off x="7899128" y="4401714"/>
            <a:ext cx="33042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dirty="0" err="1">
                <a:solidFill>
                  <a:srgbClr val="DD965B"/>
                </a:solidFill>
                <a:latin typeface="Raleway" pitchFamily="2" charset="0"/>
              </a:rPr>
              <a:t>UAcc</a:t>
            </a:r>
            <a:endParaRPr lang="en-GB" b="1" dirty="0">
              <a:solidFill>
                <a:srgbClr val="DD965B"/>
              </a:solidFill>
              <a:latin typeface="Raleway" pitchFamily="2" charset="0"/>
            </a:endParaRPr>
          </a:p>
          <a:p>
            <a:pPr algn="ctr"/>
            <a:r>
              <a:rPr lang="en-GB" dirty="0">
                <a:solidFill>
                  <a:srgbClr val="DD965B"/>
                </a:solidFill>
                <a:latin typeface="Raleway" pitchFamily="2" charset="0"/>
              </a:rPr>
              <a:t>Unsure about acceptance</a:t>
            </a:r>
          </a:p>
          <a:p>
            <a:pPr algn="ctr"/>
            <a:r>
              <a:rPr lang="en-GB" dirty="0">
                <a:solidFill>
                  <a:srgbClr val="DD965B"/>
                </a:solidFill>
                <a:latin typeface="Raleway" pitchFamily="2" charset="0"/>
              </a:rPr>
              <a:t>But not annoying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529BA66-B2C7-A8C0-6D51-ED4FC61533F0}"/>
              </a:ext>
            </a:extLst>
          </p:cNvPr>
          <p:cNvSpPr txBox="1"/>
          <p:nvPr/>
        </p:nvSpPr>
        <p:spPr>
          <a:xfrm>
            <a:off x="7899128" y="5649650"/>
            <a:ext cx="33042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dirty="0" err="1">
                <a:solidFill>
                  <a:srgbClr val="D55844"/>
                </a:solidFill>
                <a:latin typeface="Raleway" pitchFamily="2" charset="0"/>
              </a:rPr>
              <a:t>NAcc</a:t>
            </a:r>
            <a:endParaRPr lang="en-GB" b="1" dirty="0">
              <a:solidFill>
                <a:srgbClr val="D55844"/>
              </a:solidFill>
              <a:latin typeface="Raleway" pitchFamily="2" charset="0"/>
            </a:endParaRPr>
          </a:p>
          <a:p>
            <a:pPr algn="ctr"/>
            <a:r>
              <a:rPr lang="en-GB" dirty="0">
                <a:solidFill>
                  <a:srgbClr val="D55844"/>
                </a:solidFill>
                <a:latin typeface="Raleway" pitchFamily="2" charset="0"/>
              </a:rPr>
              <a:t>Not acceptable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CC6A2B1C-FB6B-AAEB-384C-6629691BB91D}"/>
              </a:ext>
            </a:extLst>
          </p:cNvPr>
          <p:cNvCxnSpPr>
            <a:cxnSpLocks/>
          </p:cNvCxnSpPr>
          <p:nvPr/>
        </p:nvCxnSpPr>
        <p:spPr>
          <a:xfrm>
            <a:off x="7077983" y="1460450"/>
            <a:ext cx="100054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7C5D6FA5-F660-515F-FF29-7F78A3EEA730}"/>
              </a:ext>
            </a:extLst>
          </p:cNvPr>
          <p:cNvCxnSpPr>
            <a:cxnSpLocks/>
          </p:cNvCxnSpPr>
          <p:nvPr/>
        </p:nvCxnSpPr>
        <p:spPr>
          <a:xfrm>
            <a:off x="7077983" y="2506046"/>
            <a:ext cx="100054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0AEB08C3-B5AD-C6D9-D72A-3A4733BE2B5A}"/>
              </a:ext>
            </a:extLst>
          </p:cNvPr>
          <p:cNvCxnSpPr>
            <a:cxnSpLocks/>
          </p:cNvCxnSpPr>
          <p:nvPr/>
        </p:nvCxnSpPr>
        <p:spPr>
          <a:xfrm>
            <a:off x="7077983" y="3593080"/>
            <a:ext cx="100054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4C1BB0CE-937B-E8E0-B181-E33036DF483A}"/>
              </a:ext>
            </a:extLst>
          </p:cNvPr>
          <p:cNvCxnSpPr>
            <a:cxnSpLocks/>
          </p:cNvCxnSpPr>
          <p:nvPr/>
        </p:nvCxnSpPr>
        <p:spPr>
          <a:xfrm>
            <a:off x="7070032" y="4887648"/>
            <a:ext cx="100054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DB3E0220-1554-CC7B-46D9-CC7827B87083}"/>
              </a:ext>
            </a:extLst>
          </p:cNvPr>
          <p:cNvCxnSpPr>
            <a:cxnSpLocks/>
          </p:cNvCxnSpPr>
          <p:nvPr/>
        </p:nvCxnSpPr>
        <p:spPr>
          <a:xfrm>
            <a:off x="7072018" y="5972815"/>
            <a:ext cx="100054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90049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AAF954-65E2-4A01-DCD5-8A7A880478C5}"/>
              </a:ext>
            </a:extLst>
          </p:cNvPr>
          <p:cNvCxnSpPr>
            <a:cxnSpLocks/>
          </p:cNvCxnSpPr>
          <p:nvPr/>
        </p:nvCxnSpPr>
        <p:spPr>
          <a:xfrm>
            <a:off x="369903" y="514906"/>
            <a:ext cx="11452193" cy="0"/>
          </a:xfrm>
          <a:prstGeom prst="line">
            <a:avLst/>
          </a:prstGeom>
          <a:ln w="38100">
            <a:solidFill>
              <a:srgbClr val="355F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1FCD7B51-A174-7F1F-A6DA-16EDA63D7E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9902" y="8465"/>
            <a:ext cx="11452193" cy="491555"/>
          </a:xfrm>
        </p:spPr>
        <p:txBody>
          <a:bodyPr>
            <a:normAutofit/>
          </a:bodyPr>
          <a:lstStyle/>
          <a:p>
            <a:pPr algn="l"/>
            <a:r>
              <a:rPr lang="en-US" sz="2400" dirty="0">
                <a:solidFill>
                  <a:srgbClr val="355F8D"/>
                </a:solidFill>
                <a:latin typeface="Raleway ExtraBold" pitchFamily="2" charset="0"/>
              </a:rPr>
              <a:t>Determining Acceptance / Annoyance Categories</a:t>
            </a:r>
            <a:endParaRPr lang="en-GB" sz="2400" dirty="0">
              <a:solidFill>
                <a:srgbClr val="355F8D"/>
              </a:solidFill>
              <a:latin typeface="Raleway ExtraBold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7512E0B-36F4-FF48-10B6-916E66C69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5B11C-6E5A-4F44-9602-2DD964F62A46}" type="slidenum">
              <a:rPr lang="en-GB" smtClean="0"/>
              <a:t>7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1CC9C1-B022-D22D-273B-A0BA0937DD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62" r="-1"/>
          <a:stretch/>
        </p:blipFill>
        <p:spPr>
          <a:xfrm>
            <a:off x="369902" y="802420"/>
            <a:ext cx="10225377" cy="5792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4697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AAF954-65E2-4A01-DCD5-8A7A880478C5}"/>
              </a:ext>
            </a:extLst>
          </p:cNvPr>
          <p:cNvCxnSpPr>
            <a:cxnSpLocks/>
          </p:cNvCxnSpPr>
          <p:nvPr/>
        </p:nvCxnSpPr>
        <p:spPr>
          <a:xfrm>
            <a:off x="369903" y="514906"/>
            <a:ext cx="11452193" cy="0"/>
          </a:xfrm>
          <a:prstGeom prst="line">
            <a:avLst/>
          </a:prstGeom>
          <a:ln w="38100">
            <a:solidFill>
              <a:srgbClr val="355F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1FCD7B51-A174-7F1F-A6DA-16EDA63D7E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9902" y="8465"/>
            <a:ext cx="11452193" cy="491555"/>
          </a:xfrm>
        </p:spPr>
        <p:txBody>
          <a:bodyPr>
            <a:normAutofit/>
          </a:bodyPr>
          <a:lstStyle/>
          <a:p>
            <a:pPr algn="l"/>
            <a:r>
              <a:rPr lang="en-US" sz="2400" dirty="0">
                <a:solidFill>
                  <a:srgbClr val="355F8D"/>
                </a:solidFill>
                <a:latin typeface="Raleway ExtraBold" pitchFamily="2" charset="0"/>
              </a:rPr>
              <a:t>Mapping ACR-MOS to </a:t>
            </a:r>
            <a:r>
              <a:rPr lang="en-US" sz="2400" dirty="0" err="1">
                <a:solidFill>
                  <a:srgbClr val="355F8D"/>
                </a:solidFill>
                <a:latin typeface="Raleway ExtraBold" pitchFamily="2" charset="0"/>
              </a:rPr>
              <a:t>AccAnn</a:t>
            </a:r>
            <a:r>
              <a:rPr lang="en-US" sz="2400" dirty="0">
                <a:solidFill>
                  <a:srgbClr val="355F8D"/>
                </a:solidFill>
                <a:latin typeface="Raleway ExtraBold" pitchFamily="2" charset="0"/>
              </a:rPr>
              <a:t>-MOS </a:t>
            </a:r>
            <a:endParaRPr lang="en-GB" sz="2400" dirty="0">
              <a:solidFill>
                <a:srgbClr val="355F8D"/>
              </a:solidFill>
              <a:latin typeface="Raleway ExtraBold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7512E0B-36F4-FF48-10B6-916E66C69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5B11C-6E5A-4F44-9602-2DD964F62A46}" type="slidenum">
              <a:rPr lang="en-GB" smtClean="0"/>
              <a:t>8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DC7EDB5-2311-5F38-765A-D46077248A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005" y="606710"/>
            <a:ext cx="9696638" cy="597601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754EF19-3BBC-ADB6-C1DF-539BC293C9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495" y="4685510"/>
            <a:ext cx="5296632" cy="913410"/>
          </a:xfrm>
          <a:prstGeom prst="rect">
            <a:avLst/>
          </a:prstGeom>
          <a:ln w="47625">
            <a:gradFill flip="none" rotWithShape="1">
              <a:gsLst>
                <a:gs pos="0">
                  <a:schemeClr val="accent3">
                    <a:lumMod val="89000"/>
                  </a:schemeClr>
                </a:gs>
                <a:gs pos="23000">
                  <a:schemeClr val="accent3">
                    <a:lumMod val="89000"/>
                  </a:schemeClr>
                </a:gs>
                <a:gs pos="69000">
                  <a:schemeClr val="accent3">
                    <a:lumMod val="75000"/>
                  </a:schemeClr>
                </a:gs>
                <a:gs pos="97000">
                  <a:schemeClr val="accent3">
                    <a:lumMod val="7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</a:ln>
        </p:spPr>
      </p:pic>
    </p:spTree>
    <p:extLst>
      <p:ext uri="{BB962C8B-B14F-4D97-AF65-F5344CB8AC3E}">
        <p14:creationId xmlns:p14="http://schemas.microsoft.com/office/powerpoint/2010/main" val="27972314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AAF954-65E2-4A01-DCD5-8A7A880478C5}"/>
              </a:ext>
            </a:extLst>
          </p:cNvPr>
          <p:cNvCxnSpPr>
            <a:cxnSpLocks/>
          </p:cNvCxnSpPr>
          <p:nvPr/>
        </p:nvCxnSpPr>
        <p:spPr>
          <a:xfrm>
            <a:off x="369903" y="514906"/>
            <a:ext cx="11452193" cy="0"/>
          </a:xfrm>
          <a:prstGeom prst="line">
            <a:avLst/>
          </a:prstGeom>
          <a:ln w="38100">
            <a:solidFill>
              <a:srgbClr val="355F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1FCD7B51-A174-7F1F-A6DA-16EDA63D7E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9902" y="8465"/>
            <a:ext cx="11452193" cy="491555"/>
          </a:xfrm>
        </p:spPr>
        <p:txBody>
          <a:bodyPr>
            <a:normAutofit/>
          </a:bodyPr>
          <a:lstStyle/>
          <a:p>
            <a:pPr algn="l"/>
            <a:r>
              <a:rPr lang="en-US" sz="2400" dirty="0">
                <a:solidFill>
                  <a:srgbClr val="355F8D"/>
                </a:solidFill>
                <a:latin typeface="Raleway ExtraBold" pitchFamily="2" charset="0"/>
              </a:rPr>
              <a:t>Predicting Acceptance / Annoyance Categories</a:t>
            </a:r>
            <a:endParaRPr lang="en-GB" sz="2400" dirty="0">
              <a:solidFill>
                <a:srgbClr val="355F8D"/>
              </a:solidFill>
              <a:latin typeface="Raleway ExtraBold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7512E0B-36F4-FF48-10B6-916E66C69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5B11C-6E5A-4F44-9602-2DD964F62A46}" type="slidenum">
              <a:rPr lang="en-GB" smtClean="0"/>
              <a:t>9</a:t>
            </a:fld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26A3473-E0B5-372D-5CC1-82AA9665ED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981" y="1315000"/>
            <a:ext cx="5472130" cy="33444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C4CBD99-8357-CC24-321B-E1EDC2A193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210516"/>
            <a:ext cx="5856984" cy="357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0714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839E78E-D021-24CE-0B50-36FB4F71B0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02" y="850791"/>
            <a:ext cx="9997322" cy="5748574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AAF954-65E2-4A01-DCD5-8A7A880478C5}"/>
              </a:ext>
            </a:extLst>
          </p:cNvPr>
          <p:cNvCxnSpPr>
            <a:cxnSpLocks/>
          </p:cNvCxnSpPr>
          <p:nvPr/>
        </p:nvCxnSpPr>
        <p:spPr>
          <a:xfrm>
            <a:off x="369903" y="514906"/>
            <a:ext cx="11452193" cy="0"/>
          </a:xfrm>
          <a:prstGeom prst="line">
            <a:avLst/>
          </a:prstGeom>
          <a:ln w="38100">
            <a:solidFill>
              <a:srgbClr val="355F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1FCD7B51-A174-7F1F-A6DA-16EDA63D7E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9902" y="8465"/>
            <a:ext cx="11452193" cy="491555"/>
          </a:xfrm>
        </p:spPr>
        <p:txBody>
          <a:bodyPr>
            <a:normAutofit/>
          </a:bodyPr>
          <a:lstStyle/>
          <a:p>
            <a:pPr algn="l"/>
            <a:r>
              <a:rPr lang="en-US" sz="2400" dirty="0">
                <a:solidFill>
                  <a:srgbClr val="355F8D"/>
                </a:solidFill>
                <a:latin typeface="Raleway ExtraBold" pitchFamily="2" charset="0"/>
              </a:rPr>
              <a:t>Predicting Acceptance / Annoyance Categories - VMAF</a:t>
            </a:r>
            <a:endParaRPr lang="en-GB" sz="2400" dirty="0">
              <a:solidFill>
                <a:srgbClr val="355F8D"/>
              </a:solidFill>
              <a:latin typeface="Raleway ExtraBold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7512E0B-36F4-FF48-10B6-916E66C69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5B11C-6E5A-4F44-9602-2DD964F62A46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44349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AAF954-65E2-4A01-DCD5-8A7A880478C5}"/>
              </a:ext>
            </a:extLst>
          </p:cNvPr>
          <p:cNvCxnSpPr>
            <a:cxnSpLocks/>
          </p:cNvCxnSpPr>
          <p:nvPr/>
        </p:nvCxnSpPr>
        <p:spPr>
          <a:xfrm>
            <a:off x="369903" y="514906"/>
            <a:ext cx="11452193" cy="0"/>
          </a:xfrm>
          <a:prstGeom prst="line">
            <a:avLst/>
          </a:prstGeom>
          <a:ln w="38100">
            <a:solidFill>
              <a:srgbClr val="355F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1FCD7B51-A174-7F1F-A6DA-16EDA63D7E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9902" y="8465"/>
            <a:ext cx="11452193" cy="491555"/>
          </a:xfrm>
        </p:spPr>
        <p:txBody>
          <a:bodyPr>
            <a:normAutofit/>
          </a:bodyPr>
          <a:lstStyle/>
          <a:p>
            <a:pPr algn="l"/>
            <a:r>
              <a:rPr lang="en-US" sz="2400" dirty="0">
                <a:solidFill>
                  <a:srgbClr val="355F8D"/>
                </a:solidFill>
                <a:latin typeface="Raleway ExtraBold" pitchFamily="2" charset="0"/>
              </a:rPr>
              <a:t>Predicting Acceptance / Annoyance Categories - VMAF</a:t>
            </a:r>
            <a:endParaRPr lang="en-GB" sz="2400" dirty="0">
              <a:solidFill>
                <a:srgbClr val="355F8D"/>
              </a:solidFill>
              <a:latin typeface="Raleway ExtraBold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7512E0B-36F4-FF48-10B6-916E66C69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5B11C-6E5A-4F44-9602-2DD964F62A46}" type="slidenum">
              <a:rPr lang="en-GB" smtClean="0"/>
              <a:t>11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726034B-47AB-B6A3-18D7-BC3EE2B32E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02" y="850791"/>
            <a:ext cx="9997322" cy="5748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6461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5029" y="710809"/>
            <a:ext cx="10675833" cy="613872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4" name="Google Shape;104;p3"/>
          <p:cNvCxnSpPr/>
          <p:nvPr/>
        </p:nvCxnSpPr>
        <p:spPr>
          <a:xfrm>
            <a:off x="369903" y="514906"/>
            <a:ext cx="11452193" cy="0"/>
          </a:xfrm>
          <a:prstGeom prst="straightConnector1">
            <a:avLst/>
          </a:prstGeom>
          <a:noFill/>
          <a:ln w="38100" cap="flat" cmpd="sng">
            <a:solidFill>
              <a:srgbClr val="355F8D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5" name="Google Shape;105;p3"/>
          <p:cNvSpPr txBox="1">
            <a:spLocks noGrp="1"/>
          </p:cNvSpPr>
          <p:nvPr>
            <p:ph type="ctrTitle"/>
          </p:nvPr>
        </p:nvSpPr>
        <p:spPr>
          <a:xfrm>
            <a:off x="369902" y="8465"/>
            <a:ext cx="11452193" cy="491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55F8D"/>
              </a:buClr>
              <a:buSzPts val="2400"/>
              <a:buFont typeface="Raleway ExtraBold"/>
              <a:buNone/>
            </a:pPr>
            <a:r>
              <a:rPr lang="en-US" sz="2400" dirty="0">
                <a:solidFill>
                  <a:srgbClr val="355F8D"/>
                </a:solidFill>
                <a:latin typeface="Raleway ExtraBold" pitchFamily="2" charset="0"/>
              </a:rPr>
              <a:t>Predicting Acceptance / Annoyance Categories - UVQ</a:t>
            </a:r>
            <a:endParaRPr sz="2400" dirty="0">
              <a:solidFill>
                <a:srgbClr val="355F8D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5029" y="710809"/>
            <a:ext cx="10675833" cy="613872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1" name="Google Shape;111;p4"/>
          <p:cNvCxnSpPr/>
          <p:nvPr/>
        </p:nvCxnSpPr>
        <p:spPr>
          <a:xfrm>
            <a:off x="369903" y="514906"/>
            <a:ext cx="11452193" cy="0"/>
          </a:xfrm>
          <a:prstGeom prst="straightConnector1">
            <a:avLst/>
          </a:prstGeom>
          <a:noFill/>
          <a:ln w="38100" cap="flat" cmpd="sng">
            <a:solidFill>
              <a:srgbClr val="355F8D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2" name="Google Shape;112;p4"/>
          <p:cNvSpPr txBox="1">
            <a:spLocks noGrp="1"/>
          </p:cNvSpPr>
          <p:nvPr>
            <p:ph type="ctrTitle"/>
          </p:nvPr>
        </p:nvSpPr>
        <p:spPr>
          <a:xfrm>
            <a:off x="369902" y="8465"/>
            <a:ext cx="11452193" cy="491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55F8D"/>
              </a:buClr>
              <a:buSzPts val="2400"/>
              <a:buFont typeface="Raleway ExtraBold"/>
              <a:buNone/>
            </a:pPr>
            <a:r>
              <a:rPr lang="en-US" sz="2400" dirty="0">
                <a:solidFill>
                  <a:srgbClr val="355F8D"/>
                </a:solidFill>
                <a:latin typeface="Raleway ExtraBold" pitchFamily="2" charset="0"/>
              </a:rPr>
              <a:t>Predicting Acceptance / Annoyance Categories - UVQ</a:t>
            </a:r>
            <a:endParaRPr sz="2400" dirty="0">
              <a:solidFill>
                <a:srgbClr val="355F8D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8764" y="710809"/>
            <a:ext cx="10667373" cy="613872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2" name="Google Shape;132;p7"/>
          <p:cNvCxnSpPr/>
          <p:nvPr/>
        </p:nvCxnSpPr>
        <p:spPr>
          <a:xfrm>
            <a:off x="369903" y="514906"/>
            <a:ext cx="11452193" cy="0"/>
          </a:xfrm>
          <a:prstGeom prst="straightConnector1">
            <a:avLst/>
          </a:prstGeom>
          <a:noFill/>
          <a:ln w="38100" cap="flat" cmpd="sng">
            <a:solidFill>
              <a:srgbClr val="355F8D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33" name="Google Shape;133;p7"/>
          <p:cNvSpPr txBox="1">
            <a:spLocks noGrp="1"/>
          </p:cNvSpPr>
          <p:nvPr>
            <p:ph type="ctrTitle"/>
          </p:nvPr>
        </p:nvSpPr>
        <p:spPr>
          <a:xfrm>
            <a:off x="369902" y="8465"/>
            <a:ext cx="11452193" cy="491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55F8D"/>
              </a:buClr>
              <a:buSzPts val="2400"/>
              <a:buFont typeface="Raleway ExtraBold"/>
              <a:buNone/>
            </a:pPr>
            <a:r>
              <a:rPr lang="en-GB" sz="2400" dirty="0">
                <a:solidFill>
                  <a:srgbClr val="355F8D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If we know </a:t>
            </a:r>
            <a:r>
              <a:rPr lang="en-GB" sz="2400" dirty="0" err="1">
                <a:solidFill>
                  <a:srgbClr val="355F8D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AccAnn</a:t>
            </a:r>
            <a:r>
              <a:rPr lang="en-GB" sz="2400" dirty="0">
                <a:solidFill>
                  <a:srgbClr val="355F8D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-MOS of the SRC, VMAF is enough for the rest</a:t>
            </a:r>
            <a:endParaRPr sz="2400" dirty="0">
              <a:solidFill>
                <a:srgbClr val="355F8D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8764" y="710809"/>
            <a:ext cx="10667373" cy="613872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9" name="Google Shape;139;p8"/>
          <p:cNvCxnSpPr/>
          <p:nvPr/>
        </p:nvCxnSpPr>
        <p:spPr>
          <a:xfrm>
            <a:off x="369903" y="514906"/>
            <a:ext cx="11452193" cy="0"/>
          </a:xfrm>
          <a:prstGeom prst="straightConnector1">
            <a:avLst/>
          </a:prstGeom>
          <a:noFill/>
          <a:ln w="38100" cap="flat" cmpd="sng">
            <a:solidFill>
              <a:srgbClr val="355F8D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0" name="Google Shape;140;p8"/>
          <p:cNvSpPr txBox="1">
            <a:spLocks noGrp="1"/>
          </p:cNvSpPr>
          <p:nvPr>
            <p:ph type="ctrTitle"/>
          </p:nvPr>
        </p:nvSpPr>
        <p:spPr>
          <a:xfrm>
            <a:off x="369902" y="8465"/>
            <a:ext cx="11452193" cy="491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55F8D"/>
              </a:buClr>
              <a:buSzPts val="2400"/>
              <a:buFont typeface="Raleway ExtraBold"/>
              <a:buNone/>
            </a:pPr>
            <a:r>
              <a:rPr lang="en-GB" sz="2400" dirty="0">
                <a:solidFill>
                  <a:srgbClr val="355F8D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If we know </a:t>
            </a:r>
            <a:r>
              <a:rPr lang="en-GB" sz="2400" dirty="0" err="1">
                <a:solidFill>
                  <a:srgbClr val="355F8D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AccAnn</a:t>
            </a:r>
            <a:r>
              <a:rPr lang="en-GB" sz="2400" dirty="0">
                <a:solidFill>
                  <a:srgbClr val="355F8D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-MOS of the SRC, VMAF is enough for the rest</a:t>
            </a:r>
            <a:endParaRPr sz="2400" dirty="0">
              <a:solidFill>
                <a:srgbClr val="355F8D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8764" y="710809"/>
            <a:ext cx="10667373" cy="613872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6" name="Google Shape;146;p9"/>
          <p:cNvCxnSpPr/>
          <p:nvPr/>
        </p:nvCxnSpPr>
        <p:spPr>
          <a:xfrm>
            <a:off x="369903" y="514906"/>
            <a:ext cx="11452193" cy="0"/>
          </a:xfrm>
          <a:prstGeom prst="straightConnector1">
            <a:avLst/>
          </a:prstGeom>
          <a:noFill/>
          <a:ln w="38100" cap="flat" cmpd="sng">
            <a:solidFill>
              <a:srgbClr val="355F8D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7" name="Google Shape;147;p9"/>
          <p:cNvSpPr txBox="1">
            <a:spLocks noGrp="1"/>
          </p:cNvSpPr>
          <p:nvPr>
            <p:ph type="ctrTitle"/>
          </p:nvPr>
        </p:nvSpPr>
        <p:spPr>
          <a:xfrm>
            <a:off x="369902" y="8465"/>
            <a:ext cx="11452193" cy="491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55F8D"/>
              </a:buClr>
              <a:buSzPts val="2400"/>
              <a:buFont typeface="Raleway ExtraBold"/>
              <a:buNone/>
            </a:pPr>
            <a:r>
              <a:rPr lang="en-GB" sz="2400" dirty="0">
                <a:solidFill>
                  <a:srgbClr val="355F8D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If we use UVQ score of the SRC instead of SRC’s </a:t>
            </a:r>
            <a:r>
              <a:rPr lang="en-GB" sz="2400" dirty="0" err="1">
                <a:solidFill>
                  <a:srgbClr val="355F8D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AccAnn</a:t>
            </a:r>
            <a:r>
              <a:rPr lang="en-GB" sz="2400" dirty="0">
                <a:solidFill>
                  <a:srgbClr val="355F8D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-MOS</a:t>
            </a:r>
            <a:endParaRPr sz="2400" dirty="0">
              <a:solidFill>
                <a:srgbClr val="355F8D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8764" y="710809"/>
            <a:ext cx="10667373" cy="613872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3" name="Google Shape;153;p10"/>
          <p:cNvCxnSpPr/>
          <p:nvPr/>
        </p:nvCxnSpPr>
        <p:spPr>
          <a:xfrm>
            <a:off x="369903" y="514906"/>
            <a:ext cx="11452193" cy="0"/>
          </a:xfrm>
          <a:prstGeom prst="straightConnector1">
            <a:avLst/>
          </a:prstGeom>
          <a:noFill/>
          <a:ln w="38100" cap="flat" cmpd="sng">
            <a:solidFill>
              <a:srgbClr val="355F8D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4" name="Google Shape;154;p10"/>
          <p:cNvSpPr txBox="1">
            <a:spLocks noGrp="1"/>
          </p:cNvSpPr>
          <p:nvPr>
            <p:ph type="ctrTitle"/>
          </p:nvPr>
        </p:nvSpPr>
        <p:spPr>
          <a:xfrm>
            <a:off x="369902" y="8465"/>
            <a:ext cx="11452193" cy="491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55F8D"/>
              </a:buClr>
              <a:buSzPts val="2400"/>
              <a:buFont typeface="Raleway ExtraBold"/>
              <a:buNone/>
            </a:pPr>
            <a:r>
              <a:rPr lang="en-GB" sz="2400" dirty="0">
                <a:solidFill>
                  <a:srgbClr val="355F8D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If we use UVQ score of the SRC instead of SRC’s </a:t>
            </a:r>
            <a:r>
              <a:rPr lang="en-GB" sz="2400" dirty="0" err="1">
                <a:solidFill>
                  <a:srgbClr val="355F8D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AccAnn</a:t>
            </a:r>
            <a:r>
              <a:rPr lang="en-GB" sz="2400" dirty="0">
                <a:solidFill>
                  <a:srgbClr val="355F8D"/>
                </a:solidFill>
                <a:latin typeface="Raleway ExtraBold"/>
                <a:ea typeface="Raleway ExtraBold"/>
                <a:cs typeface="Raleway ExtraBold"/>
                <a:sym typeface="Raleway ExtraBold"/>
              </a:rPr>
              <a:t>-MOS</a:t>
            </a:r>
            <a:endParaRPr sz="2400" dirty="0">
              <a:solidFill>
                <a:srgbClr val="355F8D"/>
              </a:solidFill>
              <a:latin typeface="Raleway ExtraBold"/>
              <a:ea typeface="Raleway ExtraBold"/>
              <a:cs typeface="Raleway ExtraBold"/>
              <a:sym typeface="Raleway ExtraBold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AAF954-65E2-4A01-DCD5-8A7A880478C5}"/>
              </a:ext>
            </a:extLst>
          </p:cNvPr>
          <p:cNvCxnSpPr>
            <a:cxnSpLocks/>
          </p:cNvCxnSpPr>
          <p:nvPr/>
        </p:nvCxnSpPr>
        <p:spPr>
          <a:xfrm>
            <a:off x="369903" y="514906"/>
            <a:ext cx="11452193" cy="0"/>
          </a:xfrm>
          <a:prstGeom prst="line">
            <a:avLst/>
          </a:prstGeom>
          <a:ln w="38100">
            <a:solidFill>
              <a:srgbClr val="355F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1FCD7B51-A174-7F1F-A6DA-16EDA63D7E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9902" y="8465"/>
            <a:ext cx="11452193" cy="491555"/>
          </a:xfrm>
        </p:spPr>
        <p:txBody>
          <a:bodyPr>
            <a:normAutofit/>
          </a:bodyPr>
          <a:lstStyle/>
          <a:p>
            <a:pPr algn="l"/>
            <a:r>
              <a:rPr lang="en-US" sz="2400" dirty="0">
                <a:solidFill>
                  <a:srgbClr val="355F8D"/>
                </a:solidFill>
                <a:latin typeface="Raleway ExtraBold" pitchFamily="2" charset="0"/>
              </a:rPr>
              <a:t>Metric Thresholds for Acceptance / Annoyance </a:t>
            </a:r>
            <a:endParaRPr lang="en-GB" sz="2400" dirty="0">
              <a:solidFill>
                <a:srgbClr val="355F8D"/>
              </a:solidFill>
              <a:latin typeface="Raleway ExtraBold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7512E0B-36F4-FF48-10B6-916E66C69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5B11C-6E5A-4F44-9602-2DD964F62A46}" type="slidenum">
              <a:rPr lang="en-GB" smtClean="0"/>
              <a:t>18</a:t>
            </a:fld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6828495-0C90-B1FD-D384-2382C5BB1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34" y="589556"/>
            <a:ext cx="7198373" cy="4320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7565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AAF954-65E2-4A01-DCD5-8A7A880478C5}"/>
              </a:ext>
            </a:extLst>
          </p:cNvPr>
          <p:cNvCxnSpPr>
            <a:cxnSpLocks/>
          </p:cNvCxnSpPr>
          <p:nvPr/>
        </p:nvCxnSpPr>
        <p:spPr>
          <a:xfrm>
            <a:off x="369903" y="514906"/>
            <a:ext cx="11452193" cy="0"/>
          </a:xfrm>
          <a:prstGeom prst="line">
            <a:avLst/>
          </a:prstGeom>
          <a:ln w="38100">
            <a:solidFill>
              <a:srgbClr val="355F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1FCD7B51-A174-7F1F-A6DA-16EDA63D7E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9902" y="8465"/>
            <a:ext cx="11452193" cy="491555"/>
          </a:xfrm>
        </p:spPr>
        <p:txBody>
          <a:bodyPr>
            <a:normAutofit/>
          </a:bodyPr>
          <a:lstStyle/>
          <a:p>
            <a:pPr algn="l"/>
            <a:r>
              <a:rPr lang="en-US" sz="2400" dirty="0">
                <a:solidFill>
                  <a:srgbClr val="355F8D"/>
                </a:solidFill>
                <a:latin typeface="Raleway ExtraBold" pitchFamily="2" charset="0"/>
              </a:rPr>
              <a:t>Metric Thresholds for Acceptance / Annoyance </a:t>
            </a:r>
            <a:endParaRPr lang="en-GB" sz="2400" dirty="0">
              <a:solidFill>
                <a:srgbClr val="355F8D"/>
              </a:solidFill>
              <a:latin typeface="Raleway ExtraBold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7512E0B-36F4-FF48-10B6-916E66C69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5B11C-6E5A-4F44-9602-2DD964F62A46}" type="slidenum">
              <a:rPr lang="en-GB" smtClean="0"/>
              <a:t>19</a:t>
            </a:fld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6828495-0C90-B1FD-D384-2382C5BB1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34" y="589556"/>
            <a:ext cx="7198373" cy="432083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6E89EAC-463E-1A0E-33AB-569415273B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224" y="4875372"/>
            <a:ext cx="4206240" cy="184610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6DBAB70-63D5-5E6A-814E-5C5C11EBAE9F}"/>
              </a:ext>
            </a:extLst>
          </p:cNvPr>
          <p:cNvSpPr txBox="1"/>
          <p:nvPr/>
        </p:nvSpPr>
        <p:spPr>
          <a:xfrm>
            <a:off x="4948154" y="4884546"/>
            <a:ext cx="7010608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VMAF thresholds for Basic and Premium subscription profiles</a:t>
            </a:r>
          </a:p>
          <a:p>
            <a:r>
              <a:rPr lang="en-US" dirty="0"/>
              <a:t> on Tablet and TV [1]</a:t>
            </a:r>
          </a:p>
          <a:p>
            <a:endParaRPr lang="en-US" dirty="0"/>
          </a:p>
          <a:p>
            <a:r>
              <a:rPr lang="en-US" sz="1400" dirty="0"/>
              <a:t>1 - </a:t>
            </a:r>
            <a:r>
              <a:rPr lang="en-GB" sz="1400" b="0" i="0" dirty="0">
                <a:effectLst/>
                <a:latin typeface="Arial" panose="020B0604020202020204" pitchFamily="34" charset="0"/>
              </a:rPr>
              <a:t>Jing Li, Lukas </a:t>
            </a:r>
            <a:r>
              <a:rPr lang="en-GB" sz="1400" b="0" i="0" dirty="0" err="1">
                <a:effectLst/>
                <a:latin typeface="Arial" panose="020B0604020202020204" pitchFamily="34" charset="0"/>
              </a:rPr>
              <a:t>Krasula</a:t>
            </a:r>
            <a:r>
              <a:rPr lang="en-GB" sz="1400" b="0" i="0" dirty="0">
                <a:effectLst/>
                <a:latin typeface="Arial" panose="020B0604020202020204" pitchFamily="34" charset="0"/>
              </a:rPr>
              <a:t>, Yoann </a:t>
            </a:r>
            <a:r>
              <a:rPr lang="en-GB" sz="1400" b="0" i="0" dirty="0" err="1">
                <a:effectLst/>
                <a:latin typeface="Arial" panose="020B0604020202020204" pitchFamily="34" charset="0"/>
              </a:rPr>
              <a:t>Baveye</a:t>
            </a:r>
            <a:r>
              <a:rPr lang="en-GB" sz="1400" b="0" i="0" dirty="0">
                <a:effectLst/>
                <a:latin typeface="Arial" panose="020B0604020202020204" pitchFamily="34" charset="0"/>
              </a:rPr>
              <a:t>, Zhi Li, and Patrick Le </a:t>
            </a:r>
            <a:r>
              <a:rPr lang="en-GB" sz="1400" b="0" i="0" dirty="0" err="1">
                <a:effectLst/>
                <a:latin typeface="Arial" panose="020B0604020202020204" pitchFamily="34" charset="0"/>
              </a:rPr>
              <a:t>Callet</a:t>
            </a:r>
            <a:r>
              <a:rPr lang="en-GB" sz="1400" b="0" i="0" dirty="0">
                <a:effectLst/>
                <a:latin typeface="Arial" panose="020B0604020202020204" pitchFamily="34" charset="0"/>
              </a:rPr>
              <a:t>, “</a:t>
            </a:r>
            <a:r>
              <a:rPr lang="en-GB" sz="1400" b="0" i="0" dirty="0" err="1">
                <a:effectLst/>
                <a:latin typeface="Arial" panose="020B0604020202020204" pitchFamily="34" charset="0"/>
              </a:rPr>
              <a:t>Accann</a:t>
            </a:r>
            <a:r>
              <a:rPr lang="en-GB" sz="1400" b="0" i="0" dirty="0">
                <a:effectLst/>
                <a:latin typeface="Arial" panose="020B0604020202020204" pitchFamily="34" charset="0"/>
              </a:rPr>
              <a:t>: A new subjective assessment methodology for measuring acceptability and annoyance of quality of experience,” IEEE Transactions on Multi-media, vol. 21, no. 10, pp. 2589–2602, 2019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3040107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AAF954-65E2-4A01-DCD5-8A7A880478C5}"/>
              </a:ext>
            </a:extLst>
          </p:cNvPr>
          <p:cNvCxnSpPr>
            <a:cxnSpLocks/>
          </p:cNvCxnSpPr>
          <p:nvPr/>
        </p:nvCxnSpPr>
        <p:spPr>
          <a:xfrm>
            <a:off x="369903" y="514906"/>
            <a:ext cx="11452193" cy="0"/>
          </a:xfrm>
          <a:prstGeom prst="line">
            <a:avLst/>
          </a:prstGeom>
          <a:ln w="38100">
            <a:solidFill>
              <a:srgbClr val="355F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1FCD7B51-A174-7F1F-A6DA-16EDA63D7E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9902" y="8465"/>
            <a:ext cx="11452193" cy="491555"/>
          </a:xfrm>
        </p:spPr>
        <p:txBody>
          <a:bodyPr>
            <a:normAutofit/>
          </a:bodyPr>
          <a:lstStyle/>
          <a:p>
            <a:pPr algn="l"/>
            <a:r>
              <a:rPr lang="en-US" sz="2400" dirty="0">
                <a:solidFill>
                  <a:srgbClr val="355F8D"/>
                </a:solidFill>
                <a:latin typeface="Raleway ExtraBold" pitchFamily="2" charset="0"/>
              </a:rPr>
              <a:t>Conclusion</a:t>
            </a:r>
            <a:endParaRPr lang="en-GB" sz="2400" dirty="0">
              <a:solidFill>
                <a:srgbClr val="355F8D"/>
              </a:solidFill>
              <a:latin typeface="Raleway ExtraBold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D7D634-8366-9665-4980-09B64DFE1166}"/>
              </a:ext>
            </a:extLst>
          </p:cNvPr>
          <p:cNvSpPr txBox="1"/>
          <p:nvPr/>
        </p:nvSpPr>
        <p:spPr>
          <a:xfrm>
            <a:off x="369902" y="1030501"/>
            <a:ext cx="11358272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latin typeface="Raleway" pitchFamily="2" charset="0"/>
                <a:cs typeface="Arial" panose="020B0604020202020204" pitchFamily="34" charset="0"/>
              </a:rPr>
              <a:t>We used acceptance/annoyance paradigm to measure </a:t>
            </a:r>
            <a:r>
              <a:rPr lang="en-US" dirty="0" err="1">
                <a:latin typeface="Raleway" pitchFamily="2" charset="0"/>
                <a:cs typeface="Arial" panose="020B0604020202020204" pitchFamily="34" charset="0"/>
              </a:rPr>
              <a:t>QoE</a:t>
            </a:r>
            <a:r>
              <a:rPr lang="en-US" dirty="0">
                <a:latin typeface="Raleway" pitchFamily="2" charset="0"/>
                <a:cs typeface="Arial" panose="020B0604020202020204" pitchFamily="34" charset="0"/>
              </a:rPr>
              <a:t> in an online social media platform context.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dirty="0">
              <a:latin typeface="Raleway" pitchFamily="2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dirty="0">
              <a:latin typeface="Raleway" pitchFamily="2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latin typeface="Raleway" pitchFamily="2" charset="0"/>
                <a:cs typeface="Arial" panose="020B0604020202020204" pitchFamily="34" charset="0"/>
              </a:rPr>
              <a:t>Acquired VMAF thresholds differs greatly from the previous studies, especially for acceptance.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>
              <a:latin typeface="Raleway" pitchFamily="2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>
              <a:latin typeface="Raleway" pitchFamily="2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Raleway" pitchFamily="2" charset="0"/>
                <a:cs typeface="Arial" panose="020B0604020202020204" pitchFamily="34" charset="0"/>
              </a:rPr>
              <a:t>Combining UVQ with VMAF presents slight improvement on predicting </a:t>
            </a:r>
            <a:r>
              <a:rPr lang="en-US" dirty="0">
                <a:latin typeface="Raleway" pitchFamily="2" charset="0"/>
                <a:cs typeface="Arial" panose="020B0604020202020204" pitchFamily="34" charset="0"/>
              </a:rPr>
              <a:t>acceptance/annoyance categories.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Raleway" pitchFamily="2" charset="0"/>
                <a:cs typeface="Arial" panose="020B0604020202020204" pitchFamily="34" charset="0"/>
              </a:rPr>
              <a:t>Larger room for improvement in predicting source content quality</a:t>
            </a:r>
            <a:endParaRPr lang="en-GB" dirty="0">
              <a:latin typeface="Raleway" pitchFamily="2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latin typeface="Raleway" pitchFamily="2" charset="0"/>
                <a:cs typeface="Arial" panose="020B0604020202020204" pitchFamily="34" charset="0"/>
              </a:rPr>
              <a:t>VMAF seems sufficient when we have access to the source content quality as ground truth.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>
              <a:latin typeface="Raleway" pitchFamily="2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Raleway" pitchFamily="2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Raleway" pitchFamily="2" charset="0"/>
                <a:cs typeface="Arial" panose="020B0604020202020204" pitchFamily="34" charset="0"/>
              </a:rPr>
              <a:t>Next step: User generated HDR content and AV1</a:t>
            </a:r>
            <a:endParaRPr lang="en-US" dirty="0">
              <a:latin typeface="Raleway" pitchFamily="2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2CD881-EE29-9BE2-64E6-E4D859A18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5B11C-6E5A-4F44-9602-2DD964F62A46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67419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722</TotalTime>
  <Words>677</Words>
  <Application>Microsoft Office PowerPoint</Application>
  <PresentationFormat>Widescreen</PresentationFormat>
  <Paragraphs>113</Paragraphs>
  <Slides>20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Raleway</vt:lpstr>
      <vt:lpstr>Raleway ExtraBold</vt:lpstr>
      <vt:lpstr>Raleway Medium</vt:lpstr>
      <vt:lpstr>Office Theme</vt:lpstr>
      <vt:lpstr>Acceptability and Annoyance  of Video Quality in Context</vt:lpstr>
      <vt:lpstr>Acceptance / Annoyance</vt:lpstr>
      <vt:lpstr>Previously on Acceptance / Annoyance</vt:lpstr>
      <vt:lpstr>Acceptance/Annoyance: Multi-Step vs Single-Step</vt:lpstr>
      <vt:lpstr>Subjective experiment details</vt:lpstr>
      <vt:lpstr>Determining Acceptance / Annoyance Categories</vt:lpstr>
      <vt:lpstr>Determining Acceptance / Annoyance Categories</vt:lpstr>
      <vt:lpstr>Mapping ACR-MOS to AccAnn-MOS </vt:lpstr>
      <vt:lpstr>Predicting Acceptance / Annoyance Categories</vt:lpstr>
      <vt:lpstr>Predicting Acceptance / Annoyance Categories - VMAF</vt:lpstr>
      <vt:lpstr>Predicting Acceptance / Annoyance Categories - VMAF</vt:lpstr>
      <vt:lpstr>Predicting Acceptance / Annoyance Categories - UVQ</vt:lpstr>
      <vt:lpstr>Predicting Acceptance / Annoyance Categories - UVQ</vt:lpstr>
      <vt:lpstr>If we know AccAnn-MOS of the SRC, VMAF is enough for the rest</vt:lpstr>
      <vt:lpstr>If we know AccAnn-MOS of the SRC, VMAF is enough for the rest</vt:lpstr>
      <vt:lpstr>If we use UVQ score of the SRC instead of SRC’s AccAnn-MOS</vt:lpstr>
      <vt:lpstr>If we use UVQ score of the SRC instead of SRC’s AccAnn-MOS</vt:lpstr>
      <vt:lpstr>Metric Thresholds for Acceptance / Annoyance </vt:lpstr>
      <vt:lpstr>Metric Thresholds for Acceptance / Annoyance 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Acceptability and Annoyance  of Video Quality in Context</dc:title>
  <dc:creator>Ali AK</dc:creator>
  <cp:lastModifiedBy>Ali AK</cp:lastModifiedBy>
  <cp:revision>12</cp:revision>
  <dcterms:created xsi:type="dcterms:W3CDTF">2023-06-26T17:38:54Z</dcterms:created>
  <dcterms:modified xsi:type="dcterms:W3CDTF">2023-12-18T18:03:33Z</dcterms:modified>
</cp:coreProperties>
</file>