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9"/>
  </p:notesMasterIdLst>
  <p:handoutMasterIdLst>
    <p:handoutMasterId r:id="rId20"/>
  </p:handoutMasterIdLst>
  <p:sldIdLst>
    <p:sldId id="423" r:id="rId2"/>
    <p:sldId id="479" r:id="rId3"/>
    <p:sldId id="502" r:id="rId4"/>
    <p:sldId id="503" r:id="rId5"/>
    <p:sldId id="521" r:id="rId6"/>
    <p:sldId id="504" r:id="rId7"/>
    <p:sldId id="506" r:id="rId8"/>
    <p:sldId id="508" r:id="rId9"/>
    <p:sldId id="509" r:id="rId10"/>
    <p:sldId id="510" r:id="rId11"/>
    <p:sldId id="515" r:id="rId12"/>
    <p:sldId id="511" r:id="rId13"/>
    <p:sldId id="512" r:id="rId14"/>
    <p:sldId id="513" r:id="rId15"/>
    <p:sldId id="522" r:id="rId16"/>
    <p:sldId id="507" r:id="rId17"/>
    <p:sldId id="477" r:id="rId18"/>
  </p:sldIdLst>
  <p:sldSz cx="9144000" cy="6858000" type="screen4x3"/>
  <p:notesSz cx="6888163" cy="10020300"/>
  <p:custDataLst>
    <p:tags r:id="rId21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7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5" autoAdjust="0"/>
    <p:restoredTop sz="94417" autoAdjust="0"/>
  </p:normalViewPr>
  <p:slideViewPr>
    <p:cSldViewPr>
      <p:cViewPr varScale="1">
        <p:scale>
          <a:sx n="85" d="100"/>
          <a:sy n="85" d="100"/>
        </p:scale>
        <p:origin x="974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322"/>
    </p:cViewPr>
  </p:sorterViewPr>
  <p:notesViewPr>
    <p:cSldViewPr>
      <p:cViewPr varScale="1">
        <p:scale>
          <a:sx n="70" d="100"/>
          <a:sy n="70" d="100"/>
        </p:scale>
        <p:origin x="-1680" y="-90"/>
      </p:cViewPr>
      <p:guideLst>
        <p:guide orient="horz" pos="3157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85282" cy="500471"/>
          </a:xfrm>
          <a:prstGeom prst="rect">
            <a:avLst/>
          </a:prstGeom>
        </p:spPr>
        <p:txBody>
          <a:bodyPr vert="horz" lIns="89173" tIns="44587" rIns="89173" bIns="4458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901343" y="2"/>
            <a:ext cx="2985282" cy="500471"/>
          </a:xfrm>
          <a:prstGeom prst="rect">
            <a:avLst/>
          </a:prstGeom>
        </p:spPr>
        <p:txBody>
          <a:bodyPr vert="horz" lIns="89173" tIns="44587" rIns="89173" bIns="44587" rtlCol="0"/>
          <a:lstStyle>
            <a:lvl1pPr algn="r">
              <a:defRPr sz="1200"/>
            </a:lvl1pPr>
          </a:lstStyle>
          <a:p>
            <a:fld id="{9681A0AE-D235-4586-800B-DB08096D6CBD}" type="datetimeFigureOut">
              <a:rPr lang="ko-KR" altLang="en-US" smtClean="0"/>
              <a:t>2023-12-20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9518276"/>
            <a:ext cx="2985282" cy="500471"/>
          </a:xfrm>
          <a:prstGeom prst="rect">
            <a:avLst/>
          </a:prstGeom>
        </p:spPr>
        <p:txBody>
          <a:bodyPr vert="horz" lIns="89173" tIns="44587" rIns="89173" bIns="4458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901343" y="9518276"/>
            <a:ext cx="2985282" cy="500471"/>
          </a:xfrm>
          <a:prstGeom prst="rect">
            <a:avLst/>
          </a:prstGeom>
        </p:spPr>
        <p:txBody>
          <a:bodyPr vert="horz" lIns="89173" tIns="44587" rIns="89173" bIns="44587" rtlCol="0" anchor="b"/>
          <a:lstStyle>
            <a:lvl1pPr algn="r">
              <a:defRPr sz="1200"/>
            </a:lvl1pPr>
          </a:lstStyle>
          <a:p>
            <a:fld id="{72E686B8-1356-4842-B2C7-A33B06C78D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28943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84870" cy="501015"/>
          </a:xfrm>
          <a:prstGeom prst="rect">
            <a:avLst/>
          </a:prstGeom>
        </p:spPr>
        <p:txBody>
          <a:bodyPr vert="horz" lIns="96610" tIns="48306" rIns="96610" bIns="48306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1701" y="0"/>
            <a:ext cx="2984870" cy="501015"/>
          </a:xfrm>
          <a:prstGeom prst="rect">
            <a:avLst/>
          </a:prstGeom>
        </p:spPr>
        <p:txBody>
          <a:bodyPr vert="horz" lIns="96610" tIns="48306" rIns="96610" bIns="48306" rtlCol="0"/>
          <a:lstStyle>
            <a:lvl1pPr algn="r">
              <a:defRPr sz="1300"/>
            </a:lvl1pPr>
          </a:lstStyle>
          <a:p>
            <a:fld id="{D5D8B169-09AD-4F78-9B79-3DA53DB6446F}" type="datetimeFigureOut">
              <a:rPr lang="ko-KR" altLang="en-US" smtClean="0"/>
              <a:t>2023-12-20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2475"/>
            <a:ext cx="5011737" cy="3757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0" tIns="48306" rIns="96610" bIns="4830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817" y="4759642"/>
            <a:ext cx="5510530" cy="4509135"/>
          </a:xfrm>
          <a:prstGeom prst="rect">
            <a:avLst/>
          </a:prstGeom>
        </p:spPr>
        <p:txBody>
          <a:bodyPr vert="horz" lIns="96610" tIns="48306" rIns="96610" bIns="48306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517549"/>
            <a:ext cx="2984870" cy="501015"/>
          </a:xfrm>
          <a:prstGeom prst="rect">
            <a:avLst/>
          </a:prstGeom>
        </p:spPr>
        <p:txBody>
          <a:bodyPr vert="horz" lIns="96610" tIns="48306" rIns="96610" bIns="48306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1701" y="9517549"/>
            <a:ext cx="2984870" cy="501015"/>
          </a:xfrm>
          <a:prstGeom prst="rect">
            <a:avLst/>
          </a:prstGeom>
        </p:spPr>
        <p:txBody>
          <a:bodyPr vert="horz" lIns="96610" tIns="48306" rIns="96610" bIns="48306" rtlCol="0" anchor="b"/>
          <a:lstStyle>
            <a:lvl1pPr algn="r">
              <a:defRPr sz="1300"/>
            </a:lvl1pPr>
          </a:lstStyle>
          <a:p>
            <a:fld id="{F3620ED1-B248-440A-8481-ABC22B9589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5851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7049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8995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290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5536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3154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8990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3888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27087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751886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135257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821990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141873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23968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594013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947471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29409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20ED1-B248-440A-8481-ABC22B958941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792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8072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372200" y="6381328"/>
            <a:ext cx="2133600" cy="365125"/>
          </a:xfrm>
        </p:spPr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Line 9"/>
          <p:cNvSpPr>
            <a:spLocks noChangeShapeType="1"/>
          </p:cNvSpPr>
          <p:nvPr userDrawn="1"/>
        </p:nvSpPr>
        <p:spPr bwMode="auto">
          <a:xfrm flipV="1">
            <a:off x="179511" y="6324450"/>
            <a:ext cx="8774083" cy="0"/>
          </a:xfrm>
          <a:prstGeom prst="line">
            <a:avLst/>
          </a:prstGeom>
          <a:noFill/>
          <a:ln w="38100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6689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Line 9"/>
          <p:cNvSpPr>
            <a:spLocks noChangeShapeType="1"/>
          </p:cNvSpPr>
          <p:nvPr userDrawn="1"/>
        </p:nvSpPr>
        <p:spPr bwMode="auto">
          <a:xfrm flipV="1">
            <a:off x="179511" y="6453336"/>
            <a:ext cx="8774083" cy="0"/>
          </a:xfrm>
          <a:prstGeom prst="line">
            <a:avLst/>
          </a:prstGeom>
          <a:noFill/>
          <a:ln w="38100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pic>
        <p:nvPicPr>
          <p:cNvPr id="8" name="Picture 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194"/>
          <a:stretch/>
        </p:blipFill>
        <p:spPr bwMode="auto">
          <a:xfrm>
            <a:off x="8593265" y="6549261"/>
            <a:ext cx="371223" cy="277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348" y="6554372"/>
            <a:ext cx="1562100" cy="280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7945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4245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8849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1577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0499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3874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4908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1861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025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8910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C0B3C-2DC7-415D-B4A2-62074CE08834}" type="datetimeFigureOut">
              <a:rPr lang="ko-KR" altLang="en-US" smtClean="0"/>
              <a:pPr/>
              <a:t>2023-12-20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482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8D0BC-27B5-4771-8107-B9935C943F8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Line 9"/>
          <p:cNvSpPr>
            <a:spLocks noChangeShapeType="1"/>
          </p:cNvSpPr>
          <p:nvPr userDrawn="1"/>
        </p:nvSpPr>
        <p:spPr bwMode="auto">
          <a:xfrm flipV="1">
            <a:off x="179512" y="764704"/>
            <a:ext cx="8708110" cy="0"/>
          </a:xfrm>
          <a:prstGeom prst="line">
            <a:avLst/>
          </a:prstGeom>
          <a:noFill/>
          <a:ln w="38100">
            <a:solidFill>
              <a:srgbClr val="6699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453" y="57362"/>
            <a:ext cx="625745" cy="587591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480" y="657259"/>
            <a:ext cx="756000" cy="86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5059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hyperlink" Target="https://www.itu.int/md/meetingdoc.asp?lang=en&amp;parent=R19-WP6C-C-007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3600" b="1" dirty="0">
                <a:solidFill>
                  <a:srgbClr val="FF0000"/>
                </a:solidFill>
                <a:ea typeface="MD아트체" pitchFamily="18" charset="-127"/>
                <a:cs typeface="한컴바탕" pitchFamily="18" charset="2"/>
              </a:rPr>
              <a:t>ITU-T SG12</a:t>
            </a:r>
            <a:br>
              <a:rPr lang="en-US" altLang="ko-KR" sz="3600" b="1" dirty="0">
                <a:solidFill>
                  <a:srgbClr val="FF0000"/>
                </a:solidFill>
                <a:ea typeface="MD아트체" pitchFamily="18" charset="-127"/>
                <a:cs typeface="한컴바탕" pitchFamily="18" charset="2"/>
              </a:rPr>
            </a:br>
            <a:r>
              <a:rPr lang="en-US" altLang="ko-KR" sz="3600" b="1" dirty="0">
                <a:solidFill>
                  <a:srgbClr val="FF0000"/>
                </a:solidFill>
                <a:ea typeface="MD아트체" pitchFamily="18" charset="-127"/>
                <a:cs typeface="한컴바탕" pitchFamily="18" charset="2"/>
              </a:rPr>
              <a:t>Q19 Interim Meeting</a:t>
            </a:r>
            <a:br>
              <a:rPr lang="en-US" altLang="ko-KR" sz="3600" b="1" dirty="0">
                <a:solidFill>
                  <a:srgbClr val="FF0000"/>
                </a:solidFill>
                <a:ea typeface="MD아트체" pitchFamily="18" charset="-127"/>
                <a:cs typeface="한컴바탕" pitchFamily="18" charset="2"/>
              </a:rPr>
            </a:br>
            <a:r>
              <a:rPr lang="en-GB" altLang="ko-KR" sz="18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Objective and subjective methods for evaluating perceptual </a:t>
            </a:r>
            <a:r>
              <a:rPr lang="en-GB" altLang="ko-KR" sz="18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audiovisual</a:t>
            </a:r>
            <a:r>
              <a:rPr lang="en-GB" altLang="ko-KR" sz="18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 quality in multimedia and television services</a:t>
            </a:r>
            <a:r>
              <a:rPr lang="en-US" altLang="ko-KR" sz="5400" b="1" dirty="0">
                <a:solidFill>
                  <a:srgbClr val="FF0000"/>
                </a:solidFill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5400" b="1" dirty="0">
                <a:solidFill>
                  <a:srgbClr val="FF0000"/>
                </a:solidFill>
                <a:ea typeface="MD아트체" pitchFamily="18" charset="-127"/>
                <a:cs typeface="한컴바탕" pitchFamily="18" charset="2"/>
              </a:rPr>
            </a:br>
            <a:endParaRPr lang="ko-KR" altLang="en-US" sz="28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514660" y="4221088"/>
            <a:ext cx="4398248" cy="792088"/>
          </a:xfrm>
        </p:spPr>
        <p:txBody>
          <a:bodyPr>
            <a:noAutofit/>
          </a:bodyPr>
          <a:lstStyle/>
          <a:p>
            <a:r>
              <a:rPr lang="en-US" altLang="ko-KR" sz="2000" b="1" dirty="0" smtClean="0">
                <a:solidFill>
                  <a:schemeClr val="tx1"/>
                </a:solidFill>
                <a:latin typeface="+mj-lt"/>
                <a:ea typeface="MD아트체" pitchFamily="18" charset="-127"/>
                <a:cs typeface="한컴바탕" pitchFamily="18" charset="2"/>
              </a:rPr>
              <a:t>December 19, </a:t>
            </a:r>
            <a:r>
              <a:rPr lang="en-US" altLang="ko-KR" sz="2000" b="1" dirty="0">
                <a:solidFill>
                  <a:schemeClr val="tx1"/>
                </a:solidFill>
                <a:latin typeface="+mj-lt"/>
                <a:ea typeface="MD아트체" pitchFamily="18" charset="-127"/>
                <a:cs typeface="한컴바탕" pitchFamily="18" charset="2"/>
              </a:rPr>
              <a:t>2023</a:t>
            </a:r>
          </a:p>
          <a:p>
            <a:r>
              <a:rPr lang="en-US" altLang="ko-KR" sz="2000" b="1" dirty="0" smtClean="0">
                <a:solidFill>
                  <a:schemeClr val="tx1"/>
                </a:solidFill>
                <a:ea typeface="MD아트체" pitchFamily="18" charset="-127"/>
                <a:cs typeface="한컴바탕" pitchFamily="18" charset="2"/>
              </a:rPr>
              <a:t>Online</a:t>
            </a:r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ECAEE606-0C5B-4145-B394-C38A9284D8ED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1309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7056" y="1052736"/>
            <a:ext cx="828092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Agenda</a:t>
            </a:r>
          </a:p>
          <a:p>
            <a:endParaRPr lang="en-US" altLang="ko-K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Work item </a:t>
            </a:r>
            <a:r>
              <a:rPr lang="en-US" altLang="ko-KR" sz="2400" b="1" dirty="0" err="1"/>
              <a:t>J.noref</a:t>
            </a:r>
            <a:endParaRPr lang="en-US" altLang="ko-K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Work item P.obj-</a:t>
            </a:r>
            <a:r>
              <a:rPr lang="en-US" altLang="ko-KR" sz="2400" b="1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recog</a:t>
            </a:r>
            <a:endParaRPr lang="ko-KR" altLang="ko-K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AOB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pPr lvl="1"/>
            <a:endParaRPr lang="en-US" altLang="ko-KR" sz="2400" b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CFDBC213-0529-4878-B249-F4FE9EA62072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477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27403" y="2147915"/>
            <a:ext cx="72728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400" b="1" dirty="0">
                <a:solidFill>
                  <a:srgbClr val="FF0000"/>
                </a:solidFill>
              </a:rPr>
              <a:t>Work item </a:t>
            </a:r>
            <a:r>
              <a:rPr lang="en-US" altLang="ko-KR" sz="4400" b="1" dirty="0" err="1">
                <a:solidFill>
                  <a:srgbClr val="FF0000"/>
                </a:solidFill>
              </a:rPr>
              <a:t>J.noref</a:t>
            </a:r>
            <a:endParaRPr lang="en-US" altLang="ko-KR" sz="4400" b="1" dirty="0">
              <a:solidFill>
                <a:srgbClr val="FF0000"/>
              </a:solidFill>
            </a:endParaRPr>
          </a:p>
          <a:p>
            <a:endParaRPr lang="en-US" altLang="ko-KR" sz="4400" b="1" dirty="0" smtClean="0">
              <a:solidFill>
                <a:srgbClr val="FF0000"/>
              </a:solidFill>
            </a:endParaRPr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D646CA09-57D4-4F87-8A03-B54AF0E8D0B3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8429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980728"/>
            <a:ext cx="8666519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highlight>
                  <a:srgbClr val="FFFF00"/>
                </a:highlight>
              </a:rPr>
              <a:t>No reference method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ITU and VQEG had made several attempts for no-reference video quality measurement methods, but failed to produce Recommendations.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Recently, some promising results based on deep-learning methods have been reported.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Q19 has a work item </a:t>
            </a:r>
            <a:r>
              <a:rPr lang="en-US" altLang="ko-KR" sz="2400" b="1" dirty="0" err="1"/>
              <a:t>J.noref</a:t>
            </a:r>
            <a:r>
              <a:rPr lang="en-US" altLang="ko-KR" sz="2400" b="1" dirty="0"/>
              <a:t> for no-reference video quality measurement methods.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For the </a:t>
            </a:r>
            <a:r>
              <a:rPr lang="en-US" altLang="ko-KR" sz="2400" b="1" dirty="0" err="1" smtClean="0"/>
              <a:t>testplan</a:t>
            </a:r>
            <a:r>
              <a:rPr lang="en-US" altLang="ko-KR" sz="2400" b="1" dirty="0" smtClean="0"/>
              <a:t> of NR methods, we may use a VQEG </a:t>
            </a:r>
            <a:r>
              <a:rPr lang="en-US" altLang="ko-KR" sz="2400" b="1" dirty="0" err="1" smtClean="0"/>
              <a:t>testplan</a:t>
            </a:r>
            <a:r>
              <a:rPr lang="en-US" altLang="ko-KR" sz="2400" b="1" dirty="0" smtClean="0"/>
              <a:t> (</a:t>
            </a:r>
            <a:r>
              <a:rPr lang="en-US" altLang="ko-KR" sz="2400" b="1" dirty="0" err="1" smtClean="0"/>
              <a:t>e.g</a:t>
            </a:r>
            <a:r>
              <a:rPr lang="en-US" altLang="ko-KR" sz="2400" b="1" dirty="0" smtClean="0"/>
              <a:t>, HDTV project) as base </a:t>
            </a:r>
            <a:r>
              <a:rPr lang="en-US" altLang="ko-KR" sz="2400" b="1" dirty="0"/>
              <a:t>text. </a:t>
            </a:r>
            <a:endParaRPr lang="en-US" altLang="ko-KR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Without </a:t>
            </a:r>
            <a:r>
              <a:rPr lang="en-US" altLang="ko-KR" sz="2400" b="1" dirty="0"/>
              <a:t>any requirements on PVSs and </a:t>
            </a:r>
            <a:r>
              <a:rPr lang="en-US" altLang="ko-KR" sz="2400" b="1" dirty="0" err="1"/>
              <a:t>bitstream</a:t>
            </a:r>
            <a:r>
              <a:rPr lang="en-US" altLang="ko-KR" sz="2400" b="1" dirty="0"/>
              <a:t> data, no reference methods can be easily evaluated.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 smtClean="0"/>
          </a:p>
          <a:p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5D4D392F-C112-458B-826B-04472B11CB26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7410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980728"/>
            <a:ext cx="866651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rgbClr val="FF0000"/>
                </a:solidFill>
              </a:rPr>
              <a:t>Main Issues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video resolutions and display types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codec types &amp; bitrates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transmission errors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model evaluation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source video &amp; data publication </a:t>
            </a:r>
            <a:r>
              <a:rPr lang="en-US" altLang="ko-KR" sz="2400" b="1" dirty="0" smtClean="0"/>
              <a:t>(release </a:t>
            </a:r>
            <a:r>
              <a:rPr lang="en-US" altLang="ko-KR" sz="2400" b="1" dirty="0"/>
              <a:t>of </a:t>
            </a:r>
            <a:r>
              <a:rPr lang="en-US" altLang="ko-KR" sz="2400" b="1" dirty="0" smtClean="0"/>
              <a:t>subjective data</a:t>
            </a:r>
            <a:r>
              <a:rPr lang="en-US" altLang="ko-KR" sz="2400" b="1" dirty="0"/>
              <a:t>, </a:t>
            </a:r>
            <a:r>
              <a:rPr lang="en-US" altLang="ko-KR" sz="2400" b="1" dirty="0" smtClean="0"/>
              <a:t>objective data</a:t>
            </a:r>
            <a:r>
              <a:rPr lang="en-US" altLang="ko-KR" sz="2400" b="1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PVS duration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proponents &amp; ILG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subjective test method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performing subjective tests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schedule</a:t>
            </a:r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5D4D392F-C112-458B-826B-04472B11CB26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2636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980728"/>
            <a:ext cx="8666519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highlight>
                  <a:srgbClr val="FFFF00"/>
                </a:highlight>
              </a:rPr>
              <a:t>Resolution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UHD (2160p), FHD (1080p), HD (720p) and lower.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Each resolution may require a certain number test sets.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Considering limited resources, we may consider selecting one or two resolutions.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>
                <a:solidFill>
                  <a:srgbClr val="FF0000"/>
                </a:solidFill>
              </a:rPr>
              <a:t>Decision: FHD only (horizontal/vertical)</a:t>
            </a:r>
            <a:endParaRPr lang="en-US" altLang="ko-KR" sz="2400" b="1" dirty="0">
              <a:solidFill>
                <a:srgbClr val="FF0000"/>
              </a:solidFill>
            </a:endParaRPr>
          </a:p>
          <a:p>
            <a:endParaRPr lang="en-US" altLang="ko-KR" b="1" dirty="0"/>
          </a:p>
          <a:p>
            <a:r>
              <a:rPr lang="en-US" altLang="ko-KR" b="1" dirty="0" smtClean="0"/>
              <a:t> </a:t>
            </a:r>
            <a:endParaRPr lang="en-US" altLang="ko-KR" b="1" dirty="0"/>
          </a:p>
          <a:p>
            <a:r>
              <a:rPr lang="en-US" altLang="ko-KR" sz="3200" b="1" dirty="0">
                <a:highlight>
                  <a:srgbClr val="FFFF00"/>
                </a:highlight>
              </a:rPr>
              <a:t>Display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UHD TV, FHD TV, PC monitors, tablet, smart phone.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Each display may require a certain number test sets.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Considering limited resources, we may consider selecting one two display types</a:t>
            </a:r>
            <a:r>
              <a:rPr lang="en-US" altLang="ko-KR" sz="2400" b="1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>
                <a:solidFill>
                  <a:srgbClr val="FF0000"/>
                </a:solidFill>
              </a:rPr>
              <a:t>Decision: TV monitors, PC monitors, mobile display</a:t>
            </a:r>
            <a:endParaRPr lang="en-US" altLang="ko-KR" sz="2400" b="1" dirty="0">
              <a:solidFill>
                <a:srgbClr val="FF0000"/>
              </a:solidFill>
            </a:endParaRP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5D4D392F-C112-458B-826B-04472B11CB26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9738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248" y="908720"/>
            <a:ext cx="8666519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highlight>
                  <a:srgbClr val="FFFF00"/>
                </a:highlight>
              </a:rPr>
              <a:t>Proponents &amp; ILG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Tentative proponents: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sz="2400" b="1" dirty="0" smtClean="0"/>
              <a:t>NTIA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sz="2400" b="1" dirty="0" err="1" smtClean="0"/>
              <a:t>Yonsei</a:t>
            </a:r>
            <a:endParaRPr lang="en-US" altLang="ko-KR" sz="2400" b="1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altLang="ko-KR" sz="2400" b="1" dirty="0" smtClean="0"/>
              <a:t>VQEG </a:t>
            </a:r>
            <a:r>
              <a:rPr lang="en-US" altLang="ko-KR" sz="2400" b="1" dirty="0" smtClean="0"/>
              <a:t>member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sz="2400" b="1" dirty="0" smtClean="0"/>
              <a:t>TU </a:t>
            </a:r>
            <a:r>
              <a:rPr lang="en-US" altLang="ko-KR" sz="2400" b="1" dirty="0" err="1" smtClean="0"/>
              <a:t>Ilmenau</a:t>
            </a:r>
            <a:endParaRPr lang="en-US" altLang="ko-KR" sz="2400" b="1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altLang="ko-KR" sz="2400" b="1" dirty="0" smtClean="0"/>
              <a:t>UVQ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Tentative </a:t>
            </a:r>
            <a:r>
              <a:rPr lang="en-US" altLang="ko-KR" sz="2400" b="1" dirty="0" smtClean="0"/>
              <a:t>ILG: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sz="2400" b="1" dirty="0" smtClean="0"/>
              <a:t>Rise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sz="2400" b="1" dirty="0" smtClean="0"/>
              <a:t>AGH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5D4D392F-C112-458B-826B-04472B11CB26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5328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980728"/>
            <a:ext cx="8666519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highlight>
                  <a:srgbClr val="FFFF00"/>
                </a:highlight>
              </a:rPr>
              <a:t>Performing test design and subjective tests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Option 1: After model submission, proponents can perform test design </a:t>
            </a:r>
            <a:r>
              <a:rPr lang="en-US" altLang="ko-KR" sz="2400" b="1" dirty="0"/>
              <a:t>(codec, bitrate, SRC, etc</a:t>
            </a:r>
            <a:r>
              <a:rPr lang="en-US" altLang="ko-KR" sz="2400" b="1" dirty="0" smtClean="0"/>
              <a:t>.), generate test data and conduct subjective tests.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Option 2: </a:t>
            </a:r>
            <a:r>
              <a:rPr lang="en-US" altLang="ko-KR" sz="2400" b="1" dirty="0"/>
              <a:t>After model submission, </a:t>
            </a:r>
            <a:r>
              <a:rPr lang="en-US" altLang="ko-KR" sz="2400" b="1" dirty="0" smtClean="0"/>
              <a:t>ILGs can </a:t>
            </a:r>
            <a:r>
              <a:rPr lang="en-US" altLang="ko-KR" sz="2400" b="1" dirty="0"/>
              <a:t>perform test </a:t>
            </a:r>
            <a:r>
              <a:rPr lang="en-US" altLang="ko-KR" sz="2400" b="1" dirty="0" smtClean="0"/>
              <a:t>design (codec, bitrate, SRC, etc.), </a:t>
            </a:r>
            <a:r>
              <a:rPr lang="en-US" altLang="ko-KR" sz="2400" b="1" dirty="0"/>
              <a:t>and proponents generate test data </a:t>
            </a:r>
            <a:r>
              <a:rPr lang="en-US" altLang="ko-KR" sz="2400" b="1" dirty="0" smtClean="0"/>
              <a:t> and conduct </a:t>
            </a:r>
            <a:r>
              <a:rPr lang="en-US" altLang="ko-KR" sz="2400" b="1" dirty="0"/>
              <a:t>subjective tests.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r>
              <a:rPr lang="en-US" altLang="ko-KR" b="1" dirty="0" smtClean="0">
                <a:solidFill>
                  <a:srgbClr val="FF0000"/>
                </a:solidFill>
              </a:rPr>
              <a:t>TBD</a:t>
            </a:r>
            <a:endParaRPr lang="en-US" altLang="ko-KR" b="1" dirty="0">
              <a:solidFill>
                <a:srgbClr val="FF0000"/>
              </a:solidFill>
            </a:endParaRPr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5D4D392F-C112-458B-826B-04472B11CB26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6025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980728"/>
            <a:ext cx="8666519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highlight>
                  <a:srgbClr val="FFFF00"/>
                </a:highlight>
              </a:rPr>
              <a:t>Release </a:t>
            </a:r>
            <a:r>
              <a:rPr lang="en-US" altLang="ko-KR" sz="3200" b="1" dirty="0">
                <a:highlight>
                  <a:srgbClr val="FFFF00"/>
                </a:highlight>
              </a:rPr>
              <a:t>of Subjective Data, Objective Data, and the Official Data Analysis</a:t>
            </a:r>
            <a:endParaRPr lang="en-US" altLang="ko-KR" sz="3200" b="1" dirty="0" smtClean="0">
              <a:highlight>
                <a:srgbClr val="FFFF00"/>
              </a:highligh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Option 1: Anyone can use them (public domain) -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preferred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Option 2: Proponents and ILG can use them.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Option </a:t>
            </a:r>
            <a:r>
              <a:rPr lang="en-US" altLang="ko-KR" sz="2400" b="1" dirty="0" smtClean="0"/>
              <a:t>3: </a:t>
            </a:r>
            <a:r>
              <a:rPr lang="en-US" altLang="ko-KR" sz="2400" b="1" dirty="0"/>
              <a:t>Proponents </a:t>
            </a:r>
            <a:r>
              <a:rPr lang="en-US" altLang="ko-KR" sz="2400" b="1" dirty="0" smtClean="0"/>
              <a:t>can </a:t>
            </a:r>
            <a:r>
              <a:rPr lang="en-US" altLang="ko-KR" sz="2400" b="1" dirty="0"/>
              <a:t>use them.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>
                <a:solidFill>
                  <a:srgbClr val="FF0000"/>
                </a:solidFill>
              </a:rPr>
              <a:t>Preference for SRC: Use public source video sequences if possible.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5D4D392F-C112-458B-826B-04472B11CB26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051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980728"/>
            <a:ext cx="8666519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highlight>
                  <a:srgbClr val="FFFF00"/>
                </a:highlight>
              </a:rPr>
              <a:t>PVS duration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5, 8, 10, 12 sec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Proposal: 5s (no transmission errors), 8s (transmission errors allowed)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>
                <a:solidFill>
                  <a:srgbClr val="FF0000"/>
                </a:solidFill>
              </a:rPr>
              <a:t>Decision</a:t>
            </a:r>
            <a:r>
              <a:rPr lang="en-US" altLang="ko-KR" sz="2400" b="1" dirty="0">
                <a:solidFill>
                  <a:srgbClr val="FF0000"/>
                </a:solidFill>
              </a:rPr>
              <a:t>: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5 sec </a:t>
            </a:r>
            <a:r>
              <a:rPr lang="en-US" altLang="ko-KR" sz="2400" b="1" dirty="0">
                <a:solidFill>
                  <a:srgbClr val="FF0000"/>
                </a:solidFill>
              </a:rPr>
              <a:t>(no transmission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errors)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>
                <a:solidFill>
                  <a:srgbClr val="FF0000"/>
                </a:solidFill>
              </a:rPr>
              <a:t>Constant quality recommended.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>
                <a:solidFill>
                  <a:srgbClr val="FF0000"/>
                </a:solidFill>
              </a:rPr>
              <a:t>No artificial impairments.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>
                <a:solidFill>
                  <a:srgbClr val="FF0000"/>
                </a:solidFill>
              </a:rPr>
              <a:t>No scene cut.</a:t>
            </a:r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5D4D392F-C112-458B-826B-04472B11CB26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9459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928420"/>
            <a:ext cx="8666519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highlight>
                  <a:srgbClr val="FFFF00"/>
                </a:highlight>
              </a:rPr>
              <a:t>Codec and bitrates</a:t>
            </a:r>
          </a:p>
          <a:p>
            <a:r>
              <a:rPr lang="en-US" altLang="ko-KR" sz="2400" b="1" dirty="0" smtClean="0">
                <a:solidFill>
                  <a:srgbClr val="FF0000"/>
                </a:solidFill>
              </a:rPr>
              <a:t>DECISIONS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>
                <a:solidFill>
                  <a:srgbClr val="FF0000"/>
                </a:solidFill>
              </a:rPr>
              <a:t>Codec: H.264, H.265, VP9, AV1, VVC.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>
                <a:solidFill>
                  <a:srgbClr val="FF0000"/>
                </a:solidFill>
              </a:rPr>
              <a:t>Camera impairments (live capture) 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are allowed.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>
                <a:solidFill>
                  <a:srgbClr val="FF0000"/>
                </a:solidFill>
              </a:rPr>
              <a:t>Bitrates (FHD)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>
                <a:solidFill>
                  <a:srgbClr val="FF0000"/>
                </a:solidFill>
              </a:rPr>
              <a:t>1080p </a:t>
            </a:r>
            <a:r>
              <a:rPr lang="en-US" altLang="ko-KR" sz="2400" b="1" dirty="0">
                <a:solidFill>
                  <a:srgbClr val="FF0000"/>
                </a:solidFill>
              </a:rPr>
              <a:t>SRC: 	</a:t>
            </a:r>
            <a:r>
              <a:rPr lang="en-US" altLang="ko-KR" sz="2400" b="1" dirty="0" smtClean="0">
                <a:solidFill>
                  <a:srgbClr val="FF0000"/>
                </a:solidFill>
              </a:rPr>
              <a:t>0.1–30 Mbps</a:t>
            </a:r>
            <a:endParaRPr lang="en-US" altLang="ko-KR" sz="2400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5D4D392F-C112-458B-826B-04472B11CB26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0024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980728"/>
            <a:ext cx="866651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highlight>
                  <a:srgbClr val="FFFF00"/>
                </a:highlight>
              </a:rPr>
              <a:t>Transmission Error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Option 1: Compression only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/>
              <a:t>Option </a:t>
            </a:r>
            <a:r>
              <a:rPr lang="en-US" altLang="ko-KR" sz="2400" b="1" dirty="0" smtClean="0"/>
              <a:t>2: Allow Freeze (up to ??30%).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>
                <a:solidFill>
                  <a:srgbClr val="FF0000"/>
                </a:solidFill>
              </a:rPr>
              <a:t>Decision: no transmission errors.</a:t>
            </a:r>
            <a:endParaRPr lang="en-US" altLang="ko-KR" sz="2400" b="1" dirty="0">
              <a:solidFill>
                <a:srgbClr val="FF0000"/>
              </a:solidFill>
            </a:endParaRPr>
          </a:p>
          <a:p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5D4D392F-C112-458B-826B-04472B11CB26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1664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980728"/>
            <a:ext cx="8666519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highlight>
                  <a:srgbClr val="FFFF00"/>
                </a:highlight>
              </a:rPr>
              <a:t>Subjective Test Method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>
                <a:solidFill>
                  <a:srgbClr val="FF0000"/>
                </a:solidFill>
              </a:rPr>
              <a:t>Decision: ACR.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TBD: Requirements on PVSs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Repeating the same SRC</a:t>
            </a:r>
          </a:p>
          <a:p>
            <a:pPr lvl="1"/>
            <a:endParaRPr lang="en-US" altLang="ko-KR" sz="2400" b="1" dirty="0" smtClean="0"/>
          </a:p>
          <a:p>
            <a:pPr lvl="1"/>
            <a:endParaRPr lang="en-US" altLang="ko-KR" sz="2400" b="1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5D4D392F-C112-458B-826B-04472B11CB26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2399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980728"/>
            <a:ext cx="866651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highlight>
                  <a:srgbClr val="FFFF00"/>
                </a:highlight>
              </a:rPr>
              <a:t>Model Evaluation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Metric: RMSE</a:t>
            </a:r>
            <a:r>
              <a:rPr lang="en-US" altLang="ko-KR" sz="2400" b="1" dirty="0"/>
              <a:t>, </a:t>
            </a:r>
            <a:r>
              <a:rPr lang="en-US" altLang="ko-KR" sz="2400" b="1" dirty="0" smtClean="0"/>
              <a:t>Pearson.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r>
              <a:rPr lang="en-US" altLang="ko-KR" sz="2400" b="1" dirty="0" smtClean="0">
                <a:solidFill>
                  <a:srgbClr val="FF0000"/>
                </a:solidFill>
              </a:rPr>
              <a:t>TBD</a:t>
            </a:r>
            <a:endParaRPr lang="en-US" altLang="ko-KR" sz="2400" b="1" dirty="0">
              <a:solidFill>
                <a:srgbClr val="FF0000"/>
              </a:solidFill>
            </a:endParaRPr>
          </a:p>
          <a:p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5D4D392F-C112-458B-826B-04472B11CB26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501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980728"/>
            <a:ext cx="866651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highlight>
                  <a:srgbClr val="FFFF00"/>
                </a:highlight>
              </a:rPr>
              <a:t>Model Types in Recommendations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One model for all resolutions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/>
              <a:t>Each model for target resolution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400" b="1" dirty="0" smtClean="0">
                <a:solidFill>
                  <a:srgbClr val="FF0000"/>
                </a:solidFill>
              </a:rPr>
              <a:t>Decision: A model should handle horizontal/vertical FHD.</a:t>
            </a:r>
            <a:endParaRPr lang="en-US" altLang="ko-KR" sz="2400" b="1" dirty="0">
              <a:solidFill>
                <a:srgbClr val="FF0000"/>
              </a:solidFill>
            </a:endParaRPr>
          </a:p>
          <a:p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5D4D392F-C112-458B-826B-04472B11CB26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479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8516" y="1340768"/>
            <a:ext cx="8666519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highlight>
                  <a:srgbClr val="FFFF00"/>
                </a:highlight>
              </a:rPr>
              <a:t>Schedule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ko-KR" sz="2000" b="1" dirty="0" smtClean="0"/>
              <a:t>Finalization of </a:t>
            </a:r>
            <a:r>
              <a:rPr lang="en-US" altLang="ko-KR" sz="2000" b="1" dirty="0"/>
              <a:t>test </a:t>
            </a:r>
            <a:r>
              <a:rPr lang="en-US" altLang="ko-KR" sz="2000" b="1" dirty="0" smtClean="0"/>
              <a:t>plan:	June, 2024</a:t>
            </a:r>
            <a:endParaRPr lang="ko-KR" altLang="ko-KR" sz="20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ko-KR" sz="2000" b="1" dirty="0"/>
              <a:t>Model </a:t>
            </a:r>
            <a:r>
              <a:rPr lang="en-US" altLang="ko-KR" sz="2000" b="1" dirty="0" smtClean="0"/>
              <a:t>submission:		+6 months after </a:t>
            </a:r>
            <a:r>
              <a:rPr lang="en-US" altLang="ko-KR" sz="2000" b="1" dirty="0" err="1" smtClean="0"/>
              <a:t>testplan</a:t>
            </a:r>
            <a:r>
              <a:rPr lang="en-US" altLang="ko-KR" sz="2000" b="1" dirty="0" smtClean="0"/>
              <a:t> finalization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ko-KR" sz="2000" b="1" dirty="0" smtClean="0"/>
              <a:t>Test design</a:t>
            </a:r>
            <a:r>
              <a:rPr lang="en-US" altLang="ko-KR" sz="2000" b="1" dirty="0"/>
              <a:t>	</a:t>
            </a:r>
            <a:r>
              <a:rPr lang="en-US" altLang="ko-KR" sz="2000" b="1" dirty="0" smtClean="0"/>
              <a:t>		+7 months </a:t>
            </a:r>
            <a:r>
              <a:rPr lang="en-US" altLang="ko-KR" sz="2000" b="1" dirty="0"/>
              <a:t>after </a:t>
            </a:r>
            <a:r>
              <a:rPr lang="en-US" altLang="ko-KR" sz="2000" b="1" dirty="0" err="1"/>
              <a:t>testplan</a:t>
            </a:r>
            <a:r>
              <a:rPr lang="en-US" altLang="ko-KR" sz="2000" b="1" dirty="0"/>
              <a:t> </a:t>
            </a:r>
            <a:r>
              <a:rPr lang="en-US" altLang="ko-KR" sz="2000" b="1" dirty="0" smtClean="0"/>
              <a:t>finalization</a:t>
            </a:r>
            <a:endParaRPr lang="ko-KR" altLang="ko-KR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 smtClean="0"/>
              <a:t>Test PVS generation &amp;	 +9 months </a:t>
            </a:r>
            <a:r>
              <a:rPr lang="en-US" altLang="ko-KR" sz="2000" b="1" dirty="0"/>
              <a:t>after </a:t>
            </a:r>
            <a:r>
              <a:rPr lang="en-US" altLang="ko-KR" sz="2000" b="1" dirty="0" err="1"/>
              <a:t>testplan</a:t>
            </a:r>
            <a:r>
              <a:rPr lang="en-US" altLang="ko-KR" sz="2000" b="1" dirty="0"/>
              <a:t> </a:t>
            </a:r>
            <a:r>
              <a:rPr lang="en-US" altLang="ko-KR" sz="2000" b="1" dirty="0" smtClean="0"/>
              <a:t>finalization</a:t>
            </a:r>
            <a:br>
              <a:rPr lang="en-US" altLang="ko-KR" sz="2000" b="1" dirty="0" smtClean="0"/>
            </a:br>
            <a:r>
              <a:rPr lang="en-US" altLang="ko-KR" sz="2000" b="1" dirty="0"/>
              <a:t>subjective </a:t>
            </a:r>
            <a:r>
              <a:rPr lang="en-US" altLang="ko-KR" sz="2000" b="1" dirty="0" smtClean="0"/>
              <a:t>tests</a:t>
            </a:r>
            <a:endParaRPr lang="en-US" altLang="ko-KR" sz="2000" b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altLang="ko-KR" sz="2000" b="1" dirty="0" smtClean="0"/>
              <a:t>Objective </a:t>
            </a:r>
            <a:r>
              <a:rPr lang="en-US" altLang="ko-KR" sz="2000" b="1" dirty="0"/>
              <a:t>data </a:t>
            </a:r>
            <a:r>
              <a:rPr lang="en-US" altLang="ko-KR" sz="2000" b="1" dirty="0" smtClean="0"/>
              <a:t>submission 	+11 months </a:t>
            </a:r>
            <a:r>
              <a:rPr lang="en-US" altLang="ko-KR" sz="2000" b="1" dirty="0"/>
              <a:t>after </a:t>
            </a:r>
            <a:r>
              <a:rPr lang="en-US" altLang="ko-KR" sz="2000" b="1" dirty="0" err="1"/>
              <a:t>testplan</a:t>
            </a:r>
            <a:r>
              <a:rPr lang="en-US" altLang="ko-KR" sz="2000" b="1" dirty="0"/>
              <a:t> </a:t>
            </a:r>
            <a:r>
              <a:rPr lang="en-US" altLang="ko-KR" sz="2000" b="1" dirty="0" smtClean="0"/>
              <a:t>finalization</a:t>
            </a:r>
            <a:endParaRPr lang="ko-KR" altLang="ko-KR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000" b="1" dirty="0"/>
              <a:t>Final </a:t>
            </a:r>
            <a:r>
              <a:rPr lang="en-US" altLang="ko-KR" sz="2000" b="1" dirty="0" smtClean="0"/>
              <a:t>Report 			+12 months after </a:t>
            </a:r>
            <a:r>
              <a:rPr lang="en-US" altLang="ko-KR" sz="2000" b="1" dirty="0" err="1"/>
              <a:t>testplan</a:t>
            </a:r>
            <a:r>
              <a:rPr lang="en-US" altLang="ko-KR" sz="2000" b="1" dirty="0"/>
              <a:t> finalization</a:t>
            </a:r>
          </a:p>
          <a:p>
            <a:pPr lvl="0"/>
            <a:endParaRPr lang="ko-KR" altLang="ko-K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400" b="1" dirty="0"/>
          </a:p>
          <a:p>
            <a:endParaRPr lang="en-US" altLang="ko-KR" b="1" dirty="0"/>
          </a:p>
          <a:p>
            <a:endParaRPr lang="en-US" altLang="ko-KR" b="1" dirty="0"/>
          </a:p>
          <a:p>
            <a:r>
              <a:rPr lang="en-US" altLang="ko-KR" b="1" dirty="0"/>
              <a:t> </a:t>
            </a:r>
          </a:p>
          <a:p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5D4D392F-C112-458B-826B-04472B11CB26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57678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5576" y="1412776"/>
            <a:ext cx="7772400" cy="1470025"/>
          </a:xfrm>
          <a:ln>
            <a:noFill/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/>
            </a:r>
            <a:br>
              <a:rPr lang="en-US" altLang="ko-KR" sz="3200" b="1" dirty="0">
                <a:ea typeface="MD아트체" pitchFamily="18" charset="-127"/>
                <a:cs typeface="한컴바탕" pitchFamily="18" charset="2"/>
              </a:rPr>
            </a:br>
            <a:r>
              <a:rPr lang="en-US" altLang="ko-KR" sz="3200" b="1" dirty="0">
                <a:ea typeface="MD아트체" pitchFamily="18" charset="-127"/>
                <a:cs typeface="한컴바탕" pitchFamily="18" charset="2"/>
              </a:rPr>
              <a:t>THE END</a:t>
            </a:r>
            <a:endParaRPr lang="ko-KR" altLang="en-US" sz="3200" b="1" dirty="0">
              <a:ea typeface="MD아트체" pitchFamily="18" charset="-127"/>
              <a:cs typeface="한컴바탕" pitchFamily="18" charset="2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273624" y="2348880"/>
            <a:ext cx="27363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altLang="ko-KR" sz="3200" b="1" dirty="0">
              <a:solidFill>
                <a:prstClr val="black"/>
              </a:solidFill>
              <a:latin typeface="Arial"/>
              <a:ea typeface="MD아트체" pitchFamily="18" charset="-127"/>
              <a:cs typeface="한컴바탕" pitchFamily="18" charset="2"/>
            </a:endParaRPr>
          </a:p>
          <a:p>
            <a:pPr algn="ctr"/>
            <a:endParaRPr lang="en-US" altLang="ko-KR" sz="3200" b="1" dirty="0">
              <a:solidFill>
                <a:prstClr val="black"/>
              </a:solidFill>
              <a:latin typeface="Arial"/>
              <a:ea typeface="MD아트체" pitchFamily="18" charset="-127"/>
              <a:cs typeface="한컴바탕" pitchFamily="18" charset="2"/>
            </a:endParaRPr>
          </a:p>
          <a:p>
            <a:pPr algn="ctr"/>
            <a:endParaRPr lang="en-US" altLang="ko-KR" sz="3200" b="1" dirty="0">
              <a:solidFill>
                <a:prstClr val="black"/>
              </a:solidFill>
              <a:latin typeface="Arial"/>
              <a:ea typeface="MD아트체" pitchFamily="18" charset="-127"/>
              <a:cs typeface="한컴바탕" pitchFamily="18" charset="2"/>
            </a:endParaRPr>
          </a:p>
          <a:p>
            <a:pPr algn="ctr"/>
            <a:endParaRPr lang="en-US" altLang="ko-KR" sz="3200" b="1" dirty="0">
              <a:solidFill>
                <a:prstClr val="black"/>
              </a:solidFill>
              <a:latin typeface="Arial"/>
              <a:ea typeface="MD아트체" pitchFamily="18" charset="-127"/>
              <a:cs typeface="한컴바탕" pitchFamily="18" charset="2"/>
            </a:endParaRPr>
          </a:p>
          <a:p>
            <a:pPr algn="ctr"/>
            <a:r>
              <a:rPr lang="en-US" altLang="ko-KR" sz="3200" b="1" dirty="0">
                <a:solidFill>
                  <a:prstClr val="black"/>
                </a:solidFill>
                <a:latin typeface="Arial"/>
                <a:ea typeface="MD아트체" pitchFamily="18" charset="-127"/>
                <a:cs typeface="한컴바탕" pitchFamily="18" charset="2"/>
              </a:rPr>
              <a:t>   </a:t>
            </a:r>
            <a:endParaRPr lang="ko-KR" altLang="en-US" dirty="0"/>
          </a:p>
        </p:txBody>
      </p:sp>
      <p:sp>
        <p:nvSpPr>
          <p:cNvPr id="8" name="RS_Classification_Standard">
            <a:extLst>
              <a:ext uri="{FF2B5EF4-FFF2-40B4-BE49-F238E27FC236}">
                <a16:creationId xmlns:a16="http://schemas.microsoft.com/office/drawing/2014/main" xmlns="" id="{05F76C17-6393-4167-A8CD-BFB1592DBDD2}"/>
              </a:ext>
            </a:extLst>
          </p:cNvPr>
          <p:cNvSpPr txBox="1"/>
          <p:nvPr/>
        </p:nvSpPr>
        <p:spPr>
          <a:xfrm>
            <a:off x="8990047" y="6195244"/>
            <a:ext cx="153953" cy="243656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vert="horz" wrap="none" lIns="76200" tIns="36830" rIns="76200" bIns="36830" rtlCol="0" anchor="ctr">
            <a:spAutoFit/>
          </a:bodyPr>
          <a:lstStyle/>
          <a:p>
            <a:endParaRPr lang="de-CH" sz="1100" b="1" kern="900" spc="10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02273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_RESETFORMATTING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S_CLASSIFICATIONID" val="0"/>
  <p:tag name="RS_CLASSIFICATION" val="UNRESTRICTED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클래식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3092</TotalTime>
  <Words>567</Words>
  <Application>Microsoft Office PowerPoint</Application>
  <PresentationFormat>화면 슬라이드 쇼(4:3)</PresentationFormat>
  <Paragraphs>186</Paragraphs>
  <Slides>17</Slides>
  <Notes>17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6" baseType="lpstr">
      <vt:lpstr>MD아트체</vt:lpstr>
      <vt:lpstr>SimSun</vt:lpstr>
      <vt:lpstr>돋움</vt:lpstr>
      <vt:lpstr>맑은 고딕</vt:lpstr>
      <vt:lpstr>바탕</vt:lpstr>
      <vt:lpstr>한컴바탕</vt:lpstr>
      <vt:lpstr>Arial</vt:lpstr>
      <vt:lpstr>Times New Roman</vt:lpstr>
      <vt:lpstr>Office 테마</vt:lpstr>
      <vt:lpstr>ITU-T SG12 Q19 Interim Meeting Objective and subjective methods for evaluating perceptual audiovisual quality in multimedia and television services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THE END</vt:lpstr>
    </vt:vector>
  </TitlesOfParts>
  <Company>lginnotek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K-mean 분할 클러스터링을 이용한 영상의 stain 오염 검출</dc:title>
  <dc:creator>hong</dc:creator>
  <cp:lastModifiedBy>Microsoft 계정</cp:lastModifiedBy>
  <cp:revision>1553</cp:revision>
  <cp:lastPrinted>2023-12-06T02:49:08Z</cp:lastPrinted>
  <dcterms:created xsi:type="dcterms:W3CDTF">2012-01-26T05:03:39Z</dcterms:created>
  <dcterms:modified xsi:type="dcterms:W3CDTF">2023-12-19T15:31:48Z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RS_Classification">
    <vt:lpwstr>UNRESTRICTED</vt:lpwstr>
  </property>
  <property fmtid="{D5CDD505-2E9C-101B-9397-08002B2CF9AE}" pid="3" name="RS_ClassificationID">
    <vt:i4>0</vt:i4>
  </property>
</Properties>
</file>