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0" r:id="rId4"/>
    <p:sldId id="261" r:id="rId5"/>
    <p:sldId id="259" r:id="rId6"/>
    <p:sldId id="263" r:id="rId7"/>
    <p:sldId id="262" r:id="rId8"/>
    <p:sldId id="264" r:id="rId9"/>
    <p:sldId id="265" r:id="rId10"/>
    <p:sldId id="266" r:id="rId11"/>
    <p:sldId id="269" r:id="rId12"/>
    <p:sldId id="27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 AK" initials="AA" lastIdx="2" clrIdx="0">
    <p:extLst>
      <p:ext uri="{19B8F6BF-5375-455C-9EA6-DF929625EA0E}">
        <p15:presenceInfo xmlns:p15="http://schemas.microsoft.com/office/powerpoint/2012/main" userId="Ali A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EA4DE3-5C23-4292-A046-9714BCF72BF5}" type="datetimeFigureOut">
              <a:rPr lang="en-GB" smtClean="0"/>
              <a:t>28/06/2023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38DBA8-9D0A-4DC4-A498-49DD94321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64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999C5-6B40-3A1F-F41B-975E0E54A1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1E6836-CBCB-B9FD-2685-A0C3F9844A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29F170-59AE-BE2B-5E53-7B7AFD04A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A79AE-2ECC-4DC4-9E5B-8AD9EDFC74EF}" type="datetime1">
              <a:rPr lang="en-GB" smtClean="0"/>
              <a:t>28/06/2023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EE26C-7EA8-BF8F-C4FD-859A02D18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5D2EA3-F8E1-6006-FC4F-3305D4ABB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0236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A8B6-0B10-13CE-5D40-B0B5B2552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AB061C-1C33-497A-E7D0-705C27D04D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AA2A6E-4589-E833-6026-B5B8FE3EE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327DB-32BB-417A-A6DF-8823E6D74604}" type="datetime1">
              <a:rPr lang="en-GB" smtClean="0"/>
              <a:t>28/06/2023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E8C6E-1E8E-34CE-2F2A-B4A1C59B4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57F01-482B-602C-D2FB-D33C04B36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7389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D7D0C-66D1-323F-1545-8F0D8C85F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D6F3A3-360C-2145-BF3E-CBA977E4B0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92B33D-1874-DFB1-E71E-46B3E8AA5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54989-0379-4586-B0AD-F033A1A3A27D}" type="datetime1">
              <a:rPr lang="en-GB" smtClean="0"/>
              <a:t>28/06/2023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AC997-083B-36AA-4059-DA2EC61ED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BFF7C-8E1D-03B1-DBF4-C883A2245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523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8162D-BE51-7651-933B-9BC6AD6C4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0B9E52-1EA1-1828-B651-943ED950EA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DF2BA1-F3F9-8D33-44F6-A26FEE315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5FFC2D-3E15-7D86-AFFE-913D1B79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406E5-560E-4330-8CD1-F2A7FB45C7A0}" type="datetime1">
              <a:rPr lang="en-GB" smtClean="0"/>
              <a:t>28/06/2023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392121-CEC2-0257-6427-AA2402EBD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26D158-4C2D-8D77-7AA2-36204B880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077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EA648-7523-D6F6-EBA6-5A77D0DCA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B517D9-635B-BE9A-350E-18C5D1E3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7183F5-72AD-7D1D-8705-09B1E45238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4264CD-374E-AEDC-2771-7F4E060ABA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997FBE-7EB8-FFB5-ECA9-D3563A542C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55DB82-0966-16F8-DDDE-3418F552F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F1D7E-F3C9-4EA1-8755-E8C9C9BCFA92}" type="datetime1">
              <a:rPr lang="en-GB" smtClean="0"/>
              <a:t>28/06/2023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3C14C2-F005-AB7B-0E66-A769C492F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C109B7-A1DF-A1F4-0D1F-753822257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2637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1D8FB-4756-CFAB-09BA-3C3B5914B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16043E-59DC-763F-253C-3B6CEF37D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952D1-62B2-4829-95EF-661BA9EE39F4}" type="datetime1">
              <a:rPr lang="en-GB" smtClean="0"/>
              <a:t>28/06/2023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3DE3C9-37C4-7423-E4BF-E27106FB8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A9E936-1BF5-EED3-ADC7-E413F4CE6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049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36D032-4546-9B8A-2CF0-643F7BF9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AD8B-5D9F-4071-AF8A-DF6ED43B985F}" type="datetime1">
              <a:rPr lang="en-GB" smtClean="0"/>
              <a:t>28/06/2023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AD6F82-C8AB-8C46-F1E7-651B93519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C3A0DD-7FAF-162A-40F0-F3E323967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4679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2163F-349E-832E-54D1-67C79F799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AD3A0A-D6CE-0B04-79C7-F9C600BD55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BF11A-4A79-01A3-D869-DCE6494448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46CFD4-3570-097C-8AD3-F5DB5FB79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07DFF-42A5-4579-ACCF-748A7FC27C17}" type="datetime1">
              <a:rPr lang="en-GB" smtClean="0"/>
              <a:t>28/06/2023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A145FC-6156-10B9-E55C-6C11F0678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057FCC-ED93-2EA3-EF43-8D321C64F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231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72CA9-8334-2841-BE9B-AEC620381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E85DAF-B9C1-74BD-35D5-F0B5DA26BC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C94607-5DB8-640C-6C48-4CB615F70C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B3CFFA-BEA8-DEE4-3FA2-9452B351D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DCD6-73D1-48E1-A447-CB080E678087}" type="datetime1">
              <a:rPr lang="en-GB" smtClean="0"/>
              <a:t>28/06/2023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10EB8A-B365-5F13-EF28-E60970718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380DBF-87D5-DD34-7C04-512C62365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36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A5B13-A29E-4DDE-FC2A-9CBEA5A16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AD4C5D-ED60-BFCD-9E50-D37DC87DAD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46B81-D6B2-5048-6444-3BEE023F4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37015-ED49-482B-B555-96A77A3FAA5E}" type="datetime1">
              <a:rPr lang="en-GB" smtClean="0"/>
              <a:t>28/06/2023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F8867-FDD3-5142-3213-9628DC902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59BA8-43AC-3D83-1861-815E789AD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9433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9311F2-3B05-3F2C-F390-588F10470F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C9876E-214E-9998-BB5E-F6DC0EA3BE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FAF1ED-BDED-A92F-EB99-672863F44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C423C-DCCC-42EE-B251-3B670C17D3BF}" type="datetime1">
              <a:rPr lang="en-GB" smtClean="0"/>
              <a:t>28/06/2023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AF1D39-059A-D919-91A6-B0541EC34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67D018-725D-D362-464F-65E4E9998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769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5CB8C2-1012-96E9-7307-97C03801A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F7E028-7C13-4C81-8DFA-457568551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A5C6B5-3F59-4C42-837A-23E92DC32A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203F7-9490-4663-BC98-CAF4CF9FFB55}" type="datetime1">
              <a:rPr lang="en-GB" smtClean="0"/>
              <a:t>28/06/2023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00913-7A19-450D-EAEC-202B7E3DD4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C4E4B-546D-AF14-B953-BA20078F2D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5B11C-6E5A-4F44-9602-2DD964F62A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19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0.png"/><Relationship Id="rId7" Type="http://schemas.openxmlformats.org/officeDocument/2006/relationships/image" Target="../media/image1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41CAF-84D0-CCFB-90A4-53DF656D9C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9943" y="518063"/>
            <a:ext cx="10432111" cy="1549275"/>
          </a:xfrm>
        </p:spPr>
        <p:txBody>
          <a:bodyPr>
            <a:noAutofit/>
          </a:bodyPr>
          <a:lstStyle/>
          <a:p>
            <a:r>
              <a:rPr lang="en-GB" sz="4400" b="0" i="0" dirty="0">
                <a:solidFill>
                  <a:srgbClr val="000000"/>
                </a:solidFill>
                <a:effectLst/>
                <a:latin typeface="Raleway Medium" pitchFamily="2" charset="0"/>
              </a:rPr>
              <a:t>Acceptability and Annoyance </a:t>
            </a:r>
            <a:br>
              <a:rPr lang="en-GB" sz="4400" b="0" i="0" dirty="0">
                <a:solidFill>
                  <a:srgbClr val="000000"/>
                </a:solidFill>
                <a:effectLst/>
                <a:latin typeface="Raleway Medium" pitchFamily="2" charset="0"/>
              </a:rPr>
            </a:br>
            <a:r>
              <a:rPr lang="en-GB" sz="4400" b="0" i="0" dirty="0">
                <a:solidFill>
                  <a:srgbClr val="000000"/>
                </a:solidFill>
                <a:effectLst/>
                <a:latin typeface="Raleway Medium" pitchFamily="2" charset="0"/>
              </a:rPr>
              <a:t>of Video Quality in Context</a:t>
            </a:r>
            <a:endParaRPr lang="en-GB" sz="4400" dirty="0">
              <a:latin typeface="Raleway Medium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457586-AF4C-3847-31D6-4A11F71062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183" y="5984103"/>
            <a:ext cx="2650435" cy="5342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3C8CA6-1F4D-BF77-52FC-298CC009C9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383" y="5894825"/>
            <a:ext cx="2650435" cy="7822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A332767-C8F8-C149-715A-A39ABC5A1E67}"/>
              </a:ext>
            </a:extLst>
          </p:cNvPr>
          <p:cNvSpPr txBox="1"/>
          <p:nvPr/>
        </p:nvSpPr>
        <p:spPr>
          <a:xfrm>
            <a:off x="538036" y="2609526"/>
            <a:ext cx="111159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Ali Ak, Anne </a:t>
            </a:r>
            <a:r>
              <a:rPr lang="en-GB" sz="1800" b="0" i="0" u="none" strike="noStrike" baseline="0" dirty="0" err="1">
                <a:latin typeface="Raleway" pitchFamily="2" charset="0"/>
                <a:cs typeface="Segoe UI Semibold" panose="020B0702040204020203" pitchFamily="34" charset="0"/>
              </a:rPr>
              <a:t>Flore</a:t>
            </a:r>
            <a:r>
              <a:rPr lang="en-GB" sz="1800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 Perrin, Patrick Le </a:t>
            </a:r>
            <a:r>
              <a:rPr lang="en-GB" sz="1800" b="0" i="0" u="none" strike="noStrike" baseline="0" dirty="0" err="1">
                <a:latin typeface="Raleway" pitchFamily="2" charset="0"/>
                <a:cs typeface="Segoe UI Semibold" panose="020B0702040204020203" pitchFamily="34" charset="0"/>
              </a:rPr>
              <a:t>Callet</a:t>
            </a:r>
            <a:r>
              <a:rPr lang="en-GB" sz="1800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 </a:t>
            </a:r>
          </a:p>
          <a:p>
            <a:pPr algn="ctr"/>
            <a:r>
              <a:rPr lang="en-GB" sz="1800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Nantes University</a:t>
            </a:r>
          </a:p>
          <a:p>
            <a:pPr algn="ctr"/>
            <a:r>
              <a:rPr lang="en-GB" sz="1800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Denise Noyes, Ioannis </a:t>
            </a:r>
            <a:r>
              <a:rPr lang="en-GB" sz="1800" b="0" i="0" u="none" strike="noStrike" baseline="0" dirty="0" err="1">
                <a:latin typeface="Raleway" pitchFamily="2" charset="0"/>
                <a:cs typeface="Segoe UI Semibold" panose="020B0702040204020203" pitchFamily="34" charset="0"/>
              </a:rPr>
              <a:t>Katsavounidis</a:t>
            </a:r>
            <a:endParaRPr lang="en-GB" sz="1800" b="0" i="0" u="none" strike="noStrike" baseline="0" dirty="0">
              <a:latin typeface="Raleway" pitchFamily="2" charset="0"/>
              <a:cs typeface="Segoe UI Semibold" panose="020B0702040204020203" pitchFamily="34" charset="0"/>
            </a:endParaRPr>
          </a:p>
          <a:p>
            <a:pPr algn="ctr"/>
            <a:r>
              <a:rPr lang="en-GB" sz="1800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META</a:t>
            </a:r>
          </a:p>
          <a:p>
            <a:pPr algn="ctr"/>
            <a:endParaRPr lang="en-GB" dirty="0">
              <a:latin typeface="Raleway" pitchFamily="2" charset="0"/>
              <a:cs typeface="Segoe UI Semibold" panose="020B0702040204020203" pitchFamily="34" charset="0"/>
            </a:endParaRPr>
          </a:p>
          <a:p>
            <a:pPr algn="ctr"/>
            <a:r>
              <a:rPr lang="en-GB" sz="1800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VQEG </a:t>
            </a:r>
          </a:p>
          <a:p>
            <a:pPr algn="ctr"/>
            <a:r>
              <a:rPr lang="en-GB" sz="1800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July 2023</a:t>
            </a:r>
          </a:p>
          <a:p>
            <a:pPr algn="l"/>
            <a:endParaRPr lang="en-GB" sz="1800" b="0" i="0" u="none" strike="noStrike" baseline="0" dirty="0">
              <a:latin typeface="Raleway" pitchFamily="2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374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AAF954-65E2-4A01-DCD5-8A7A880478C5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1FCD7B51-A174-7F1F-A6DA-16EDA63D7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rgbClr val="355F8D"/>
                </a:solidFill>
                <a:latin typeface="Raleway ExtraBold" pitchFamily="2" charset="0"/>
              </a:rPr>
              <a:t>Acceptability/Annoyance</a:t>
            </a:r>
            <a:endParaRPr lang="en-GB" sz="2400" dirty="0">
              <a:solidFill>
                <a:srgbClr val="355F8D"/>
              </a:solidFill>
              <a:latin typeface="Raleway ExtraBold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B78DFE-2F84-ACB4-A374-7E4700235C8F}"/>
              </a:ext>
            </a:extLst>
          </p:cNvPr>
          <p:cNvSpPr txBox="1"/>
          <p:nvPr/>
        </p:nvSpPr>
        <p:spPr>
          <a:xfrm>
            <a:off x="508883" y="1017767"/>
            <a:ext cx="1111592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Perceived quality does not necessarily need to directly express the Acceptability/Annoyance of the video</a:t>
            </a:r>
            <a:endParaRPr lang="en-GB" dirty="0">
              <a:latin typeface="Raleway" pitchFamily="2" charset="0"/>
              <a:cs typeface="Segoe UI Semibold" panose="020B0702040204020203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dirty="0">
              <a:latin typeface="Raleway" pitchFamily="2" charset="0"/>
              <a:cs typeface="Segoe UI Semibold" panose="020B0702040204020203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dirty="0">
              <a:latin typeface="Raleway" pitchFamily="2" charset="0"/>
              <a:cs typeface="Segoe UI Semibold" panose="020B0702040204020203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dirty="0">
              <a:latin typeface="Raleway" pitchFamily="2" charset="0"/>
              <a:cs typeface="Segoe UI Semibold" panose="020B0702040204020203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latin typeface="Raleway" pitchFamily="2" charset="0"/>
                <a:cs typeface="Segoe UI Semibold" panose="020B0702040204020203" pitchFamily="34" charset="0"/>
              </a:rPr>
              <a:t>Acceptability/Annoyance is a measure of user satisfaction for video streaming services.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dirty="0">
              <a:latin typeface="Raleway" pitchFamily="2" charset="0"/>
              <a:cs typeface="Segoe UI Semibold" panose="020B0702040204020203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dirty="0">
              <a:latin typeface="Raleway" pitchFamily="2" charset="0"/>
              <a:cs typeface="Segoe UI Semibold" panose="020B0702040204020203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dirty="0">
              <a:latin typeface="Raleway" pitchFamily="2" charset="0"/>
              <a:cs typeface="Segoe UI Semibold" panose="020B0702040204020203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latin typeface="Raleway" pitchFamily="2" charset="0"/>
                <a:cs typeface="Segoe UI Semibold" panose="020B0702040204020203" pitchFamily="34" charset="0"/>
              </a:rPr>
              <a:t>Acceptability/Annoyance takes user expectations and user profile into account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800" b="0" i="0" u="none" strike="noStrike" baseline="0" dirty="0">
              <a:latin typeface="Raleway" pitchFamily="2" charset="0"/>
              <a:cs typeface="Segoe UI Semibold" panose="020B07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ECEE234-8E0C-264E-C71F-5696A0B27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299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AAF954-65E2-4A01-DCD5-8A7A880478C5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1FCD7B51-A174-7F1F-A6DA-16EDA63D7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rgbClr val="355F8D"/>
                </a:solidFill>
                <a:latin typeface="Raleway ExtraBold" pitchFamily="2" charset="0"/>
              </a:rPr>
              <a:t>Acceptability/Annoyance with a Context</a:t>
            </a:r>
            <a:endParaRPr lang="en-GB" sz="2400" dirty="0">
              <a:solidFill>
                <a:srgbClr val="355F8D"/>
              </a:solidFill>
              <a:latin typeface="Raleway ExtraBold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066811-430A-E23D-E5B3-EA1FCB15F5E8}"/>
              </a:ext>
            </a:extLst>
          </p:cNvPr>
          <p:cNvSpPr txBox="1"/>
          <p:nvPr/>
        </p:nvSpPr>
        <p:spPr>
          <a:xfrm>
            <a:off x="369901" y="5962214"/>
            <a:ext cx="112071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200" b="0" i="0" u="none" strike="noStrike" baseline="0" dirty="0"/>
              <a:t>[1] </a:t>
            </a:r>
            <a:r>
              <a:rPr lang="en-GB" sz="1200" b="0" i="0" u="none" strike="noStrike" baseline="0" dirty="0" err="1"/>
              <a:t>AccAnn</a:t>
            </a:r>
            <a:r>
              <a:rPr lang="en-GB" sz="1200" b="0" i="0" u="none" strike="noStrike" baseline="0" dirty="0"/>
              <a:t>: A New Subjective Assessment Methodology for Measuring Acceptability and Annoyance of Quality of Experience, Jing Li , </a:t>
            </a:r>
            <a:r>
              <a:rPr lang="en-GB" sz="1200" b="0" i="0" u="none" strike="noStrike" baseline="0" dirty="0" err="1"/>
              <a:t>Lukáš</a:t>
            </a:r>
            <a:r>
              <a:rPr lang="en-GB" sz="1200" b="0" i="0" u="none" strike="noStrike" baseline="0" dirty="0"/>
              <a:t> </a:t>
            </a:r>
            <a:r>
              <a:rPr lang="en-GB" sz="1200" b="0" i="0" u="none" strike="noStrike" baseline="0" dirty="0" err="1"/>
              <a:t>Krasula</a:t>
            </a:r>
            <a:r>
              <a:rPr lang="en-GB" sz="1200" b="0" i="0" u="none" strike="noStrike" baseline="0" dirty="0"/>
              <a:t> , Yoann </a:t>
            </a:r>
            <a:r>
              <a:rPr lang="en-GB" sz="1200" b="0" i="0" u="none" strike="noStrike" baseline="0" dirty="0" err="1"/>
              <a:t>Baveye</a:t>
            </a:r>
            <a:r>
              <a:rPr lang="en-GB" sz="1200" b="0" i="0" u="none" strike="noStrike" baseline="0" dirty="0"/>
              <a:t>, Zhi Li, and Patrick Le </a:t>
            </a:r>
            <a:r>
              <a:rPr lang="en-GB" sz="1200" b="0" i="0" u="none" strike="noStrike" baseline="0" dirty="0" err="1"/>
              <a:t>Callet</a:t>
            </a:r>
            <a:endParaRPr lang="en-GB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1A51B7-4813-4852-112B-CB616F914EBD}"/>
              </a:ext>
            </a:extLst>
          </p:cNvPr>
          <p:cNvSpPr txBox="1"/>
          <p:nvPr/>
        </p:nvSpPr>
        <p:spPr>
          <a:xfrm>
            <a:off x="508883" y="1017767"/>
            <a:ext cx="111159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A </a:t>
            </a:r>
            <a:r>
              <a:rPr lang="en-GB" sz="1800" b="1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context</a:t>
            </a:r>
            <a:r>
              <a:rPr lang="en-GB" sz="1800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 can be provided through instructions before/during the experiment to simulate a user profile and to set user expectations [1]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Raleway" pitchFamily="2" charset="0"/>
              <a:cs typeface="Segoe UI Semibold" panose="020B07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b="0" i="0" u="none" strike="noStrike" baseline="0" dirty="0">
              <a:latin typeface="Raleway" pitchFamily="2" charset="0"/>
              <a:cs typeface="Segoe UI Semibold" panose="020B0702040204020203" pitchFamily="34" charset="0"/>
            </a:endParaRPr>
          </a:p>
          <a:p>
            <a:r>
              <a:rPr lang="en-GB" sz="1800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[1]: compares the impact of </a:t>
            </a:r>
            <a:r>
              <a:rPr lang="en-GB" b="1" dirty="0">
                <a:latin typeface="Raleway" pitchFamily="2" charset="0"/>
                <a:cs typeface="Segoe UI Semibold" panose="020B0702040204020203" pitchFamily="34" charset="0"/>
              </a:rPr>
              <a:t>Basic</a:t>
            </a:r>
            <a:r>
              <a:rPr lang="en-GB" dirty="0">
                <a:latin typeface="Raleway" pitchFamily="2" charset="0"/>
                <a:cs typeface="Segoe UI Semibold" panose="020B0702040204020203" pitchFamily="34" charset="0"/>
              </a:rPr>
              <a:t> or </a:t>
            </a:r>
            <a:r>
              <a:rPr lang="en-GB" b="1" dirty="0">
                <a:latin typeface="Raleway" pitchFamily="2" charset="0"/>
                <a:cs typeface="Segoe UI Semibold" panose="020B0702040204020203" pitchFamily="34" charset="0"/>
              </a:rPr>
              <a:t>Premium</a:t>
            </a:r>
            <a:r>
              <a:rPr lang="en-GB" dirty="0">
                <a:latin typeface="Raleway" pitchFamily="2" charset="0"/>
                <a:cs typeface="Segoe UI Semibold" panose="020B0702040204020203" pitchFamily="34" charset="0"/>
              </a:rPr>
              <a:t> subscription to a video streaming service on the acceptability-annoyance of the video content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36D284-D5BA-E50C-9203-5591543E2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7037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AAF954-65E2-4A01-DCD5-8A7A880478C5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1FCD7B51-A174-7F1F-A6DA-16EDA63D7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rgbClr val="355F8D"/>
                </a:solidFill>
                <a:latin typeface="Raleway ExtraBold" pitchFamily="2" charset="0"/>
              </a:rPr>
              <a:t>Acceptability/Annoyance with a Context</a:t>
            </a:r>
            <a:endParaRPr lang="en-GB" sz="2400" dirty="0">
              <a:solidFill>
                <a:srgbClr val="355F8D"/>
              </a:solidFill>
              <a:latin typeface="Raleway ExtraBold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1A51B7-4813-4852-112B-CB616F914EBD}"/>
              </a:ext>
            </a:extLst>
          </p:cNvPr>
          <p:cNvSpPr txBox="1"/>
          <p:nvPr/>
        </p:nvSpPr>
        <p:spPr>
          <a:xfrm>
            <a:off x="508883" y="1017767"/>
            <a:ext cx="463693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We explored several contexts: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Remaining Data Plan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latin typeface="Raleway" pitchFamily="2" charset="0"/>
                <a:cs typeface="Segoe UI Semibold" panose="020B0702040204020203" pitchFamily="34" charset="0"/>
              </a:rPr>
              <a:t>Remaining Battery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latin typeface="Raleway" pitchFamily="2" charset="0"/>
                <a:cs typeface="Segoe UI Semibold" panose="020B0702040204020203" pitchFamily="34" charset="0"/>
              </a:rPr>
              <a:t>Signal strength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>
              <a:latin typeface="Raleway" pitchFamily="2" charset="0"/>
              <a:cs typeface="Segoe UI Semibold" panose="020B0702040204020203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>
              <a:latin typeface="Raleway" pitchFamily="2" charset="0"/>
              <a:cs typeface="Segoe UI Semibold" panose="020B07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Raleway" pitchFamily="2" charset="0"/>
                <a:cs typeface="Segoe UI Semibold" panose="020B0702040204020203" pitchFamily="34" charset="0"/>
              </a:rPr>
              <a:t>Contexts were presented to participants with Instructions or Logos during the experiment.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Raleway" pitchFamily="2" charset="0"/>
              <a:cs typeface="Segoe UI Semibold" panose="020B0702040204020203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153133-1801-E2A3-DDE6-9B1742829D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5623"/>
          <a:stretch/>
        </p:blipFill>
        <p:spPr>
          <a:xfrm>
            <a:off x="7259541" y="1178457"/>
            <a:ext cx="3819277" cy="138981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B7D581F-0AD1-5D08-E378-DD25E4A41E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379" b="45523"/>
          <a:stretch/>
        </p:blipFill>
        <p:spPr>
          <a:xfrm>
            <a:off x="7259541" y="2841605"/>
            <a:ext cx="3819277" cy="13169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567B17-DA75-CFCE-742C-7D72720933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5409" b="10214"/>
          <a:stretch/>
        </p:blipFill>
        <p:spPr>
          <a:xfrm>
            <a:off x="7259540" y="4431866"/>
            <a:ext cx="3819277" cy="13898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A2F65F-2C51-122B-688E-F5577836DF61}"/>
              </a:ext>
            </a:extLst>
          </p:cNvPr>
          <p:cNvSpPr txBox="1"/>
          <p:nvPr/>
        </p:nvSpPr>
        <p:spPr>
          <a:xfrm>
            <a:off x="7680959" y="857124"/>
            <a:ext cx="779228" cy="38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High</a:t>
            </a:r>
            <a:endParaRPr lang="en-GB" dirty="0">
              <a:latin typeface="Raleway" pitchFamily="2" charset="0"/>
              <a:cs typeface="Segoe UI Semibold" panose="020B07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517295-732E-63BC-92DD-09EE66B19AF8}"/>
              </a:ext>
            </a:extLst>
          </p:cNvPr>
          <p:cNvSpPr txBox="1"/>
          <p:nvPr/>
        </p:nvSpPr>
        <p:spPr>
          <a:xfrm>
            <a:off x="8584758" y="864095"/>
            <a:ext cx="1168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aleway" pitchFamily="2" charset="0"/>
                <a:cs typeface="Segoe UI Semibold" panose="020B0702040204020203" pitchFamily="34" charset="0"/>
              </a:rPr>
              <a:t>Medium</a:t>
            </a:r>
            <a:endParaRPr lang="en-GB" dirty="0">
              <a:latin typeface="Raleway" pitchFamily="2" charset="0"/>
              <a:cs typeface="Segoe UI Semibold" panose="020B07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25B573-BF42-7884-BE06-09185C163B73}"/>
              </a:ext>
            </a:extLst>
          </p:cNvPr>
          <p:cNvSpPr txBox="1"/>
          <p:nvPr/>
        </p:nvSpPr>
        <p:spPr>
          <a:xfrm>
            <a:off x="9676737" y="857124"/>
            <a:ext cx="985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aleway" pitchFamily="2" charset="0"/>
                <a:cs typeface="Segoe UI Semibold" panose="020B0702040204020203" pitchFamily="34" charset="0"/>
              </a:rPr>
              <a:t>Low</a:t>
            </a:r>
            <a:endParaRPr lang="en-GB" dirty="0">
              <a:latin typeface="Raleway" pitchFamily="2" charset="0"/>
              <a:cs typeface="Segoe UI Semibold" panose="020B0702040204020203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D388D34-B06F-052E-D6C8-0682725D2519}"/>
              </a:ext>
            </a:extLst>
          </p:cNvPr>
          <p:cNvSpPr/>
          <p:nvPr/>
        </p:nvSpPr>
        <p:spPr>
          <a:xfrm>
            <a:off x="7474227" y="1240397"/>
            <a:ext cx="3339548" cy="1389799"/>
          </a:xfrm>
          <a:prstGeom prst="roundRect">
            <a:avLst>
              <a:gd name="adj" fmla="val 5589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1A4C20D-B0E4-E9B2-299D-E8E6792D17BF}"/>
              </a:ext>
            </a:extLst>
          </p:cNvPr>
          <p:cNvSpPr/>
          <p:nvPr/>
        </p:nvSpPr>
        <p:spPr>
          <a:xfrm>
            <a:off x="7499404" y="2841605"/>
            <a:ext cx="3339548" cy="1389799"/>
          </a:xfrm>
          <a:prstGeom prst="roundRect">
            <a:avLst>
              <a:gd name="adj" fmla="val 5589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02831F8-A6AE-F9BA-DE96-172262962D41}"/>
              </a:ext>
            </a:extLst>
          </p:cNvPr>
          <p:cNvSpPr/>
          <p:nvPr/>
        </p:nvSpPr>
        <p:spPr>
          <a:xfrm>
            <a:off x="7474227" y="4504738"/>
            <a:ext cx="3339548" cy="1389799"/>
          </a:xfrm>
          <a:prstGeom prst="roundRect">
            <a:avLst>
              <a:gd name="adj" fmla="val 5589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D63C374-7474-12F2-216E-EB9155B6F947}"/>
              </a:ext>
            </a:extLst>
          </p:cNvPr>
          <p:cNvSpPr txBox="1"/>
          <p:nvPr/>
        </p:nvSpPr>
        <p:spPr>
          <a:xfrm>
            <a:off x="5974082" y="1550198"/>
            <a:ext cx="1500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aleway" pitchFamily="2" charset="0"/>
                <a:cs typeface="Segoe UI Semibold" panose="020B0702040204020203" pitchFamily="34" charset="0"/>
              </a:rPr>
              <a:t>Remaining</a:t>
            </a:r>
          </a:p>
          <a:p>
            <a:pPr algn="ctr"/>
            <a:r>
              <a:rPr lang="en-US" dirty="0">
                <a:latin typeface="Raleway" pitchFamily="2" charset="0"/>
                <a:cs typeface="Segoe UI Semibold" panose="020B0702040204020203" pitchFamily="34" charset="0"/>
              </a:rPr>
              <a:t>Data Plan</a:t>
            </a:r>
            <a:endParaRPr lang="en-GB" dirty="0">
              <a:latin typeface="Raleway" pitchFamily="2" charset="0"/>
              <a:cs typeface="Segoe UI Semibold" panose="020B070204020402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28BB2D-D3D8-76C7-98D3-0AEB1DEE2A01}"/>
              </a:ext>
            </a:extLst>
          </p:cNvPr>
          <p:cNvSpPr txBox="1"/>
          <p:nvPr/>
        </p:nvSpPr>
        <p:spPr>
          <a:xfrm>
            <a:off x="5974082" y="3213338"/>
            <a:ext cx="1500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aleway" pitchFamily="2" charset="0"/>
                <a:cs typeface="Segoe UI Semibold" panose="020B0702040204020203" pitchFamily="34" charset="0"/>
              </a:rPr>
              <a:t>Remaining</a:t>
            </a:r>
          </a:p>
          <a:p>
            <a:pPr algn="ctr"/>
            <a:r>
              <a:rPr lang="en-US" dirty="0">
                <a:latin typeface="Raleway" pitchFamily="2" charset="0"/>
                <a:cs typeface="Segoe UI Semibold" panose="020B0702040204020203" pitchFamily="34" charset="0"/>
              </a:rPr>
              <a:t>Battery</a:t>
            </a:r>
            <a:endParaRPr lang="en-GB" dirty="0">
              <a:latin typeface="Raleway" pitchFamily="2" charset="0"/>
              <a:cs typeface="Segoe UI Semibold" panose="020B070204020402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E9F9AEA-C20E-1F29-DFD4-516968672986}"/>
              </a:ext>
            </a:extLst>
          </p:cNvPr>
          <p:cNvSpPr txBox="1"/>
          <p:nvPr/>
        </p:nvSpPr>
        <p:spPr>
          <a:xfrm>
            <a:off x="5974081" y="4806104"/>
            <a:ext cx="1500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aleway" pitchFamily="2" charset="0"/>
                <a:cs typeface="Segoe UI Semibold" panose="020B0702040204020203" pitchFamily="34" charset="0"/>
              </a:rPr>
              <a:t>Signal</a:t>
            </a:r>
          </a:p>
          <a:p>
            <a:pPr algn="ctr"/>
            <a:r>
              <a:rPr lang="en-US" dirty="0">
                <a:latin typeface="Raleway" pitchFamily="2" charset="0"/>
                <a:cs typeface="Segoe UI Semibold" panose="020B0702040204020203" pitchFamily="34" charset="0"/>
              </a:rPr>
              <a:t>Strength</a:t>
            </a:r>
            <a:endParaRPr lang="en-GB" dirty="0">
              <a:latin typeface="Raleway" pitchFamily="2" charset="0"/>
              <a:cs typeface="Segoe UI Semibold" panose="020B0702040204020203" pitchFamily="34" charset="0"/>
            </a:endParaRP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0E6C9349-10AF-C4BA-DBD7-08CB1611C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807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8FC4905-DDD4-5E4B-6AC0-3F97DE756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0006" y="1028162"/>
            <a:ext cx="8771987" cy="2015517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AAF954-65E2-4A01-DCD5-8A7A880478C5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1FCD7B51-A174-7F1F-A6DA-16EDA63D7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rgbClr val="355F8D"/>
                </a:solidFill>
                <a:latin typeface="Raleway ExtraBold" pitchFamily="2" charset="0"/>
              </a:rPr>
              <a:t>Acceptability/Annoyance: Multi-Step vs Single-Step</a:t>
            </a:r>
            <a:endParaRPr lang="en-GB" sz="2400" dirty="0">
              <a:solidFill>
                <a:srgbClr val="355F8D"/>
              </a:solidFill>
              <a:latin typeface="Raleway ExtraBold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4DE937F-17ED-6682-6EA2-E10FD97B3EB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9" t="10007" r="59721" b="17039"/>
          <a:stretch/>
        </p:blipFill>
        <p:spPr>
          <a:xfrm>
            <a:off x="4227441" y="3857933"/>
            <a:ext cx="3737113" cy="2549614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6657618-8EAE-6DD9-1043-679D669EB6BB}"/>
              </a:ext>
            </a:extLst>
          </p:cNvPr>
          <p:cNvSpPr/>
          <p:nvPr/>
        </p:nvSpPr>
        <p:spPr>
          <a:xfrm>
            <a:off x="1468337" y="1164168"/>
            <a:ext cx="9255319" cy="1879511"/>
          </a:xfrm>
          <a:prstGeom prst="roundRect">
            <a:avLst>
              <a:gd name="adj" fmla="val 8206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92FBA57-7BB3-F022-DAEB-D3CB4D079E47}"/>
              </a:ext>
            </a:extLst>
          </p:cNvPr>
          <p:cNvSpPr/>
          <p:nvPr/>
        </p:nvSpPr>
        <p:spPr>
          <a:xfrm>
            <a:off x="3697357" y="3800286"/>
            <a:ext cx="4619706" cy="2727296"/>
          </a:xfrm>
          <a:prstGeom prst="roundRect">
            <a:avLst>
              <a:gd name="adj" fmla="val 5589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D39C4E-50A0-95A9-A6CC-F53E4AB55FF4}"/>
              </a:ext>
            </a:extLst>
          </p:cNvPr>
          <p:cNvSpPr txBox="1"/>
          <p:nvPr/>
        </p:nvSpPr>
        <p:spPr>
          <a:xfrm>
            <a:off x="4561394" y="3429000"/>
            <a:ext cx="3069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Single Step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4B0597-D070-E7F7-1F0E-18C20F7A9205}"/>
              </a:ext>
            </a:extLst>
          </p:cNvPr>
          <p:cNvSpPr txBox="1"/>
          <p:nvPr/>
        </p:nvSpPr>
        <p:spPr>
          <a:xfrm>
            <a:off x="4472608" y="756028"/>
            <a:ext cx="3069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Multi Step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3365B9-A122-4E5F-32F2-A4A9B80A3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622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AAF954-65E2-4A01-DCD5-8A7A880478C5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1FCD7B51-A174-7F1F-A6DA-16EDA63D7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rgbClr val="355F8D"/>
                </a:solidFill>
                <a:latin typeface="Raleway ExtraBold" pitchFamily="2" charset="0"/>
              </a:rPr>
              <a:t>Subjective experiment details</a:t>
            </a:r>
            <a:endParaRPr lang="en-GB" sz="2400" dirty="0">
              <a:solidFill>
                <a:srgbClr val="355F8D"/>
              </a:solidFill>
              <a:latin typeface="Raleway ExtraBold" pitchFamily="2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FA42FA6-3D56-3D0F-2E55-B68FC6D5F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64" y="669098"/>
            <a:ext cx="11372471" cy="259292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82CA2C0-78D2-95D2-9147-F459A9E7A8DA}"/>
              </a:ext>
            </a:extLst>
          </p:cNvPr>
          <p:cNvSpPr txBox="1"/>
          <p:nvPr/>
        </p:nvSpPr>
        <p:spPr>
          <a:xfrm>
            <a:off x="582432" y="3595980"/>
            <a:ext cx="1093900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An Absolute Category Rating (ACR) experiment was conducted to collect Mean Opinion Scores (ACR-MOS).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AccAnn</a:t>
            </a:r>
            <a:r>
              <a:rPr lang="en-GB" dirty="0"/>
              <a:t> experiments with different contexts and three context levels per context were conducted to collect Acceptability and Annoyance Opinion Scores (</a:t>
            </a:r>
            <a:r>
              <a:rPr lang="en-GB" dirty="0" err="1"/>
              <a:t>AccAnn</a:t>
            </a:r>
            <a:r>
              <a:rPr lang="en-GB" dirty="0"/>
              <a:t>-MOS).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3 SRCs (as shown above) with 1080p resolution and 5 seconds duration.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Each encoded at 6 different bitrates with VP9.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804FC39-22E2-F807-03C1-C19A9CAB1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526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AAF954-65E2-4A01-DCD5-8A7A880478C5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1FCD7B51-A174-7F1F-A6DA-16EDA63D7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rgbClr val="355F8D"/>
                </a:solidFill>
                <a:latin typeface="Raleway ExtraBold" pitchFamily="2" charset="0"/>
              </a:rPr>
              <a:t>Remaining Data Plan: Mapping </a:t>
            </a:r>
            <a:r>
              <a:rPr lang="en-US" sz="2400" dirty="0" err="1">
                <a:solidFill>
                  <a:srgbClr val="355F8D"/>
                </a:solidFill>
                <a:latin typeface="Raleway ExtraBold" pitchFamily="2" charset="0"/>
              </a:rPr>
              <a:t>AccAnn</a:t>
            </a:r>
            <a:r>
              <a:rPr lang="en-US" sz="2400" dirty="0">
                <a:solidFill>
                  <a:srgbClr val="355F8D"/>
                </a:solidFill>
                <a:latin typeface="Raleway ExtraBold" pitchFamily="2" charset="0"/>
              </a:rPr>
              <a:t>-MOS to ACR-MOS</a:t>
            </a:r>
            <a:endParaRPr lang="en-GB" sz="2400" dirty="0">
              <a:solidFill>
                <a:srgbClr val="355F8D"/>
              </a:solidFill>
              <a:latin typeface="Raleway ExtraBold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A571B7-8116-0A15-BD80-58F4CF8D8A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39" r="6168"/>
          <a:stretch/>
        </p:blipFill>
        <p:spPr>
          <a:xfrm>
            <a:off x="428460" y="659446"/>
            <a:ext cx="10456876" cy="619008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632A51-5F5E-47E3-12E4-A0742E085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051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AAF954-65E2-4A01-DCD5-8A7A880478C5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1FCD7B51-A174-7F1F-A6DA-16EDA63D7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rgbClr val="355F8D"/>
                </a:solidFill>
                <a:latin typeface="Raleway ExtraBold" pitchFamily="2" charset="0"/>
              </a:rPr>
              <a:t>Elimination by Aspects (EBA) Analysis</a:t>
            </a:r>
            <a:endParaRPr lang="en-GB" sz="2400" dirty="0">
              <a:solidFill>
                <a:srgbClr val="355F8D"/>
              </a:solidFill>
              <a:latin typeface="Raleway ExtraBold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D7D634-8366-9665-4980-09B64DFE1166}"/>
              </a:ext>
            </a:extLst>
          </p:cNvPr>
          <p:cNvSpPr txBox="1"/>
          <p:nvPr/>
        </p:nvSpPr>
        <p:spPr>
          <a:xfrm>
            <a:off x="369902" y="1030501"/>
            <a:ext cx="1135827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b="0" i="0" u="none" strike="noStrike" baseline="0" dirty="0">
                <a:latin typeface="Raleway" pitchFamily="2" charset="0"/>
                <a:cs typeface="Arial" panose="020B0604020202020204" pitchFamily="34" charset="0"/>
              </a:rPr>
              <a:t>According to the EBA model, in a perceptual quality test, a subject considers one stimulus better than another is because of a certain attribute this stimulus has that the other one does not have.</a:t>
            </a:r>
          </a:p>
          <a:p>
            <a:pPr algn="l"/>
            <a:endParaRPr lang="en-GB" dirty="0">
              <a:latin typeface="Raleway" pitchFamily="2" charset="0"/>
              <a:cs typeface="Arial" panose="020B0604020202020204" pitchFamily="34" charset="0"/>
            </a:endParaRPr>
          </a:p>
          <a:p>
            <a:pPr algn="l"/>
            <a:endParaRPr lang="en-GB" dirty="0">
              <a:latin typeface="Raleway" pitchFamily="2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latin typeface="Raleway" pitchFamily="2" charset="0"/>
                <a:cs typeface="Arial" panose="020B0604020202020204" pitchFamily="34" charset="0"/>
              </a:rPr>
              <a:t>In other words, the measured </a:t>
            </a:r>
            <a:r>
              <a:rPr lang="en-GB" dirty="0" err="1">
                <a:latin typeface="Raleway" pitchFamily="2" charset="0"/>
                <a:cs typeface="Arial" panose="020B0604020202020204" pitchFamily="34" charset="0"/>
              </a:rPr>
              <a:t>QoE</a:t>
            </a:r>
            <a:r>
              <a:rPr lang="en-GB" dirty="0">
                <a:latin typeface="Raleway" pitchFamily="2" charset="0"/>
                <a:cs typeface="Arial" panose="020B0604020202020204" pitchFamily="34" charset="0"/>
              </a:rPr>
              <a:t> of a stimulus can be expressed as the sum of different attributes. e.g. context, context level, display device, etc.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dirty="0">
              <a:latin typeface="Raleway" pitchFamily="2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dirty="0">
              <a:latin typeface="Raleway" pitchFamily="2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latin typeface="Raleway" pitchFamily="2" charset="0"/>
                <a:cs typeface="Arial" panose="020B0604020202020204" pitchFamily="34" charset="0"/>
              </a:rPr>
              <a:t>EBA model is a generalized version of Bradley-Terry model.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45FBD1-B102-72E0-5DBE-FEB4B5F54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6706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AAF954-65E2-4A01-DCD5-8A7A880478C5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1FCD7B51-A174-7F1F-A6DA-16EDA63D7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rgbClr val="355F8D"/>
                </a:solidFill>
                <a:latin typeface="Raleway ExtraBold" pitchFamily="2" charset="0"/>
              </a:rPr>
              <a:t>Elimination by Aspects (EBA) Analysis</a:t>
            </a:r>
            <a:endParaRPr lang="en-GB" sz="2400" dirty="0">
              <a:solidFill>
                <a:srgbClr val="355F8D"/>
              </a:solidFill>
              <a:latin typeface="Raleway ExtraBold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BE14E3B-2C89-F16B-5EB0-B8966AC92489}"/>
                  </a:ext>
                </a:extLst>
              </p:cNvPr>
              <p:cNvSpPr txBox="1"/>
              <p:nvPr/>
            </p:nvSpPr>
            <p:spPr>
              <a:xfrm>
                <a:off x="369901" y="798802"/>
                <a:ext cx="10952755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800" b="0" i="0" u="none" strike="noStrike" baseline="0" dirty="0">
                    <a:latin typeface="Raleway" pitchFamily="2" charset="0"/>
                    <a:cs typeface="Arial" panose="020B0604020202020204" pitchFamily="34" charset="0"/>
                  </a:rPr>
                  <a:t>More formally,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8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𝑉</m:t>
                        </m:r>
                      </m:e>
                      <m:sub>
                        <m:r>
                          <a:rPr lang="en-US" sz="1800" b="0" i="1" u="none" strike="noStrike" baseline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sz="1800" b="0" i="0" u="none" strike="noStrike" baseline="0" dirty="0">
                    <a:latin typeface="Raleway" pitchFamily="2" charset="0"/>
                    <a:cs typeface="Arial" panose="020B0604020202020204" pitchFamily="34" charset="0"/>
                  </a:rPr>
                  <a:t> be the measured </a:t>
                </a:r>
                <a:r>
                  <a:rPr lang="en-GB" sz="1800" b="0" i="0" u="none" strike="noStrike" baseline="0" dirty="0" err="1">
                    <a:latin typeface="Raleway" pitchFamily="2" charset="0"/>
                    <a:cs typeface="Arial" panose="020B0604020202020204" pitchFamily="34" charset="0"/>
                  </a:rPr>
                  <a:t>QoE</a:t>
                </a:r>
                <a:r>
                  <a:rPr lang="en-GB" sz="1800" b="0" i="0" u="none" strike="noStrike" dirty="0">
                    <a:latin typeface="Raleway" pitchFamily="2" charset="0"/>
                    <a:cs typeface="Arial" panose="020B0604020202020204" pitchFamily="34" charset="0"/>
                  </a:rPr>
                  <a:t> of the stimulus </a:t>
                </a:r>
                <a14:m>
                  <m:oMath xmlns:m="http://schemas.openxmlformats.org/officeDocument/2006/math">
                    <m:r>
                      <a:rPr lang="en-US" sz="1800" b="0" i="1" u="none" strike="noStrike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𝑖</m:t>
                    </m:r>
                  </m:oMath>
                </a14:m>
                <a:r>
                  <a:rPr lang="en-GB" sz="1800" b="0" i="0" u="none" strike="noStrike" baseline="0" dirty="0">
                    <a:latin typeface="Raleway" pitchFamily="2" charset="0"/>
                    <a:cs typeface="Arial" panose="020B0604020202020204" pitchFamily="34" charset="0"/>
                  </a:rPr>
                  <a:t>.</a:t>
                </a:r>
                <a:r>
                  <a:rPr lang="en-GB" sz="1800" b="0" i="0" u="none" strike="noStrike" dirty="0">
                    <a:latin typeface="Raleway" pitchFamily="2" charset="0"/>
                    <a:cs typeface="Arial" panose="020B0604020202020204" pitchFamily="34" charset="0"/>
                  </a:rPr>
                  <a:t>  </a:t>
                </a:r>
              </a:p>
              <a:p>
                <a:r>
                  <a:rPr lang="en-GB" sz="1800" b="0" i="0" u="none" strike="noStrike" dirty="0">
                    <a:latin typeface="Raleway" pitchFamily="2" charset="0"/>
                    <a:cs typeface="Arial" panose="020B0604020202020204" pitchFamily="34" charset="0"/>
                  </a:rPr>
                  <a:t>In a standard scenario,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sz="1800" b="0" i="0" u="none" strike="noStrike" dirty="0">
                    <a:latin typeface="Raleway" pitchFamily="2" charset="0"/>
                    <a:cs typeface="Arial" panose="020B0604020202020204" pitchFamily="34" charset="0"/>
                  </a:rPr>
                  <a:t> </a:t>
                </a:r>
                <a:r>
                  <a:rPr lang="en-GB" dirty="0">
                    <a:latin typeface="Raleway" pitchFamily="2" charset="0"/>
                    <a:cs typeface="Arial" panose="020B0604020202020204" pitchFamily="34" charset="0"/>
                  </a:rPr>
                  <a:t>can be expressed as follows:</a:t>
                </a:r>
                <a:r>
                  <a:rPr lang="en-GB" sz="1800" b="0" i="0" u="none" strike="noStrike" dirty="0">
                    <a:latin typeface="Raleway" pitchFamily="2" charset="0"/>
                    <a:cs typeface="Arial" panose="020B0604020202020204" pitchFamily="34" charset="0"/>
                  </a:rPr>
                  <a:t> </a:t>
                </a:r>
                <a:endParaRPr lang="en-GB" dirty="0">
                  <a:latin typeface="Raleway" pitchFamily="2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BE14E3B-2C89-F16B-5EB0-B8966AC924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901" y="798802"/>
                <a:ext cx="10952755" cy="646331"/>
              </a:xfrm>
              <a:prstGeom prst="rect">
                <a:avLst/>
              </a:prstGeom>
              <a:blipFill>
                <a:blip r:embed="rId2"/>
                <a:stretch>
                  <a:fillRect l="-501"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6C53224-B9F2-B4CF-CBB3-22221EA13890}"/>
                  </a:ext>
                </a:extLst>
              </p:cNvPr>
              <p:cNvSpPr txBox="1"/>
              <p:nvPr/>
            </p:nvSpPr>
            <p:spPr>
              <a:xfrm>
                <a:off x="369901" y="1590528"/>
                <a:ext cx="3886228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GB" sz="200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log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⁡(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𝑢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6C53224-B9F2-B4CF-CBB3-22221EA138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901" y="1590528"/>
                <a:ext cx="3886228" cy="307777"/>
              </a:xfrm>
              <a:prstGeom prst="rect">
                <a:avLst/>
              </a:prstGeom>
              <a:blipFill>
                <a:blip r:embed="rId3"/>
                <a:stretch>
                  <a:fillRect t="-2000" b="-3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7D648E4-582B-5C2B-FF56-E5E8785E0744}"/>
                  </a:ext>
                </a:extLst>
              </p:cNvPr>
              <p:cNvSpPr txBox="1"/>
              <p:nvPr/>
            </p:nvSpPr>
            <p:spPr>
              <a:xfrm>
                <a:off x="369901" y="2043700"/>
                <a:ext cx="10753973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800" b="0" i="0" u="none" strike="noStrike" dirty="0">
                    <a:latin typeface="Raleway" pitchFamily="2" charset="0"/>
                    <a:cs typeface="Arial" panose="020B0604020202020204" pitchFamily="34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u="none" strike="noStrike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800" b="0" i="1" u="none" strike="noStrike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𝑑</m:t>
                        </m:r>
                      </m:e>
                      <m:sub>
                        <m:r>
                          <a:rPr lang="en-US" sz="1800" b="0" i="1" u="none" strike="noStrike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sz="1800" b="0" i="0" u="none" strike="noStrike" baseline="0" dirty="0">
                    <a:latin typeface="Raleway" pitchFamily="2" charset="0"/>
                    <a:cs typeface="Arial" panose="020B0604020202020204" pitchFamily="34" charset="0"/>
                  </a:rPr>
                  <a:t> be the</a:t>
                </a:r>
                <a:r>
                  <a:rPr lang="en-GB" sz="1800" b="0" i="0" u="none" strike="noStrike" dirty="0">
                    <a:latin typeface="Raleway" pitchFamily="2" charset="0"/>
                    <a:cs typeface="Arial" panose="020B0604020202020204" pitchFamily="34" charset="0"/>
                  </a:rPr>
                  <a:t> attribute we are aiming to measure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b="0" i="1" u="none" strike="noStrike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800" b="0" i="1" u="none" strike="noStrike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𝑞</m:t>
                        </m:r>
                      </m:e>
                      <m:sub>
                        <m:r>
                          <a:rPr lang="en-US" sz="1800" b="0" i="1" u="none" strike="noStrike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>
                    <a:latin typeface="Raleway" pitchFamily="2" charset="0"/>
                    <a:cs typeface="Arial" panose="020B0604020202020204" pitchFamily="34" charset="0"/>
                  </a:rPr>
                  <a:t> is the quality of the stimulus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𝑖</m:t>
                    </m:r>
                  </m:oMath>
                </a14:m>
                <a:r>
                  <a:rPr lang="en-GB" dirty="0">
                    <a:latin typeface="Raleway" pitchFamily="2" charset="0"/>
                    <a:cs typeface="Arial" panose="020B0604020202020204" pitchFamily="34" charset="0"/>
                  </a:rPr>
                  <a:t> independent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𝑑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>
                    <a:latin typeface="Raleway" pitchFamily="2" charset="0"/>
                    <a:cs typeface="Arial" panose="020B0604020202020204" pitchFamily="34" charset="0"/>
                  </a:rPr>
                  <a:t>.</a:t>
                </a:r>
                <a:endParaRPr lang="en-GB" dirty="0">
                  <a:latin typeface="Raleway" pitchFamily="2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7D648E4-582B-5C2B-FF56-E5E8785E07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901" y="2043700"/>
                <a:ext cx="10753973" cy="646331"/>
              </a:xfrm>
              <a:prstGeom prst="rect">
                <a:avLst/>
              </a:prstGeom>
              <a:blipFill>
                <a:blip r:embed="rId4"/>
                <a:stretch>
                  <a:fillRect l="-510"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4808EEA-192C-A7C3-0D99-BB1922808F36}"/>
                  </a:ext>
                </a:extLst>
              </p:cNvPr>
              <p:cNvSpPr txBox="1"/>
              <p:nvPr/>
            </p:nvSpPr>
            <p:spPr>
              <a:xfrm>
                <a:off x="823872" y="2835426"/>
                <a:ext cx="3886228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GB" sz="200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log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⁡(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𝑢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𝑢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𝑑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4808EEA-192C-A7C3-0D99-BB1922808F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872" y="2835426"/>
                <a:ext cx="3886228" cy="307777"/>
              </a:xfrm>
              <a:prstGeom prst="rect">
                <a:avLst/>
              </a:prstGeom>
              <a:blipFill>
                <a:blip r:embed="rId5"/>
                <a:stretch>
                  <a:fillRect t="-1961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E9E952B-EE47-8311-1324-6A85A4CAFA38}"/>
                  </a:ext>
                </a:extLst>
              </p:cNvPr>
              <p:cNvSpPr txBox="1"/>
              <p:nvPr/>
            </p:nvSpPr>
            <p:spPr>
              <a:xfrm>
                <a:off x="369902" y="3431438"/>
                <a:ext cx="10952754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latin typeface="Raleway" pitchFamily="2" charset="0"/>
                    <a:cs typeface="Arial" panose="020B0604020202020204" pitchFamily="34" charset="0"/>
                  </a:rPr>
                  <a:t>With EBA model, we follow this expression in terms of the probability that the observers prefer stimulus </a:t>
                </a:r>
                <a14:m>
                  <m:oMath xmlns:m="http://schemas.openxmlformats.org/officeDocument/2006/math">
                    <m:r>
                      <a:rPr lang="en-US" sz="1800" b="0" i="1" u="none" strike="noStrike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𝑖</m:t>
                    </m:r>
                  </m:oMath>
                </a14:m>
                <a:r>
                  <a:rPr lang="en-US" dirty="0">
                    <a:latin typeface="Raleway" pitchFamily="2" charset="0"/>
                    <a:cs typeface="Arial" panose="020B0604020202020204" pitchFamily="34" charset="0"/>
                  </a:rPr>
                  <a:t> over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𝑗</m:t>
                    </m:r>
                  </m:oMath>
                </a14:m>
                <a:r>
                  <a:rPr lang="en-GB" dirty="0">
                    <a:latin typeface="Raleway" pitchFamily="2" charset="0"/>
                  </a:rPr>
                  <a:t>. And the following likelihood function is used to estimate the individual components, i.e. attribute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𝑑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>
                    <a:latin typeface="Raleway" pitchFamily="2" charset="0"/>
                  </a:rPr>
                  <a:t>) and attribute independent quality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𝑞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>
                    <a:latin typeface="Raleway" pitchFamily="2" charset="0"/>
                  </a:rPr>
                  <a:t>).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E9E952B-EE47-8311-1324-6A85A4CAFA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902" y="3431438"/>
                <a:ext cx="10952754" cy="923330"/>
              </a:xfrm>
              <a:prstGeom prst="rect">
                <a:avLst/>
              </a:prstGeom>
              <a:blipFill>
                <a:blip r:embed="rId6"/>
                <a:stretch>
                  <a:fillRect l="-501" t="-3974" r="-56" b="-99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5F8BC7F-1137-A27C-2995-E973C18C7ED8}"/>
                  </a:ext>
                </a:extLst>
              </p:cNvPr>
              <p:cNvSpPr txBox="1"/>
              <p:nvPr/>
            </p:nvSpPr>
            <p:spPr>
              <a:xfrm>
                <a:off x="1180077" y="4612123"/>
                <a:ext cx="4295723" cy="6730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GB" sz="20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00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𝑢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(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)+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𝑢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GB" sz="20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GB" sz="200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𝑢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(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)+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sz="200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𝑢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(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)+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𝑢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GB" sz="200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5F8BC7F-1137-A27C-2995-E973C18C7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0077" y="4612123"/>
                <a:ext cx="4295723" cy="67300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40E5165-8ACF-1A5B-85D2-ED746DF33ED2}"/>
                  </a:ext>
                </a:extLst>
              </p:cNvPr>
              <p:cNvSpPr txBox="1"/>
              <p:nvPr/>
            </p:nvSpPr>
            <p:spPr>
              <a:xfrm>
                <a:off x="6716200" y="4563946"/>
                <a:ext cx="2767424" cy="7817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&lt;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  <m:e>
                          <m:sSubSup>
                            <m:sSubSupPr>
                              <m:ctrlPr>
                                <a:rPr lang="en-GB" sz="200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GB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</m:sup>
                          </m:sSub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(1−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𝑗𝑖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40E5165-8ACF-1A5B-85D2-ED746DF33E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6200" y="4563946"/>
                <a:ext cx="2767424" cy="78175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D28B48B-DE4A-FC5A-C076-5BD0DA99DC36}"/>
                  </a:ext>
                </a:extLst>
              </p:cNvPr>
              <p:cNvSpPr txBox="1"/>
              <p:nvPr/>
            </p:nvSpPr>
            <p:spPr>
              <a:xfrm>
                <a:off x="818291" y="6090157"/>
                <a:ext cx="52777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GB" sz="200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log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⁡(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𝑢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𝑢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𝑑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)) −</m:t>
                      </m:r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log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⁡(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𝑢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𝑞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D28B48B-DE4A-FC5A-C076-5BD0DA99DC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291" y="6090157"/>
                <a:ext cx="5277707" cy="307777"/>
              </a:xfrm>
              <a:prstGeom prst="rect">
                <a:avLst/>
              </a:prstGeom>
              <a:blipFill>
                <a:blip r:embed="rId9"/>
                <a:stretch>
                  <a:fillRect t="-1961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FD2B3D-A1B6-5312-B4C7-C29B0DFEB0AE}"/>
                  </a:ext>
                </a:extLst>
              </p:cNvPr>
              <p:cNvSpPr txBox="1"/>
              <p:nvPr/>
            </p:nvSpPr>
            <p:spPr>
              <a:xfrm>
                <a:off x="369901" y="5467574"/>
                <a:ext cx="944416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800" b="0" i="0" u="none" strike="noStrike" baseline="0" dirty="0">
                    <a:latin typeface="Raleway" pitchFamily="2" charset="0"/>
                    <a:cs typeface="Arial" panose="020B0604020202020204" pitchFamily="34" charset="0"/>
                  </a:rPr>
                  <a:t>Then, the influence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𝑢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𝑑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GB" dirty="0">
                    <a:latin typeface="Raleway" pitchFamily="2" charset="0"/>
                    <a:cs typeface="Arial" panose="020B0604020202020204" pitchFamily="34" charset="0"/>
                  </a:rPr>
                  <a:t> (represented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>
                    <a:latin typeface="Raleway" pitchFamily="2" charset="0"/>
                    <a:cs typeface="Arial" panose="020B0604020202020204" pitchFamily="34" charset="0"/>
                  </a:rPr>
                  <a:t>) can be estimated as follows: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FD2B3D-A1B6-5312-B4C7-C29B0DFEB0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901" y="5467574"/>
                <a:ext cx="9444162" cy="369332"/>
              </a:xfrm>
              <a:prstGeom prst="rect">
                <a:avLst/>
              </a:prstGeom>
              <a:blipFill>
                <a:blip r:embed="rId10"/>
                <a:stretch>
                  <a:fillRect l="-581"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D66B13-FAD5-5B5B-F53D-CA6567C00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5757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AAF954-65E2-4A01-DCD5-8A7A880478C5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1FCD7B51-A174-7F1F-A6DA-16EDA63D7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rgbClr val="355F8D"/>
                </a:solidFill>
                <a:latin typeface="Raleway ExtraBold" pitchFamily="2" charset="0"/>
              </a:rPr>
              <a:t>Elimination by Aspects (EBA) Analysis</a:t>
            </a:r>
            <a:endParaRPr lang="en-GB" sz="2400" dirty="0">
              <a:solidFill>
                <a:srgbClr val="355F8D"/>
              </a:solidFill>
              <a:latin typeface="Raleway ExtraBold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8843BF-301B-6581-F791-338880FC89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0" t="8168" r="7057"/>
          <a:stretch/>
        </p:blipFill>
        <p:spPr>
          <a:xfrm>
            <a:off x="369902" y="618329"/>
            <a:ext cx="10420018" cy="572476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631251-22D6-9A1C-1DDE-6B7848FDB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089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AAF954-65E2-4A01-DCD5-8A7A880478C5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1FCD7B51-A174-7F1F-A6DA-16EDA63D7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rgbClr val="355F8D"/>
                </a:solidFill>
                <a:latin typeface="Raleway ExtraBold" pitchFamily="2" charset="0"/>
              </a:rPr>
              <a:t>Metric Thresholds for Acceptability and Annoyance </a:t>
            </a:r>
            <a:endParaRPr lang="en-GB" sz="2400" dirty="0">
              <a:solidFill>
                <a:srgbClr val="355F8D"/>
              </a:solidFill>
              <a:latin typeface="Raleway ExtraBold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2E3CAA-1CDF-9844-11E9-9F79C9F602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96" y="714264"/>
            <a:ext cx="10400307" cy="28889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F91142-645B-05CD-B206-4C717186B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8092" y="3709529"/>
            <a:ext cx="5820914" cy="301194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7512E0B-36F4-FF48-10B6-916E66C6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348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AAF954-65E2-4A01-DCD5-8A7A880478C5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1FCD7B51-A174-7F1F-A6DA-16EDA63D7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rgbClr val="355F8D"/>
                </a:solidFill>
                <a:latin typeface="Raleway ExtraBold" pitchFamily="2" charset="0"/>
              </a:rPr>
              <a:t>Conclusion</a:t>
            </a:r>
            <a:endParaRPr lang="en-GB" sz="2400" dirty="0">
              <a:solidFill>
                <a:srgbClr val="355F8D"/>
              </a:solidFill>
              <a:latin typeface="Raleway ExtraBold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D7D634-8366-9665-4980-09B64DFE1166}"/>
              </a:ext>
            </a:extLst>
          </p:cNvPr>
          <p:cNvSpPr txBox="1"/>
          <p:nvPr/>
        </p:nvSpPr>
        <p:spPr>
          <a:xfrm>
            <a:off x="369902" y="1030501"/>
            <a:ext cx="1135827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Raleway" pitchFamily="2" charset="0"/>
                <a:cs typeface="Arial" panose="020B0604020202020204" pitchFamily="34" charset="0"/>
              </a:rPr>
              <a:t>User expectations can be altered and certain contexts can be triggered before/during a subjective study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>
              <a:latin typeface="Raleway" pitchFamily="2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>
              <a:latin typeface="Raleway" pitchFamily="2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Raleway" pitchFamily="2" charset="0"/>
                <a:cs typeface="Arial" panose="020B0604020202020204" pitchFamily="34" charset="0"/>
              </a:rPr>
              <a:t>User expectations has a major impact on user satisfaction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>
              <a:latin typeface="Raleway" pitchFamily="2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>
              <a:latin typeface="Raleway" pitchFamily="2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Raleway" pitchFamily="2" charset="0"/>
                <a:cs typeface="Arial" panose="020B0604020202020204" pitchFamily="34" charset="0"/>
              </a:rPr>
              <a:t>Impact of context on acceptability/annoyance of video content can be quantified through controlled experiments and advanced statistical analysis.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>
              <a:latin typeface="Raleway" pitchFamily="2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>
              <a:latin typeface="Raleway" pitchFamily="2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Raleway" pitchFamily="2" charset="0"/>
                <a:cs typeface="Arial" panose="020B0604020202020204" pitchFamily="34" charset="0"/>
              </a:rPr>
              <a:t>Thresholds of acceptability/annoyance for objective quality metric predictions can be derived for different contexts.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dirty="0">
              <a:latin typeface="Raleway" pitchFamily="2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2CD881-EE29-9BE2-64E6-E4D859A18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741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624</Words>
  <Application>Microsoft Office PowerPoint</Application>
  <PresentationFormat>Widescreen</PresentationFormat>
  <Paragraphs>93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Raleway</vt:lpstr>
      <vt:lpstr>Raleway ExtraBold</vt:lpstr>
      <vt:lpstr>Raleway Medium</vt:lpstr>
      <vt:lpstr>Office Theme</vt:lpstr>
      <vt:lpstr>Acceptability and Annoyance  of Video Quality in Context</vt:lpstr>
      <vt:lpstr>Acceptability/Annoyance</vt:lpstr>
      <vt:lpstr>Acceptability/Annoyance with a Context</vt:lpstr>
      <vt:lpstr>Acceptability/Annoyance with a Context</vt:lpstr>
      <vt:lpstr>Acceptability/Annoyance: Multi-Step vs Single-Step</vt:lpstr>
      <vt:lpstr>Subjective experiment details</vt:lpstr>
      <vt:lpstr>Remaining Data Plan: Mapping AccAnn-MOS to ACR-MOS</vt:lpstr>
      <vt:lpstr>Elimination by Aspects (EBA) Analysis</vt:lpstr>
      <vt:lpstr>Elimination by Aspects (EBA) Analysis</vt:lpstr>
      <vt:lpstr>Elimination by Aspects (EBA) Analysis</vt:lpstr>
      <vt:lpstr>Metric Thresholds for Acceptability and Annoyance 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Acceptability and Annoyance  of Video Quality in Context</dc:title>
  <dc:creator>Ali AK</dc:creator>
  <cp:lastModifiedBy>Ali AK</cp:lastModifiedBy>
  <cp:revision>8</cp:revision>
  <dcterms:created xsi:type="dcterms:W3CDTF">2023-06-26T17:38:54Z</dcterms:created>
  <dcterms:modified xsi:type="dcterms:W3CDTF">2023-06-28T18:19:27Z</dcterms:modified>
</cp:coreProperties>
</file>