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1" r:id="rId1"/>
  </p:sldMasterIdLst>
  <p:notesMasterIdLst>
    <p:notesMasterId r:id="rId35"/>
  </p:notesMasterIdLst>
  <p:sldIdLst>
    <p:sldId id="256" r:id="rId2"/>
    <p:sldId id="257" r:id="rId3"/>
    <p:sldId id="258" r:id="rId4"/>
    <p:sldId id="310" r:id="rId5"/>
    <p:sldId id="265" r:id="rId6"/>
    <p:sldId id="266" r:id="rId7"/>
    <p:sldId id="295" r:id="rId8"/>
    <p:sldId id="267" r:id="rId9"/>
    <p:sldId id="307" r:id="rId10"/>
    <p:sldId id="268" r:id="rId11"/>
    <p:sldId id="296" r:id="rId12"/>
    <p:sldId id="298" r:id="rId13"/>
    <p:sldId id="299" r:id="rId14"/>
    <p:sldId id="297" r:id="rId15"/>
    <p:sldId id="270" r:id="rId16"/>
    <p:sldId id="300" r:id="rId17"/>
    <p:sldId id="281" r:id="rId18"/>
    <p:sldId id="301" r:id="rId19"/>
    <p:sldId id="282" r:id="rId20"/>
    <p:sldId id="303" r:id="rId21"/>
    <p:sldId id="308" r:id="rId22"/>
    <p:sldId id="311" r:id="rId23"/>
    <p:sldId id="312" r:id="rId24"/>
    <p:sldId id="269" r:id="rId25"/>
    <p:sldId id="313" r:id="rId26"/>
    <p:sldId id="271" r:id="rId27"/>
    <p:sldId id="274" r:id="rId28"/>
    <p:sldId id="272" r:id="rId29"/>
    <p:sldId id="275" r:id="rId30"/>
    <p:sldId id="277" r:id="rId31"/>
    <p:sldId id="316" r:id="rId32"/>
    <p:sldId id="306" r:id="rId33"/>
    <p:sldId id="291" r:id="rId34"/>
  </p:sldIdLst>
  <p:sldSz cx="9144000" cy="5143500" type="screen16x9"/>
  <p:notesSz cx="6858000" cy="9144000"/>
  <p:embeddedFontLst>
    <p:embeddedFont>
      <p:font typeface="Calibri" panose="020F0502020204030204" pitchFamily="34" charset="0"/>
      <p:regular r:id="rId36"/>
      <p:bold r:id="rId37"/>
      <p:italic r:id="rId38"/>
      <p:boldItalic r:id="rId39"/>
    </p:embeddedFont>
    <p:embeddedFont>
      <p:font typeface="Cambria Math" panose="02040503050406030204" pitchFamily="18" charset="0"/>
      <p:regular r:id="rId40"/>
    </p:embeddedFont>
    <p:embeddedFont>
      <p:font typeface="Tahoma" panose="020B0604030504040204" pitchFamily="34" charset="0"/>
      <p:regular r:id="rId41"/>
      <p:bold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1166" y="4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
        <p:cNvGrpSpPr/>
        <p:nvPr/>
      </p:nvGrpSpPr>
      <p:grpSpPr>
        <a:xfrm>
          <a:off x="0" y="0"/>
          <a:ext cx="0" cy="0"/>
          <a:chOff x="0" y="0"/>
          <a:chExt cx="0" cy="0"/>
        </a:xfrm>
      </p:grpSpPr>
      <p:sp>
        <p:nvSpPr>
          <p:cNvPr id="22" name="Google Shape;2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 name="Google Shape;2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
        <p:cNvGrpSpPr/>
        <p:nvPr/>
      </p:nvGrpSpPr>
      <p:grpSpPr>
        <a:xfrm>
          <a:off x="0" y="0"/>
          <a:ext cx="0" cy="0"/>
          <a:chOff x="0" y="0"/>
          <a:chExt cx="0" cy="0"/>
        </a:xfrm>
      </p:grpSpPr>
      <p:sp>
        <p:nvSpPr>
          <p:cNvPr id="28" name="Google Shape;28;ged9b98a072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PhD pogress Presentation Plan:</a:t>
            </a:r>
            <a:endParaRPr/>
          </a:p>
          <a:p>
            <a:pPr marL="0" lvl="0" indent="0" algn="l" rtl="0">
              <a:lnSpc>
                <a:spcPct val="100000"/>
              </a:lnSpc>
              <a:spcBef>
                <a:spcPts val="0"/>
              </a:spcBef>
              <a:spcAft>
                <a:spcPts val="0"/>
              </a:spcAft>
              <a:buClr>
                <a:schemeClr val="dk1"/>
              </a:buClr>
              <a:buSzPts val="1100"/>
              <a:buFont typeface="Arial"/>
              <a:buNone/>
            </a:pPr>
            <a:r>
              <a:rPr lang="en-US"/>
              <a:t>Thesis chapters:</a:t>
            </a:r>
            <a:endParaRPr/>
          </a:p>
          <a:p>
            <a:pPr marL="0" lvl="0" indent="0" algn="l" rtl="0">
              <a:lnSpc>
                <a:spcPct val="100000"/>
              </a:lnSpc>
              <a:spcBef>
                <a:spcPts val="0"/>
              </a:spcBef>
              <a:spcAft>
                <a:spcPts val="0"/>
              </a:spcAft>
              <a:buClr>
                <a:schemeClr val="dk1"/>
              </a:buClr>
              <a:buSzPts val="1100"/>
              <a:buFont typeface="Arial"/>
              <a:buNone/>
            </a:pPr>
            <a:r>
              <a:rPr lang="en-US"/>
              <a:t>1. Introduction</a:t>
            </a:r>
            <a:endParaRPr/>
          </a:p>
          <a:p>
            <a:pPr marL="0" lvl="0" indent="0" algn="l" rtl="0">
              <a:lnSpc>
                <a:spcPct val="100000"/>
              </a:lnSpc>
              <a:spcBef>
                <a:spcPts val="0"/>
              </a:spcBef>
              <a:spcAft>
                <a:spcPts val="0"/>
              </a:spcAft>
              <a:buClr>
                <a:schemeClr val="dk1"/>
              </a:buClr>
              <a:buSzPts val="1100"/>
              <a:buFont typeface="Arial"/>
              <a:buNone/>
            </a:pPr>
            <a:r>
              <a:rPr lang="en-US"/>
              <a:t>2. Related work</a:t>
            </a:r>
            <a:endParaRPr/>
          </a:p>
          <a:p>
            <a:pPr marL="0" lvl="0" indent="0" algn="l" rtl="0">
              <a:lnSpc>
                <a:spcPct val="100000"/>
              </a:lnSpc>
              <a:spcBef>
                <a:spcPts val="0"/>
              </a:spcBef>
              <a:spcAft>
                <a:spcPts val="0"/>
              </a:spcAft>
              <a:buClr>
                <a:schemeClr val="dk1"/>
              </a:buClr>
              <a:buSzPts val="1100"/>
              <a:buFont typeface="Arial"/>
              <a:buNone/>
            </a:pPr>
            <a:r>
              <a:rPr lang="en-US"/>
              <a:t>3. Datasets + Demos</a:t>
            </a:r>
            <a:endParaRPr/>
          </a:p>
          <a:p>
            <a:pPr marL="0" lvl="0" indent="0" algn="l" rtl="0">
              <a:lnSpc>
                <a:spcPct val="100000"/>
              </a:lnSpc>
              <a:spcBef>
                <a:spcPts val="0"/>
              </a:spcBef>
              <a:spcAft>
                <a:spcPts val="0"/>
              </a:spcAft>
              <a:buClr>
                <a:schemeClr val="dk1"/>
              </a:buClr>
              <a:buSzPts val="1100"/>
              <a:buFont typeface="Arial"/>
              <a:buNone/>
            </a:pPr>
            <a:r>
              <a:rPr lang="en-US"/>
              <a:t>4. Subjective evaluation of dynamic point clouds</a:t>
            </a:r>
            <a:endParaRPr/>
          </a:p>
          <a:p>
            <a:pPr marL="0" lvl="0" indent="0" algn="l" rtl="0">
              <a:lnSpc>
                <a:spcPct val="100000"/>
              </a:lnSpc>
              <a:spcBef>
                <a:spcPts val="0"/>
              </a:spcBef>
              <a:spcAft>
                <a:spcPts val="0"/>
              </a:spcAft>
              <a:buClr>
                <a:schemeClr val="dk1"/>
              </a:buClr>
              <a:buSzPts val="1100"/>
              <a:buFont typeface="Arial"/>
              <a:buNone/>
            </a:pPr>
            <a:r>
              <a:rPr lang="en-US"/>
              <a:t>5. Tiling - Objective Eval to check feasability</a:t>
            </a:r>
            <a:endParaRPr/>
          </a:p>
          <a:p>
            <a:pPr marL="0" lvl="0" indent="0" algn="l" rtl="0">
              <a:lnSpc>
                <a:spcPct val="100000"/>
              </a:lnSpc>
              <a:spcBef>
                <a:spcPts val="0"/>
              </a:spcBef>
              <a:spcAft>
                <a:spcPts val="0"/>
              </a:spcAft>
              <a:buClr>
                <a:schemeClr val="dk1"/>
              </a:buClr>
              <a:buSzPts val="1100"/>
              <a:buFont typeface="Arial"/>
              <a:buNone/>
            </a:pPr>
            <a:r>
              <a:rPr lang="en-US"/>
              <a:t>6. Testing + Deployment  - Includes societal impact/standardization/ open souce</a:t>
            </a:r>
            <a:endParaRPr/>
          </a:p>
          <a:p>
            <a:pPr marL="0" lvl="0" indent="0" algn="l" rtl="0">
              <a:lnSpc>
                <a:spcPct val="100000"/>
              </a:lnSpc>
              <a:spcBef>
                <a:spcPts val="0"/>
              </a:spcBef>
              <a:spcAft>
                <a:spcPts val="0"/>
              </a:spcAft>
              <a:buClr>
                <a:schemeClr val="dk1"/>
              </a:buClr>
              <a:buSzPts val="1100"/>
              <a:buFont typeface="Arial"/>
              <a:buNone/>
            </a:pPr>
            <a:r>
              <a:rPr lang="en-US"/>
              <a:t>7. Conclusion + Future Work</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Intro, Motivate the problem - State Research Questions and knowledge gaps</a:t>
            </a:r>
            <a:endParaRPr/>
          </a:p>
          <a:p>
            <a:pPr marL="0" lvl="0" indent="0" algn="l" rtl="0">
              <a:lnSpc>
                <a:spcPct val="100000"/>
              </a:lnSpc>
              <a:spcBef>
                <a:spcPts val="0"/>
              </a:spcBef>
              <a:spcAft>
                <a:spcPts val="0"/>
              </a:spcAft>
              <a:buClr>
                <a:schemeClr val="dk1"/>
              </a:buClr>
              <a:buSzPts val="1100"/>
              <a:buFont typeface="Arial"/>
              <a:buNone/>
            </a:pPr>
            <a:r>
              <a:rPr lang="en-US"/>
              <a:t>5 Slides</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Overview - Include Chapter Names / Presentation Subsections</a:t>
            </a:r>
            <a:endParaRPr/>
          </a:p>
          <a:p>
            <a:pPr marL="0" lvl="0" indent="0" algn="l" rtl="0">
              <a:lnSpc>
                <a:spcPct val="100000"/>
              </a:lnSpc>
              <a:spcBef>
                <a:spcPts val="0"/>
              </a:spcBef>
              <a:spcAft>
                <a:spcPts val="0"/>
              </a:spcAft>
              <a:buClr>
                <a:schemeClr val="dk1"/>
              </a:buClr>
              <a:buSzPts val="1100"/>
              <a:buFont typeface="Arial"/>
              <a:buNone/>
            </a:pPr>
            <a:r>
              <a:rPr lang="en-US"/>
              <a:t>Work Done - Include publications</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3. Datasets and Demos:</a:t>
            </a:r>
            <a:endParaRPr/>
          </a:p>
          <a:p>
            <a:pPr marL="0" lvl="0" indent="0" algn="l" rtl="0">
              <a:lnSpc>
                <a:spcPct val="100000"/>
              </a:lnSpc>
              <a:spcBef>
                <a:spcPts val="0"/>
              </a:spcBef>
              <a:spcAft>
                <a:spcPts val="0"/>
              </a:spcAft>
              <a:buClr>
                <a:schemeClr val="dk1"/>
              </a:buClr>
              <a:buSzPts val="1100"/>
              <a:buFont typeface="Arial"/>
              <a:buNone/>
            </a:pPr>
            <a:r>
              <a:rPr lang="en-US"/>
              <a:t>Papers: New CWI dataset, human4d</a:t>
            </a:r>
            <a:endParaRPr/>
          </a:p>
          <a:p>
            <a:pPr marL="0" lvl="0" indent="0" algn="l" rtl="0">
              <a:lnSpc>
                <a:spcPct val="100000"/>
              </a:lnSpc>
              <a:spcBef>
                <a:spcPts val="0"/>
              </a:spcBef>
              <a:spcAft>
                <a:spcPts val="0"/>
              </a:spcAft>
              <a:buClr>
                <a:schemeClr val="dk1"/>
              </a:buClr>
              <a:buSzPts val="1100"/>
              <a:buFont typeface="Arial"/>
              <a:buNone/>
            </a:pPr>
            <a:r>
              <a:rPr lang="en-US"/>
              <a:t>Jack pipeline - MMSys</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4. Subjective Evalutation</a:t>
            </a:r>
            <a:endParaRPr/>
          </a:p>
          <a:p>
            <a:pPr marL="0" lvl="0" indent="0" algn="l" rtl="0">
              <a:lnSpc>
                <a:spcPct val="100000"/>
              </a:lnSpc>
              <a:spcBef>
                <a:spcPts val="0"/>
              </a:spcBef>
              <a:spcAft>
                <a:spcPts val="0"/>
              </a:spcAft>
              <a:buClr>
                <a:schemeClr val="dk1"/>
              </a:buClr>
              <a:buSzPts val="1100"/>
              <a:buFont typeface="Arial"/>
              <a:buNone/>
            </a:pPr>
            <a:r>
              <a:rPr lang="en-US"/>
              <a:t>Built rendering and performed first eevaluation of dynamic point clouds in immersive environment</a:t>
            </a:r>
            <a:endParaRPr/>
          </a:p>
          <a:p>
            <a:pPr marL="0" lvl="0" indent="0" algn="l" rtl="0">
              <a:lnSpc>
                <a:spcPct val="100000"/>
              </a:lnSpc>
              <a:spcBef>
                <a:spcPts val="0"/>
              </a:spcBef>
              <a:spcAft>
                <a:spcPts val="0"/>
              </a:spcAft>
              <a:buClr>
                <a:schemeClr val="dk1"/>
              </a:buClr>
              <a:buSzPts val="1100"/>
              <a:buFont typeface="Arial"/>
              <a:buNone/>
            </a:pPr>
            <a:r>
              <a:rPr lang="en-US"/>
              <a:t>IEEEVR Paper</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5. Introduce adaptive streaming - Initial Objective Evaluation to check if this approach is worthwhile</a:t>
            </a:r>
            <a:endParaRPr/>
          </a:p>
          <a:p>
            <a:pPr marL="0" lvl="0" indent="0" algn="l" rtl="0">
              <a:lnSpc>
                <a:spcPct val="100000"/>
              </a:lnSpc>
              <a:spcBef>
                <a:spcPts val="0"/>
              </a:spcBef>
              <a:spcAft>
                <a:spcPts val="0"/>
              </a:spcAft>
              <a:buClr>
                <a:schemeClr val="dk1"/>
              </a:buClr>
              <a:buSzPts val="1100"/>
              <a:buFont typeface="Arial"/>
              <a:buNone/>
            </a:pPr>
            <a:r>
              <a:rPr lang="en-US"/>
              <a:t>ACMMM Paper</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6. Testing + Deployment</a:t>
            </a:r>
            <a:endParaRPr/>
          </a:p>
          <a:p>
            <a:pPr marL="0" lvl="0" indent="0" algn="l" rtl="0">
              <a:lnSpc>
                <a:spcPct val="100000"/>
              </a:lnSpc>
              <a:spcBef>
                <a:spcPts val="0"/>
              </a:spcBef>
              <a:spcAft>
                <a:spcPts val="0"/>
              </a:spcAft>
              <a:buClr>
                <a:schemeClr val="dk1"/>
              </a:buClr>
              <a:buSzPts val="1100"/>
              <a:buFont typeface="Arial"/>
              <a:buNone/>
            </a:pPr>
            <a:r>
              <a:rPr lang="en-US"/>
              <a:t>Subjective Evaluation + real time streaming + user interactions</a:t>
            </a:r>
            <a:endParaRPr/>
          </a:p>
          <a:p>
            <a:pPr marL="0" lvl="0" indent="0" algn="l" rtl="0">
              <a:lnSpc>
                <a:spcPct val="100000"/>
              </a:lnSpc>
              <a:spcBef>
                <a:spcPts val="0"/>
              </a:spcBef>
              <a:spcAft>
                <a:spcPts val="0"/>
              </a:spcAft>
              <a:buClr>
                <a:schemeClr val="dk1"/>
              </a:buClr>
              <a:buSzPts val="1100"/>
              <a:buFont typeface="Arial"/>
              <a:buNone/>
            </a:pPr>
            <a:r>
              <a:rPr lang="en-US"/>
              <a:t>New IEEE VR Paper</a:t>
            </a:r>
            <a:endParaRPr/>
          </a:p>
          <a:p>
            <a:pPr marL="0" lvl="0" indent="0" algn="l" rtl="0">
              <a:lnSpc>
                <a:spcPct val="100000"/>
              </a:lnSpc>
              <a:spcBef>
                <a:spcPts val="0"/>
              </a:spcBef>
              <a:spcAft>
                <a:spcPts val="0"/>
              </a:spcAft>
              <a:buClr>
                <a:schemeClr val="dk1"/>
              </a:buClr>
              <a:buSzPts val="1100"/>
              <a:buFont typeface="Arial"/>
              <a:buNone/>
            </a:pPr>
            <a:r>
              <a:rPr lang="en-US"/>
              <a:t>Future MMSys Paper - Mention Submission Date</a:t>
            </a:r>
            <a:endParaRPr/>
          </a:p>
          <a:p>
            <a:pPr marL="0" lvl="0" indent="0" algn="l" rtl="0">
              <a:lnSpc>
                <a:spcPct val="100000"/>
              </a:lnSpc>
              <a:spcBef>
                <a:spcPts val="0"/>
              </a:spcBef>
              <a:spcAft>
                <a:spcPts val="0"/>
              </a:spcAft>
              <a:buClr>
                <a:schemeClr val="dk1"/>
              </a:buClr>
              <a:buSzPts val="1100"/>
              <a:buFont typeface="Arial"/>
              <a:buNone/>
            </a:pPr>
            <a:r>
              <a:rPr lang="en-US"/>
              <a:t>Should include system eval + user tests</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7. Coclusion + Future Work</a:t>
            </a:r>
            <a:endParaRPr/>
          </a:p>
          <a:p>
            <a:pPr marL="0" lvl="0" indent="0" algn="l" rtl="0">
              <a:lnSpc>
                <a:spcPct val="100000"/>
              </a:lnSpc>
              <a:spcBef>
                <a:spcPts val="0"/>
              </a:spcBef>
              <a:spcAft>
                <a:spcPts val="0"/>
              </a:spcAft>
              <a:buClr>
                <a:schemeClr val="dk1"/>
              </a:buClr>
              <a:buSzPts val="1100"/>
              <a:buFont typeface="Arial"/>
              <a:buNone/>
            </a:pPr>
            <a:r>
              <a:rPr lang="en-US"/>
              <a:t>Societal Impact + Standards Compliance</a:t>
            </a:r>
            <a:endParaRPr/>
          </a:p>
          <a:p>
            <a:pPr marL="0" lvl="0" indent="0" algn="l" rtl="0">
              <a:lnSpc>
                <a:spcPct val="100000"/>
              </a:lnSpc>
              <a:spcBef>
                <a:spcPts val="0"/>
              </a:spcBef>
              <a:spcAft>
                <a:spcPts val="0"/>
              </a:spcAft>
              <a:buClr>
                <a:schemeClr val="dk1"/>
              </a:buClr>
              <a:buSzPts val="1100"/>
              <a:buFont typeface="Arial"/>
              <a:buNone/>
            </a:pPr>
            <a:r>
              <a:rPr lang="en-US"/>
              <a:t>Future of communication is immersive + columetric</a:t>
            </a:r>
            <a:endParaRPr/>
          </a:p>
          <a:p>
            <a:pPr marL="0" lvl="0" indent="0" algn="l" rtl="0">
              <a:lnSpc>
                <a:spcPct val="100000"/>
              </a:lnSpc>
              <a:spcBef>
                <a:spcPts val="0"/>
              </a:spcBef>
              <a:spcAft>
                <a:spcPts val="0"/>
              </a:spcAft>
              <a:buClr>
                <a:schemeClr val="dk1"/>
              </a:buClr>
              <a:buSzPts val="1100"/>
              <a:buFont typeface="Arial"/>
              <a:buNone/>
            </a:pPr>
            <a:r>
              <a:rPr lang="en-US"/>
              <a:t>Microsoft Mesh</a:t>
            </a:r>
            <a:endParaRPr/>
          </a:p>
          <a:p>
            <a:pPr marL="0" lvl="0" indent="0" algn="l" rtl="0">
              <a:lnSpc>
                <a:spcPct val="100000"/>
              </a:lnSpc>
              <a:spcBef>
                <a:spcPts val="0"/>
              </a:spcBef>
              <a:spcAft>
                <a:spcPts val="0"/>
              </a:spcAft>
              <a:buClr>
                <a:schemeClr val="dk1"/>
              </a:buClr>
              <a:buSzPts val="1100"/>
              <a:buFont typeface="Arial"/>
              <a:buNone/>
            </a:pPr>
            <a:r>
              <a:rPr lang="en-US"/>
              <a:t>Google Stuff</a:t>
            </a:r>
            <a:endParaRPr/>
          </a:p>
          <a:p>
            <a:pPr marL="0" lvl="0" indent="0" algn="l" rtl="0">
              <a:lnSpc>
                <a:spcPct val="100000"/>
              </a:lnSpc>
              <a:spcBef>
                <a:spcPts val="0"/>
              </a:spcBef>
              <a:spcAft>
                <a:spcPts val="0"/>
              </a:spcAft>
              <a:buClr>
                <a:schemeClr val="dk1"/>
              </a:buClr>
              <a:buSzPts val="1100"/>
              <a:buFont typeface="Arial"/>
              <a:buNone/>
            </a:pPr>
            <a:r>
              <a:rPr lang="en-US"/>
              <a:t>DEP Progress</a:t>
            </a:r>
            <a:endParaRPr/>
          </a:p>
          <a:p>
            <a:pPr marL="0" lvl="0" indent="0" algn="l" rtl="0">
              <a:lnSpc>
                <a:spcPct val="100000"/>
              </a:lnSpc>
              <a:spcBef>
                <a:spcPts val="0"/>
              </a:spcBef>
              <a:spcAft>
                <a:spcPts val="0"/>
              </a:spcAft>
              <a:buClr>
                <a:schemeClr val="dk1"/>
              </a:buClr>
              <a:buSzPts val="1100"/>
              <a:buFont typeface="Arial"/>
              <a:buNone/>
            </a:pPr>
            <a:r>
              <a:rPr lang="en-US"/>
              <a:t>Credits - Online Courses / Summer School</a:t>
            </a:r>
            <a:endParaRPr/>
          </a:p>
          <a:p>
            <a:pPr marL="0" lvl="0" indent="0" algn="l" rtl="0">
              <a:lnSpc>
                <a:spcPct val="100000"/>
              </a:lnSpc>
              <a:spcBef>
                <a:spcPts val="0"/>
              </a:spcBef>
              <a:spcAft>
                <a:spcPts val="0"/>
              </a:spcAft>
              <a:buClr>
                <a:schemeClr val="dk1"/>
              </a:buClr>
              <a:buSzPts val="1100"/>
              <a:buFont typeface="Arial"/>
              <a:buNone/>
            </a:pPr>
            <a:r>
              <a:rPr lang="en-US"/>
              <a:t>Time Plan Next paper + Writing Thesis</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US"/>
              <a:t>Move 3. to the end??</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29" name="Google Shape;29;ged9b98a07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
        <p:cNvGrpSpPr/>
        <p:nvPr/>
      </p:nvGrpSpPr>
      <p:grpSpPr>
        <a:xfrm>
          <a:off x="0" y="0"/>
          <a:ext cx="0" cy="0"/>
          <a:chOff x="0" y="0"/>
          <a:chExt cx="0" cy="0"/>
        </a:xfrm>
      </p:grpSpPr>
      <p:sp>
        <p:nvSpPr>
          <p:cNvPr id="34" name="Google Shape;34;ged9b98a072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 name="Google Shape;35;ged9b98a072_2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l" rtl="0">
              <a:lnSpc>
                <a:spcPct val="100000"/>
              </a:lnSpc>
              <a:spcBef>
                <a:spcPts val="0"/>
              </a:spcBef>
              <a:spcAft>
                <a:spcPts val="0"/>
              </a:spcAft>
              <a:buSzPts val="1100"/>
              <a:buChar char="●"/>
            </a:pPr>
            <a:r>
              <a:rPr lang="en-US" dirty="0"/>
              <a:t>In the last decade VR has gained mainstream commercial popularity thanks to availability of new and affordable HMDs and 360-degree cameras as well as new content </a:t>
            </a:r>
            <a:endParaRPr dirty="0"/>
          </a:p>
          <a:p>
            <a:pPr marL="457200" lvl="0" indent="-298450" algn="l" rtl="0">
              <a:lnSpc>
                <a:spcPct val="100000"/>
              </a:lnSpc>
              <a:spcBef>
                <a:spcPts val="0"/>
              </a:spcBef>
              <a:spcAft>
                <a:spcPts val="0"/>
              </a:spcAft>
              <a:buSzPts val="1100"/>
              <a:buChar char="●"/>
            </a:pPr>
            <a:r>
              <a:rPr lang="en-US" dirty="0"/>
              <a:t>A particular recent trend concerns the use of VR for social interactions (live communication such as in a “VR-version of Skype, business meetings, etc..): what we call social VR</a:t>
            </a:r>
            <a:endParaRPr dirty="0"/>
          </a:p>
          <a:p>
            <a:pPr marL="914400" lvl="1" indent="-298450" algn="l" rtl="0">
              <a:lnSpc>
                <a:spcPct val="100000"/>
              </a:lnSpc>
              <a:spcBef>
                <a:spcPts val="0"/>
              </a:spcBef>
              <a:spcAft>
                <a:spcPts val="0"/>
              </a:spcAft>
              <a:buSzPts val="1100"/>
              <a:buChar char="○"/>
            </a:pPr>
            <a:r>
              <a:rPr lang="en-US" dirty="0" err="1"/>
              <a:t>sVR</a:t>
            </a:r>
            <a:r>
              <a:rPr lang="en-US" dirty="0"/>
              <a:t> requires volumetric user representations, i.e. volumetric signals</a:t>
            </a:r>
            <a:endParaRPr dirty="0"/>
          </a:p>
          <a:p>
            <a:pPr marL="1371600" lvl="2" indent="-298450" algn="l" rtl="0">
              <a:lnSpc>
                <a:spcPct val="100000"/>
              </a:lnSpc>
              <a:spcBef>
                <a:spcPts val="0"/>
              </a:spcBef>
              <a:spcAft>
                <a:spcPts val="0"/>
              </a:spcAft>
              <a:buSzPts val="1100"/>
              <a:buChar char="■"/>
            </a:pPr>
            <a:r>
              <a:rPr lang="en-US" dirty="0"/>
              <a:t>Realistic user reconstructions have been demonstrated to achieve a better sense of social presence and immersion in previous research</a:t>
            </a:r>
            <a:endParaRPr dirty="0"/>
          </a:p>
          <a:p>
            <a:pPr marL="914400" lvl="1" indent="-298450" algn="l" rtl="0">
              <a:lnSpc>
                <a:spcPct val="100000"/>
              </a:lnSpc>
              <a:spcBef>
                <a:spcPts val="0"/>
              </a:spcBef>
              <a:spcAft>
                <a:spcPts val="0"/>
              </a:spcAft>
              <a:buSzPts val="1100"/>
              <a:buChar char="○"/>
            </a:pPr>
            <a:r>
              <a:rPr lang="en-US" dirty="0"/>
              <a:t>ideal </a:t>
            </a:r>
            <a:r>
              <a:rPr lang="en-US" dirty="0" err="1"/>
              <a:t>sVR</a:t>
            </a:r>
            <a:r>
              <a:rPr lang="en-US" dirty="0"/>
              <a:t> system of the future implies that the user can freely move in the virtual space (6DoF)</a:t>
            </a:r>
            <a:endParaRPr dirty="0"/>
          </a:p>
          <a:p>
            <a:pPr marL="457200" lvl="0" indent="-298450" algn="l" rtl="0">
              <a:lnSpc>
                <a:spcPct val="100000"/>
              </a:lnSpc>
              <a:spcBef>
                <a:spcPts val="0"/>
              </a:spcBef>
              <a:spcAft>
                <a:spcPts val="0"/>
              </a:spcAft>
              <a:buSzPts val="1100"/>
              <a:buChar char="●"/>
            </a:pPr>
            <a:r>
              <a:rPr lang="en-US" dirty="0" err="1"/>
              <a:t>Mekuria</a:t>
            </a:r>
            <a:r>
              <a:rPr lang="en-US" dirty="0"/>
              <a:t> et al. A 3D tele-immersion system based on live captured mesh geometry, </a:t>
            </a:r>
            <a:r>
              <a:rPr lang="en-US" dirty="0" err="1"/>
              <a:t>MMSys</a:t>
            </a:r>
            <a:r>
              <a:rPr lang="en-US" dirty="0"/>
              <a:t> 2013</a:t>
            </a:r>
            <a:endParaRPr dirty="0"/>
          </a:p>
          <a:p>
            <a:pPr marL="0" lvl="0" indent="0" algn="l" rtl="0">
              <a:lnSpc>
                <a:spcPct val="100000"/>
              </a:lnSpc>
              <a:spcBef>
                <a:spcPts val="0"/>
              </a:spcBef>
              <a:spcAft>
                <a:spcPts val="0"/>
              </a:spcAft>
              <a:buNone/>
            </a:pPr>
            <a:r>
              <a:rPr lang="en-US" dirty="0"/>
              <a:t>BRIDGE *** Formats for volumetric user reconstructions</a:t>
            </a:r>
            <a:endParaRPr dirty="0"/>
          </a:p>
          <a:p>
            <a:pPr marL="0" lvl="0" indent="0" algn="l" rtl="0">
              <a:lnSpc>
                <a:spcPct val="100000"/>
              </a:lnSpc>
              <a:spcBef>
                <a:spcPts val="0"/>
              </a:spcBef>
              <a:spcAft>
                <a:spcPts val="0"/>
              </a:spcAft>
              <a:buNone/>
            </a:pPr>
            <a:endParaRPr dirty="0"/>
          </a:p>
          <a:p>
            <a:pPr marL="0" lvl="0" indent="0" algn="l" rtl="0">
              <a:lnSpc>
                <a:spcPct val="100000"/>
              </a:lnSpc>
              <a:spcBef>
                <a:spcPts val="0"/>
              </a:spcBef>
              <a:spcAft>
                <a:spcPts val="0"/>
              </a:spcAft>
              <a:buClr>
                <a:srgbClr val="000000"/>
              </a:buClr>
              <a:buSzPts val="1100"/>
              <a:buFont typeface="Arial"/>
              <a:buNone/>
            </a:pPr>
            <a:endParaRPr dirty="0"/>
          </a:p>
        </p:txBody>
      </p:sp>
      <p:sp>
        <p:nvSpPr>
          <p:cNvPr id="36" name="Google Shape;36;ged9b98a072_2_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3</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
        <p:cNvGrpSpPr/>
        <p:nvPr/>
      </p:nvGrpSpPr>
      <p:grpSpPr>
        <a:xfrm>
          <a:off x="0" y="0"/>
          <a:ext cx="0" cy="0"/>
          <a:chOff x="0" y="0"/>
          <a:chExt cx="0" cy="0"/>
        </a:xfrm>
      </p:grpSpPr>
      <p:sp>
        <p:nvSpPr>
          <p:cNvPr id="34" name="Google Shape;34;ged9b98a072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 name="Google Shape;35;ged9b98a072_2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l" rtl="0">
              <a:lnSpc>
                <a:spcPct val="100000"/>
              </a:lnSpc>
              <a:spcBef>
                <a:spcPts val="0"/>
              </a:spcBef>
              <a:spcAft>
                <a:spcPts val="0"/>
              </a:spcAft>
              <a:buSzPts val="1100"/>
              <a:buChar char="●"/>
            </a:pPr>
            <a:r>
              <a:rPr lang="en-US" dirty="0"/>
              <a:t>In the last decade VR has gained mainstream commercial popularity thanks to availability of new and affordable HMDs and 360-degree cameras as well as new content </a:t>
            </a:r>
            <a:endParaRPr dirty="0"/>
          </a:p>
          <a:p>
            <a:pPr marL="457200" lvl="0" indent="-298450" algn="l" rtl="0">
              <a:lnSpc>
                <a:spcPct val="100000"/>
              </a:lnSpc>
              <a:spcBef>
                <a:spcPts val="0"/>
              </a:spcBef>
              <a:spcAft>
                <a:spcPts val="0"/>
              </a:spcAft>
              <a:buSzPts val="1100"/>
              <a:buChar char="●"/>
            </a:pPr>
            <a:r>
              <a:rPr lang="en-US" dirty="0"/>
              <a:t>A particular recent trend concerns the use of VR for social interactions (live communication such as in a “VR-version of Skype, business meetings, etc..): what we call social VR</a:t>
            </a:r>
            <a:endParaRPr dirty="0"/>
          </a:p>
          <a:p>
            <a:pPr marL="914400" lvl="1" indent="-298450" algn="l" rtl="0">
              <a:lnSpc>
                <a:spcPct val="100000"/>
              </a:lnSpc>
              <a:spcBef>
                <a:spcPts val="0"/>
              </a:spcBef>
              <a:spcAft>
                <a:spcPts val="0"/>
              </a:spcAft>
              <a:buSzPts val="1100"/>
              <a:buChar char="○"/>
            </a:pPr>
            <a:r>
              <a:rPr lang="en-US" dirty="0" err="1"/>
              <a:t>sVR</a:t>
            </a:r>
            <a:r>
              <a:rPr lang="en-US" dirty="0"/>
              <a:t> requires volumetric user representations, i.e. volumetric signals</a:t>
            </a:r>
            <a:endParaRPr dirty="0"/>
          </a:p>
          <a:p>
            <a:pPr marL="1371600" lvl="2" indent="-298450" algn="l" rtl="0">
              <a:lnSpc>
                <a:spcPct val="100000"/>
              </a:lnSpc>
              <a:spcBef>
                <a:spcPts val="0"/>
              </a:spcBef>
              <a:spcAft>
                <a:spcPts val="0"/>
              </a:spcAft>
              <a:buSzPts val="1100"/>
              <a:buChar char="■"/>
            </a:pPr>
            <a:r>
              <a:rPr lang="en-US" dirty="0"/>
              <a:t>Realistic user reconstructions have been demonstrated to achieve a better sense of social presence and immersion in previous research</a:t>
            </a:r>
            <a:endParaRPr dirty="0"/>
          </a:p>
          <a:p>
            <a:pPr marL="914400" lvl="1" indent="-298450" algn="l" rtl="0">
              <a:lnSpc>
                <a:spcPct val="100000"/>
              </a:lnSpc>
              <a:spcBef>
                <a:spcPts val="0"/>
              </a:spcBef>
              <a:spcAft>
                <a:spcPts val="0"/>
              </a:spcAft>
              <a:buSzPts val="1100"/>
              <a:buChar char="○"/>
            </a:pPr>
            <a:r>
              <a:rPr lang="en-US" dirty="0"/>
              <a:t>ideal </a:t>
            </a:r>
            <a:r>
              <a:rPr lang="en-US" dirty="0" err="1"/>
              <a:t>sVR</a:t>
            </a:r>
            <a:r>
              <a:rPr lang="en-US" dirty="0"/>
              <a:t> system of the future implies that the user can freely move in the virtual space (6DoF)</a:t>
            </a:r>
            <a:endParaRPr dirty="0"/>
          </a:p>
          <a:p>
            <a:pPr marL="457200" lvl="0" indent="-298450" algn="l" rtl="0">
              <a:lnSpc>
                <a:spcPct val="100000"/>
              </a:lnSpc>
              <a:spcBef>
                <a:spcPts val="0"/>
              </a:spcBef>
              <a:spcAft>
                <a:spcPts val="0"/>
              </a:spcAft>
              <a:buSzPts val="1100"/>
              <a:buChar char="●"/>
            </a:pPr>
            <a:r>
              <a:rPr lang="en-US" dirty="0" err="1"/>
              <a:t>Mekuria</a:t>
            </a:r>
            <a:r>
              <a:rPr lang="en-US" dirty="0"/>
              <a:t> et al. A 3D tele-immersion system based on live captured mesh geometry, </a:t>
            </a:r>
            <a:r>
              <a:rPr lang="en-US" dirty="0" err="1"/>
              <a:t>MMSys</a:t>
            </a:r>
            <a:r>
              <a:rPr lang="en-US" dirty="0"/>
              <a:t> 2013</a:t>
            </a:r>
            <a:endParaRPr dirty="0"/>
          </a:p>
          <a:p>
            <a:pPr marL="0" lvl="0" indent="0" algn="l" rtl="0">
              <a:lnSpc>
                <a:spcPct val="100000"/>
              </a:lnSpc>
              <a:spcBef>
                <a:spcPts val="0"/>
              </a:spcBef>
              <a:spcAft>
                <a:spcPts val="0"/>
              </a:spcAft>
              <a:buNone/>
            </a:pPr>
            <a:r>
              <a:rPr lang="en-US" dirty="0"/>
              <a:t>BRIDGE *** Formats for volumetric user reconstructions</a:t>
            </a:r>
            <a:endParaRPr dirty="0"/>
          </a:p>
          <a:p>
            <a:pPr marL="0" lvl="0" indent="0" algn="l" rtl="0">
              <a:lnSpc>
                <a:spcPct val="100000"/>
              </a:lnSpc>
              <a:spcBef>
                <a:spcPts val="0"/>
              </a:spcBef>
              <a:spcAft>
                <a:spcPts val="0"/>
              </a:spcAft>
              <a:buNone/>
            </a:pPr>
            <a:endParaRPr dirty="0"/>
          </a:p>
          <a:p>
            <a:pPr marL="0" lvl="0" indent="0" algn="l" rtl="0">
              <a:lnSpc>
                <a:spcPct val="100000"/>
              </a:lnSpc>
              <a:spcBef>
                <a:spcPts val="0"/>
              </a:spcBef>
              <a:spcAft>
                <a:spcPts val="0"/>
              </a:spcAft>
              <a:buClr>
                <a:srgbClr val="000000"/>
              </a:buClr>
              <a:buSzPts val="1100"/>
              <a:buFont typeface="Arial"/>
              <a:buNone/>
            </a:pPr>
            <a:endParaRPr dirty="0"/>
          </a:p>
        </p:txBody>
      </p:sp>
      <p:sp>
        <p:nvSpPr>
          <p:cNvPr id="36" name="Google Shape;36;ged9b98a072_2_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4</a:t>
            </a:fld>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3516372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ed9b98a072_2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7" name="Google Shape;107;ged9b98a072_2_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r>
              <a:rPr lang="en-US">
                <a:solidFill>
                  <a:schemeClr val="dk1"/>
                </a:solidFill>
              </a:rPr>
              <a:t>Turk - Zippered polygon meshes from range images, SIGGRAPH ‘94</a:t>
            </a:r>
            <a:endParaRPr>
              <a:solidFill>
                <a:schemeClr val="dk1"/>
              </a:solidFill>
            </a:endParaRPr>
          </a:p>
          <a:p>
            <a:pPr marL="0" lvl="0" indent="0" algn="l" rtl="0">
              <a:spcBef>
                <a:spcPts val="0"/>
              </a:spcBef>
              <a:spcAft>
                <a:spcPts val="0"/>
              </a:spcAft>
              <a:buNone/>
            </a:pPr>
            <a:r>
              <a:rPr lang="en-US">
                <a:solidFill>
                  <a:schemeClr val="dk1"/>
                </a:solidFill>
              </a:rPr>
              <a:t>Rusu - 3D is here: Point Cloud Library, ICRA 2011</a:t>
            </a:r>
            <a:endParaRPr>
              <a:solidFill>
                <a:schemeClr val="dk1"/>
              </a:solidFill>
            </a:endParaRPr>
          </a:p>
          <a:p>
            <a:pPr marL="0" lvl="0" indent="0" algn="l" rtl="0">
              <a:spcBef>
                <a:spcPts val="0"/>
              </a:spcBef>
              <a:spcAft>
                <a:spcPts val="0"/>
              </a:spcAft>
              <a:buNone/>
            </a:pPr>
            <a:endParaRPr>
              <a:solidFill>
                <a:schemeClr val="dk1"/>
              </a:solidFill>
            </a:endParaRPr>
          </a:p>
        </p:txBody>
      </p:sp>
      <p:sp>
        <p:nvSpPr>
          <p:cNvPr id="108" name="Google Shape;108;ged9b98a072_2_1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5</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ed9b98a072_2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ged9b98a072_2_1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dirty="0">
                <a:solidFill>
                  <a:schemeClr val="dk1"/>
                </a:solidFill>
              </a:rPr>
              <a:t>Cant see the whole PC</a:t>
            </a:r>
            <a:endParaRPr dirty="0">
              <a:solidFill>
                <a:schemeClr val="dk1"/>
              </a:solidFill>
            </a:endParaRPr>
          </a:p>
        </p:txBody>
      </p:sp>
      <p:sp>
        <p:nvSpPr>
          <p:cNvPr id="120" name="Google Shape;120;ged9b98a072_2_12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6</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ed9b98a072_2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ged9b98a072_2_1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dirty="0">
                <a:solidFill>
                  <a:schemeClr val="dk1"/>
                </a:solidFill>
              </a:rPr>
              <a:t>We want to subjectively evaluate these types of tiled adaptive point clouds</a:t>
            </a:r>
            <a:endParaRPr dirty="0">
              <a:solidFill>
                <a:schemeClr val="dk1"/>
              </a:solidFill>
            </a:endParaRPr>
          </a:p>
        </p:txBody>
      </p:sp>
      <p:sp>
        <p:nvSpPr>
          <p:cNvPr id="120" name="Google Shape;120;ged9b98a072_2_12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7</a:t>
            </a:fld>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659647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f0a76801ed_0_0: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2 codecs</a:t>
            </a:r>
            <a:endParaRPr/>
          </a:p>
          <a:p>
            <a:pPr marL="0" lvl="0" indent="0" algn="l" rtl="0">
              <a:spcBef>
                <a:spcPts val="0"/>
              </a:spcBef>
              <a:spcAft>
                <a:spcPts val="0"/>
              </a:spcAft>
              <a:buNone/>
            </a:pPr>
            <a:r>
              <a:rPr lang="en-US"/>
              <a:t>Participants were asked to observe the video sequences depicting digital humans, and rate the corresponding visual quality on a scale from 1 to 5 (1-Bad, 2-Poor, 3-Fair, 4-Good, and 5-Excellent).</a:t>
            </a:r>
            <a:endParaRPr/>
          </a:p>
        </p:txBody>
      </p:sp>
      <p:sp>
        <p:nvSpPr>
          <p:cNvPr id="128" name="Google Shape;128;gf0a76801ed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f0a76801ed_0_0: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2 codecs</a:t>
            </a:r>
            <a:endParaRPr/>
          </a:p>
          <a:p>
            <a:pPr marL="0" lvl="0" indent="0" algn="l" rtl="0">
              <a:spcBef>
                <a:spcPts val="0"/>
              </a:spcBef>
              <a:spcAft>
                <a:spcPts val="0"/>
              </a:spcAft>
              <a:buNone/>
            </a:pPr>
            <a:r>
              <a:rPr lang="en-US"/>
              <a:t>Participants were asked to observe the video sequences depicting digital humans, and rate the corresponding visual quality on a scale from 1 to 5 (1-Bad, 2-Poor, 3-Fair, 4-Good, and 5-Excellent).</a:t>
            </a:r>
            <a:endParaRPr/>
          </a:p>
        </p:txBody>
      </p:sp>
      <p:sp>
        <p:nvSpPr>
          <p:cNvPr id="128" name="Google Shape;128;gf0a76801ed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84226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ed9b98a072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000000"/>
              </a:buClr>
              <a:buSzPts val="1100"/>
              <a:buFont typeface="Arial"/>
              <a:buNone/>
            </a:pPr>
            <a:r>
              <a:rPr lang="en-US"/>
              <a:t>Subjective Evaluation of dynamic point clouds in immersive environments</a:t>
            </a:r>
            <a:endParaRPr/>
          </a:p>
        </p:txBody>
      </p:sp>
      <p:sp>
        <p:nvSpPr>
          <p:cNvPr id="135" name="Google Shape;135;ged9b98a072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ed9b98a227_3_76: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8" name="Google Shape;198;ged9b98a227_3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306919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ed9b98a227_3_76: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pairs of opposing tiles</a:t>
            </a:r>
            <a:endParaRPr dirty="0"/>
          </a:p>
        </p:txBody>
      </p:sp>
      <p:sp>
        <p:nvSpPr>
          <p:cNvPr id="198" name="Google Shape;198;ged9b98a227_3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99817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ed9b98a227_3_76: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All tiles lowest quality</a:t>
            </a:r>
          </a:p>
          <a:p>
            <a:pPr marL="0" lvl="0" indent="0" algn="l" rtl="0">
              <a:spcBef>
                <a:spcPts val="0"/>
              </a:spcBef>
              <a:spcAft>
                <a:spcPts val="0"/>
              </a:spcAft>
              <a:buNone/>
            </a:pPr>
            <a:r>
              <a:rPr lang="en-US" dirty="0"/>
              <a:t>Then </a:t>
            </a:r>
            <a:endParaRPr dirty="0"/>
          </a:p>
        </p:txBody>
      </p:sp>
      <p:sp>
        <p:nvSpPr>
          <p:cNvPr id="198" name="Google Shape;198;ged9b98a227_3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45403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ed9b98a072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000000"/>
              </a:buClr>
              <a:buSzPts val="1100"/>
              <a:buFont typeface="Arial"/>
              <a:buNone/>
            </a:pPr>
            <a:r>
              <a:rPr lang="en-US"/>
              <a:t>Subjective Evaluation of dynamic point clouds in immersive environments</a:t>
            </a:r>
            <a:endParaRPr/>
          </a:p>
        </p:txBody>
      </p:sp>
      <p:sp>
        <p:nvSpPr>
          <p:cNvPr id="135" name="Google Shape;135;ged9b98a072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7113046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ed9b99b7ca_0_83: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2 codecs</a:t>
            </a:r>
            <a:endParaRPr/>
          </a:p>
          <a:p>
            <a:pPr marL="0" lvl="0" indent="0" algn="l" rtl="0">
              <a:spcBef>
                <a:spcPts val="0"/>
              </a:spcBef>
              <a:spcAft>
                <a:spcPts val="0"/>
              </a:spcAft>
              <a:buNone/>
            </a:pPr>
            <a:r>
              <a:rPr lang="en-US"/>
              <a:t>Participants were asked to observe the video sequences depicting digital humans, and rate the corresponding visual quality on a scale from 1 to 5 (1-Bad, 2-Poor, 3-Fair, 4-Good, and 5-Excellent).</a:t>
            </a:r>
            <a:endParaRPr/>
          </a:p>
        </p:txBody>
      </p:sp>
      <p:sp>
        <p:nvSpPr>
          <p:cNvPr id="149" name="Google Shape;149;ged9b99b7ca_0_8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ed9b99b7ca_0_83: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2 codecs</a:t>
            </a:r>
            <a:endParaRPr/>
          </a:p>
          <a:p>
            <a:pPr marL="0" lvl="0" indent="0" algn="l" rtl="0">
              <a:spcBef>
                <a:spcPts val="0"/>
              </a:spcBef>
              <a:spcAft>
                <a:spcPts val="0"/>
              </a:spcAft>
              <a:buNone/>
            </a:pPr>
            <a:r>
              <a:rPr lang="en-US"/>
              <a:t>Participants were asked to observe the video sequences depicting digital humans, and rate the corresponding visual quality on a scale from 1 to 5 (1-Bad, 2-Poor, 3-Fair, 4-Good, and 5-Excellent).</a:t>
            </a:r>
            <a:endParaRPr/>
          </a:p>
        </p:txBody>
      </p:sp>
      <p:sp>
        <p:nvSpPr>
          <p:cNvPr id="149" name="Google Shape;149;ged9b99b7ca_0_8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52235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ed9b98a227_3_16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Boundry</a:t>
            </a:r>
            <a:r>
              <a:rPr lang="en-US" dirty="0"/>
              <a:t> + Capsule</a:t>
            </a:r>
            <a:endParaRPr dirty="0"/>
          </a:p>
        </p:txBody>
      </p:sp>
      <p:sp>
        <p:nvSpPr>
          <p:cNvPr id="251" name="Google Shape;251;ged9b98a227_3_1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ed9b98a227_3_16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Initial rotation</a:t>
            </a:r>
            <a:endParaRPr dirty="0"/>
          </a:p>
        </p:txBody>
      </p:sp>
      <p:sp>
        <p:nvSpPr>
          <p:cNvPr id="251" name="Google Shape;251;ged9b98a227_3_1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98285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ed9b98a227_3_17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a:t>From the charts</a:t>
            </a:r>
            <a:endParaRPr/>
          </a:p>
          <a:p>
            <a:pPr marL="0" lvl="0" indent="0" algn="l" rtl="0">
              <a:spcBef>
                <a:spcPts val="0"/>
              </a:spcBef>
              <a:spcAft>
                <a:spcPts val="0"/>
              </a:spcAft>
              <a:buClr>
                <a:schemeClr val="dk1"/>
              </a:buClr>
              <a:buSzPts val="1100"/>
              <a:buFont typeface="Arial"/>
              <a:buNone/>
            </a:pPr>
            <a:r>
              <a:rPr lang="en-US"/>
              <a:t>in figure 6 we observe that the VPCC codec generally achieves the best</a:t>
            </a:r>
            <a:endParaRPr/>
          </a:p>
          <a:p>
            <a:pPr marL="0" lvl="0" indent="0" algn="l" rtl="0">
              <a:spcBef>
                <a:spcPts val="0"/>
              </a:spcBef>
              <a:spcAft>
                <a:spcPts val="0"/>
              </a:spcAft>
              <a:buClr>
                <a:schemeClr val="dk1"/>
              </a:buClr>
              <a:buSzPts val="1100"/>
              <a:buFont typeface="Arial"/>
              <a:buNone/>
            </a:pPr>
            <a:r>
              <a:rPr lang="en-US"/>
              <a:t>quality. Among the MPEG Anchor encoded content Weighted Hybrid</a:t>
            </a:r>
            <a:endParaRPr/>
          </a:p>
          <a:p>
            <a:pPr marL="0" lvl="0" indent="0" algn="l" rtl="0">
              <a:spcBef>
                <a:spcPts val="0"/>
              </a:spcBef>
              <a:spcAft>
                <a:spcPts val="0"/>
              </a:spcAft>
              <a:buClr>
                <a:schemeClr val="dk1"/>
              </a:buClr>
              <a:buSzPts val="1100"/>
              <a:buFont typeface="Arial"/>
              <a:buNone/>
            </a:pPr>
            <a:r>
              <a:rPr lang="en-US"/>
              <a:t>usually achieves the best quality and greedy the lowest quality. Greedy</a:t>
            </a:r>
            <a:endParaRPr/>
          </a:p>
          <a:p>
            <a:pPr marL="0" lvl="0" indent="0" algn="l" rtl="0">
              <a:spcBef>
                <a:spcPts val="0"/>
              </a:spcBef>
              <a:spcAft>
                <a:spcPts val="0"/>
              </a:spcAft>
              <a:buClr>
                <a:schemeClr val="dk1"/>
              </a:buClr>
              <a:buSzPts val="1100"/>
              <a:buFont typeface="Arial"/>
              <a:buNone/>
            </a:pPr>
            <a:r>
              <a:rPr lang="en-US"/>
              <a:t>bit rate allocation results in large quality differences amongst adjacent</a:t>
            </a:r>
            <a:endParaRPr/>
          </a:p>
          <a:p>
            <a:pPr marL="0" lvl="0" indent="0" algn="l" rtl="0">
              <a:spcBef>
                <a:spcPts val="0"/>
              </a:spcBef>
              <a:spcAft>
                <a:spcPts val="0"/>
              </a:spcAft>
              <a:buClr>
                <a:schemeClr val="dk1"/>
              </a:buClr>
              <a:buSzPts val="1100"/>
              <a:buFont typeface="Arial"/>
              <a:buNone/>
            </a:pPr>
            <a:r>
              <a:rPr lang="en-US"/>
              <a:t>tiles, often at different octree depths, at R1-R3; participants reported</a:t>
            </a:r>
            <a:endParaRPr/>
          </a:p>
          <a:p>
            <a:pPr marL="0" lvl="0" indent="0" algn="l" rtl="0">
              <a:spcBef>
                <a:spcPts val="0"/>
              </a:spcBef>
              <a:spcAft>
                <a:spcPts val="0"/>
              </a:spcAft>
              <a:buClr>
                <a:schemeClr val="dk1"/>
              </a:buClr>
              <a:buSzPts val="1100"/>
              <a:buFont typeface="Arial"/>
              <a:buNone/>
            </a:pPr>
            <a:r>
              <a:rPr lang="en-US"/>
              <a:t>that they sometimes found the resulting reconstruction unpleasant. Utility</a:t>
            </a:r>
            <a:endParaRPr/>
          </a:p>
          <a:p>
            <a:pPr marL="0" lvl="0" indent="0" algn="l" rtl="0">
              <a:spcBef>
                <a:spcPts val="0"/>
              </a:spcBef>
              <a:spcAft>
                <a:spcPts val="0"/>
              </a:spcAft>
              <a:buClr>
                <a:schemeClr val="dk1"/>
              </a:buClr>
              <a:buSzPts val="1100"/>
              <a:buFont typeface="Arial"/>
              <a:buNone/>
            </a:pPr>
            <a:r>
              <a:rPr lang="en-US"/>
              <a:t>weighted distribution of the bit budget across tiles appears to result</a:t>
            </a:r>
            <a:endParaRPr/>
          </a:p>
          <a:p>
            <a:pPr marL="0" lvl="0" indent="0" algn="l" rtl="0">
              <a:spcBef>
                <a:spcPts val="0"/>
              </a:spcBef>
              <a:spcAft>
                <a:spcPts val="0"/>
              </a:spcAft>
              <a:buClr>
                <a:schemeClr val="dk1"/>
              </a:buClr>
              <a:buSzPts val="1100"/>
              <a:buFont typeface="Arial"/>
              <a:buNone/>
            </a:pPr>
            <a:r>
              <a:rPr lang="en-US"/>
              <a:t>in acceptable quality differences across adjacent tiles, while optimizing</a:t>
            </a:r>
            <a:endParaRPr/>
          </a:p>
          <a:p>
            <a:pPr marL="0" lvl="0" indent="0" algn="l" rtl="0">
              <a:spcBef>
                <a:spcPts val="0"/>
              </a:spcBef>
              <a:spcAft>
                <a:spcPts val="0"/>
              </a:spcAft>
              <a:buClr>
                <a:schemeClr val="dk1"/>
              </a:buClr>
              <a:buSzPts val="1100"/>
              <a:buFont typeface="Arial"/>
              <a:buNone/>
            </a:pPr>
            <a:r>
              <a:rPr lang="en-US"/>
              <a:t>the representation of tiles facing the user.</a:t>
            </a:r>
            <a:endParaRPr/>
          </a:p>
          <a:p>
            <a:pPr marL="0" lvl="0" indent="0" algn="l" rtl="0">
              <a:spcBef>
                <a:spcPts val="0"/>
              </a:spcBef>
              <a:spcAft>
                <a:spcPts val="0"/>
              </a:spcAft>
              <a:buNone/>
            </a:pPr>
            <a:endParaRPr/>
          </a:p>
        </p:txBody>
      </p:sp>
      <p:sp>
        <p:nvSpPr>
          <p:cNvPr id="261" name="Google Shape;261;ged9b98a227_3_1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ed9b98a227_3_17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a:t>From the charts</a:t>
            </a:r>
            <a:endParaRPr/>
          </a:p>
          <a:p>
            <a:pPr marL="0" lvl="0" indent="0" algn="l" rtl="0">
              <a:spcBef>
                <a:spcPts val="0"/>
              </a:spcBef>
              <a:spcAft>
                <a:spcPts val="0"/>
              </a:spcAft>
              <a:buClr>
                <a:schemeClr val="dk1"/>
              </a:buClr>
              <a:buSzPts val="1100"/>
              <a:buFont typeface="Arial"/>
              <a:buNone/>
            </a:pPr>
            <a:r>
              <a:rPr lang="en-US"/>
              <a:t>in figure 6 we observe that the VPCC codec generally achieves the best</a:t>
            </a:r>
            <a:endParaRPr/>
          </a:p>
          <a:p>
            <a:pPr marL="0" lvl="0" indent="0" algn="l" rtl="0">
              <a:spcBef>
                <a:spcPts val="0"/>
              </a:spcBef>
              <a:spcAft>
                <a:spcPts val="0"/>
              </a:spcAft>
              <a:buClr>
                <a:schemeClr val="dk1"/>
              </a:buClr>
              <a:buSzPts val="1100"/>
              <a:buFont typeface="Arial"/>
              <a:buNone/>
            </a:pPr>
            <a:r>
              <a:rPr lang="en-US"/>
              <a:t>quality. Among the MPEG Anchor encoded content Weighted Hybrid</a:t>
            </a:r>
            <a:endParaRPr/>
          </a:p>
          <a:p>
            <a:pPr marL="0" lvl="0" indent="0" algn="l" rtl="0">
              <a:spcBef>
                <a:spcPts val="0"/>
              </a:spcBef>
              <a:spcAft>
                <a:spcPts val="0"/>
              </a:spcAft>
              <a:buClr>
                <a:schemeClr val="dk1"/>
              </a:buClr>
              <a:buSzPts val="1100"/>
              <a:buFont typeface="Arial"/>
              <a:buNone/>
            </a:pPr>
            <a:r>
              <a:rPr lang="en-US"/>
              <a:t>usually achieves the best quality and greedy the lowest quality. Greedy</a:t>
            </a:r>
            <a:endParaRPr/>
          </a:p>
          <a:p>
            <a:pPr marL="0" lvl="0" indent="0" algn="l" rtl="0">
              <a:spcBef>
                <a:spcPts val="0"/>
              </a:spcBef>
              <a:spcAft>
                <a:spcPts val="0"/>
              </a:spcAft>
              <a:buClr>
                <a:schemeClr val="dk1"/>
              </a:buClr>
              <a:buSzPts val="1100"/>
              <a:buFont typeface="Arial"/>
              <a:buNone/>
            </a:pPr>
            <a:r>
              <a:rPr lang="en-US"/>
              <a:t>bit rate allocation results in large quality differences amongst adjacent</a:t>
            </a:r>
            <a:endParaRPr/>
          </a:p>
          <a:p>
            <a:pPr marL="0" lvl="0" indent="0" algn="l" rtl="0">
              <a:spcBef>
                <a:spcPts val="0"/>
              </a:spcBef>
              <a:spcAft>
                <a:spcPts val="0"/>
              </a:spcAft>
              <a:buClr>
                <a:schemeClr val="dk1"/>
              </a:buClr>
              <a:buSzPts val="1100"/>
              <a:buFont typeface="Arial"/>
              <a:buNone/>
            </a:pPr>
            <a:r>
              <a:rPr lang="en-US"/>
              <a:t>tiles, often at different octree depths, at R1-R3; participants reported</a:t>
            </a:r>
            <a:endParaRPr/>
          </a:p>
          <a:p>
            <a:pPr marL="0" lvl="0" indent="0" algn="l" rtl="0">
              <a:spcBef>
                <a:spcPts val="0"/>
              </a:spcBef>
              <a:spcAft>
                <a:spcPts val="0"/>
              </a:spcAft>
              <a:buClr>
                <a:schemeClr val="dk1"/>
              </a:buClr>
              <a:buSzPts val="1100"/>
              <a:buFont typeface="Arial"/>
              <a:buNone/>
            </a:pPr>
            <a:r>
              <a:rPr lang="en-US"/>
              <a:t>that they sometimes found the resulting reconstruction unpleasant. Utility</a:t>
            </a:r>
            <a:endParaRPr/>
          </a:p>
          <a:p>
            <a:pPr marL="0" lvl="0" indent="0" algn="l" rtl="0">
              <a:spcBef>
                <a:spcPts val="0"/>
              </a:spcBef>
              <a:spcAft>
                <a:spcPts val="0"/>
              </a:spcAft>
              <a:buClr>
                <a:schemeClr val="dk1"/>
              </a:buClr>
              <a:buSzPts val="1100"/>
              <a:buFont typeface="Arial"/>
              <a:buNone/>
            </a:pPr>
            <a:r>
              <a:rPr lang="en-US"/>
              <a:t>weighted distribution of the bit budget across tiles appears to result</a:t>
            </a:r>
            <a:endParaRPr/>
          </a:p>
          <a:p>
            <a:pPr marL="0" lvl="0" indent="0" algn="l" rtl="0">
              <a:spcBef>
                <a:spcPts val="0"/>
              </a:spcBef>
              <a:spcAft>
                <a:spcPts val="0"/>
              </a:spcAft>
              <a:buClr>
                <a:schemeClr val="dk1"/>
              </a:buClr>
              <a:buSzPts val="1100"/>
              <a:buFont typeface="Arial"/>
              <a:buNone/>
            </a:pPr>
            <a:r>
              <a:rPr lang="en-US"/>
              <a:t>in acceptable quality differences across adjacent tiles, while optimizing</a:t>
            </a:r>
            <a:endParaRPr/>
          </a:p>
          <a:p>
            <a:pPr marL="0" lvl="0" indent="0" algn="l" rtl="0">
              <a:spcBef>
                <a:spcPts val="0"/>
              </a:spcBef>
              <a:spcAft>
                <a:spcPts val="0"/>
              </a:spcAft>
              <a:buClr>
                <a:schemeClr val="dk1"/>
              </a:buClr>
              <a:buSzPts val="1100"/>
              <a:buFont typeface="Arial"/>
              <a:buNone/>
            </a:pPr>
            <a:r>
              <a:rPr lang="en-US"/>
              <a:t>the representation of tiles facing the user.</a:t>
            </a:r>
            <a:endParaRPr/>
          </a:p>
          <a:p>
            <a:pPr marL="0" lvl="0" indent="0" algn="l" rtl="0">
              <a:spcBef>
                <a:spcPts val="0"/>
              </a:spcBef>
              <a:spcAft>
                <a:spcPts val="0"/>
              </a:spcAft>
              <a:buNone/>
            </a:pPr>
            <a:endParaRPr/>
          </a:p>
        </p:txBody>
      </p:sp>
      <p:sp>
        <p:nvSpPr>
          <p:cNvPr id="261" name="Google Shape;261;ged9b98a227_3_1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38545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ed9b98a227_3_17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a:t>From the charts</a:t>
            </a:r>
            <a:endParaRPr/>
          </a:p>
          <a:p>
            <a:pPr marL="0" lvl="0" indent="0" algn="l" rtl="0">
              <a:spcBef>
                <a:spcPts val="0"/>
              </a:spcBef>
              <a:spcAft>
                <a:spcPts val="0"/>
              </a:spcAft>
              <a:buClr>
                <a:schemeClr val="dk1"/>
              </a:buClr>
              <a:buSzPts val="1100"/>
              <a:buFont typeface="Arial"/>
              <a:buNone/>
            </a:pPr>
            <a:r>
              <a:rPr lang="en-US"/>
              <a:t>in figure 6 we observe that the VPCC codec generally achieves the best</a:t>
            </a:r>
            <a:endParaRPr/>
          </a:p>
          <a:p>
            <a:pPr marL="0" lvl="0" indent="0" algn="l" rtl="0">
              <a:spcBef>
                <a:spcPts val="0"/>
              </a:spcBef>
              <a:spcAft>
                <a:spcPts val="0"/>
              </a:spcAft>
              <a:buClr>
                <a:schemeClr val="dk1"/>
              </a:buClr>
              <a:buSzPts val="1100"/>
              <a:buFont typeface="Arial"/>
              <a:buNone/>
            </a:pPr>
            <a:r>
              <a:rPr lang="en-US"/>
              <a:t>quality. Among the MPEG Anchor encoded content Weighted Hybrid</a:t>
            </a:r>
            <a:endParaRPr/>
          </a:p>
          <a:p>
            <a:pPr marL="0" lvl="0" indent="0" algn="l" rtl="0">
              <a:spcBef>
                <a:spcPts val="0"/>
              </a:spcBef>
              <a:spcAft>
                <a:spcPts val="0"/>
              </a:spcAft>
              <a:buClr>
                <a:schemeClr val="dk1"/>
              </a:buClr>
              <a:buSzPts val="1100"/>
              <a:buFont typeface="Arial"/>
              <a:buNone/>
            </a:pPr>
            <a:r>
              <a:rPr lang="en-US"/>
              <a:t>usually achieves the best quality and greedy the lowest quality. Greedy</a:t>
            </a:r>
            <a:endParaRPr/>
          </a:p>
          <a:p>
            <a:pPr marL="0" lvl="0" indent="0" algn="l" rtl="0">
              <a:spcBef>
                <a:spcPts val="0"/>
              </a:spcBef>
              <a:spcAft>
                <a:spcPts val="0"/>
              </a:spcAft>
              <a:buClr>
                <a:schemeClr val="dk1"/>
              </a:buClr>
              <a:buSzPts val="1100"/>
              <a:buFont typeface="Arial"/>
              <a:buNone/>
            </a:pPr>
            <a:r>
              <a:rPr lang="en-US"/>
              <a:t>bit rate allocation results in large quality differences amongst adjacent</a:t>
            </a:r>
            <a:endParaRPr/>
          </a:p>
          <a:p>
            <a:pPr marL="0" lvl="0" indent="0" algn="l" rtl="0">
              <a:spcBef>
                <a:spcPts val="0"/>
              </a:spcBef>
              <a:spcAft>
                <a:spcPts val="0"/>
              </a:spcAft>
              <a:buClr>
                <a:schemeClr val="dk1"/>
              </a:buClr>
              <a:buSzPts val="1100"/>
              <a:buFont typeface="Arial"/>
              <a:buNone/>
            </a:pPr>
            <a:r>
              <a:rPr lang="en-US"/>
              <a:t>tiles, often at different octree depths, at R1-R3; participants reported</a:t>
            </a:r>
            <a:endParaRPr/>
          </a:p>
          <a:p>
            <a:pPr marL="0" lvl="0" indent="0" algn="l" rtl="0">
              <a:spcBef>
                <a:spcPts val="0"/>
              </a:spcBef>
              <a:spcAft>
                <a:spcPts val="0"/>
              </a:spcAft>
              <a:buClr>
                <a:schemeClr val="dk1"/>
              </a:buClr>
              <a:buSzPts val="1100"/>
              <a:buFont typeface="Arial"/>
              <a:buNone/>
            </a:pPr>
            <a:r>
              <a:rPr lang="en-US"/>
              <a:t>that they sometimes found the resulting reconstruction unpleasant. Utility</a:t>
            </a:r>
            <a:endParaRPr/>
          </a:p>
          <a:p>
            <a:pPr marL="0" lvl="0" indent="0" algn="l" rtl="0">
              <a:spcBef>
                <a:spcPts val="0"/>
              </a:spcBef>
              <a:spcAft>
                <a:spcPts val="0"/>
              </a:spcAft>
              <a:buClr>
                <a:schemeClr val="dk1"/>
              </a:buClr>
              <a:buSzPts val="1100"/>
              <a:buFont typeface="Arial"/>
              <a:buNone/>
            </a:pPr>
            <a:r>
              <a:rPr lang="en-US"/>
              <a:t>weighted distribution of the bit budget across tiles appears to result</a:t>
            </a:r>
            <a:endParaRPr/>
          </a:p>
          <a:p>
            <a:pPr marL="0" lvl="0" indent="0" algn="l" rtl="0">
              <a:spcBef>
                <a:spcPts val="0"/>
              </a:spcBef>
              <a:spcAft>
                <a:spcPts val="0"/>
              </a:spcAft>
              <a:buClr>
                <a:schemeClr val="dk1"/>
              </a:buClr>
              <a:buSzPts val="1100"/>
              <a:buFont typeface="Arial"/>
              <a:buNone/>
            </a:pPr>
            <a:r>
              <a:rPr lang="en-US"/>
              <a:t>in acceptable quality differences across adjacent tiles, while optimizing</a:t>
            </a:r>
            <a:endParaRPr/>
          </a:p>
          <a:p>
            <a:pPr marL="0" lvl="0" indent="0" algn="l" rtl="0">
              <a:spcBef>
                <a:spcPts val="0"/>
              </a:spcBef>
              <a:spcAft>
                <a:spcPts val="0"/>
              </a:spcAft>
              <a:buClr>
                <a:schemeClr val="dk1"/>
              </a:buClr>
              <a:buSzPts val="1100"/>
              <a:buFont typeface="Arial"/>
              <a:buNone/>
            </a:pPr>
            <a:r>
              <a:rPr lang="en-US"/>
              <a:t>the representation of tiles facing the user.</a:t>
            </a:r>
            <a:endParaRPr/>
          </a:p>
          <a:p>
            <a:pPr marL="0" lvl="0" indent="0" algn="l" rtl="0">
              <a:spcBef>
                <a:spcPts val="0"/>
              </a:spcBef>
              <a:spcAft>
                <a:spcPts val="0"/>
              </a:spcAft>
              <a:buNone/>
            </a:pPr>
            <a:endParaRPr/>
          </a:p>
        </p:txBody>
      </p:sp>
      <p:sp>
        <p:nvSpPr>
          <p:cNvPr id="261" name="Google Shape;261;ged9b98a227_3_1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687610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ed9b98a072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000000"/>
              </a:buClr>
              <a:buSzPts val="1100"/>
              <a:buFont typeface="Arial"/>
              <a:buNone/>
            </a:pPr>
            <a:r>
              <a:rPr lang="en-US"/>
              <a:t>Subjective Evaluation of dynamic point clouds in immersive environments</a:t>
            </a:r>
            <a:endParaRPr/>
          </a:p>
        </p:txBody>
      </p:sp>
      <p:sp>
        <p:nvSpPr>
          <p:cNvPr id="135" name="Google Shape;135;ged9b98a072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632740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12219d75ccd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g12219d75ccd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127" name="Google Shape;127;g12219d75ccd_0_2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23</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146cc2a57f2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g146cc2a57f2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138" name="Google Shape;138;g146cc2a57f2_0_3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24</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46cc2a57f2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8" name="Google Shape;148;g146cc2a57f2_0_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149" name="Google Shape;149;g146cc2a57f2_0_4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25</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146cc2a57f2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9" name="Google Shape;159;g146cc2a57f2_0_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160" name="Google Shape;160;g146cc2a57f2_0_5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26</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ed9b99b7c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0" name="Google Shape;190;ged9b99b7c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191" name="Google Shape;191;ged9b99b7ca_0_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27</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146cc2a57f2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g146cc2a57f2_0_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dirty="0"/>
          </a:p>
        </p:txBody>
      </p:sp>
      <p:sp>
        <p:nvSpPr>
          <p:cNvPr id="171" name="Google Shape;171;g146cc2a57f2_0_6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28</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12219d75ccd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0" name="Google Shape;200;g12219d75ccd_0_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201" name="Google Shape;201;g12219d75ccd_0_1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29</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146cc2a57f2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1" name="Google Shape;221;g146cc2a57f2_0_1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a:p>
        </p:txBody>
      </p:sp>
      <p:sp>
        <p:nvSpPr>
          <p:cNvPr id="222" name="Google Shape;222;g146cc2a57f2_0_11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fld id="{00000000-1234-1234-1234-123412341234}" type="slidenum">
              <a:rPr lang="en-US" sz="1400" b="0" i="0" u="none" strike="noStrike" cap="none">
                <a:solidFill>
                  <a:srgbClr val="000000"/>
                </a:solidFill>
                <a:latin typeface="Arial"/>
                <a:ea typeface="Arial"/>
                <a:cs typeface="Arial"/>
                <a:sym typeface="Arial"/>
              </a:rPr>
              <a:t>30</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1220f835584_0_34: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a:t>From the charts</a:t>
            </a:r>
            <a:endParaRPr/>
          </a:p>
          <a:p>
            <a:pPr marL="0" lvl="0" indent="0" algn="l" rtl="0">
              <a:spcBef>
                <a:spcPts val="0"/>
              </a:spcBef>
              <a:spcAft>
                <a:spcPts val="0"/>
              </a:spcAft>
              <a:buClr>
                <a:schemeClr val="dk1"/>
              </a:buClr>
              <a:buSzPts val="1100"/>
              <a:buFont typeface="Arial"/>
              <a:buNone/>
            </a:pPr>
            <a:r>
              <a:rPr lang="en-US"/>
              <a:t>in figure 6 we observe that the VPCC codec generally achieves the best</a:t>
            </a:r>
            <a:endParaRPr/>
          </a:p>
          <a:p>
            <a:pPr marL="0" lvl="0" indent="0" algn="l" rtl="0">
              <a:spcBef>
                <a:spcPts val="0"/>
              </a:spcBef>
              <a:spcAft>
                <a:spcPts val="0"/>
              </a:spcAft>
              <a:buClr>
                <a:schemeClr val="dk1"/>
              </a:buClr>
              <a:buSzPts val="1100"/>
              <a:buFont typeface="Arial"/>
              <a:buNone/>
            </a:pPr>
            <a:r>
              <a:rPr lang="en-US"/>
              <a:t>quality. Among the MPEG Anchor encoded content Weighted Hybrid</a:t>
            </a:r>
            <a:endParaRPr/>
          </a:p>
          <a:p>
            <a:pPr marL="0" lvl="0" indent="0" algn="l" rtl="0">
              <a:spcBef>
                <a:spcPts val="0"/>
              </a:spcBef>
              <a:spcAft>
                <a:spcPts val="0"/>
              </a:spcAft>
              <a:buClr>
                <a:schemeClr val="dk1"/>
              </a:buClr>
              <a:buSzPts val="1100"/>
              <a:buFont typeface="Arial"/>
              <a:buNone/>
            </a:pPr>
            <a:r>
              <a:rPr lang="en-US"/>
              <a:t>usually achieves the best quality and greedy the lowest quality. Greedy</a:t>
            </a:r>
            <a:endParaRPr/>
          </a:p>
          <a:p>
            <a:pPr marL="0" lvl="0" indent="0" algn="l" rtl="0">
              <a:spcBef>
                <a:spcPts val="0"/>
              </a:spcBef>
              <a:spcAft>
                <a:spcPts val="0"/>
              </a:spcAft>
              <a:buClr>
                <a:schemeClr val="dk1"/>
              </a:buClr>
              <a:buSzPts val="1100"/>
              <a:buFont typeface="Arial"/>
              <a:buNone/>
            </a:pPr>
            <a:r>
              <a:rPr lang="en-US"/>
              <a:t>bit rate allocation results in large quality differences amongst adjacent</a:t>
            </a:r>
            <a:endParaRPr/>
          </a:p>
          <a:p>
            <a:pPr marL="0" lvl="0" indent="0" algn="l" rtl="0">
              <a:spcBef>
                <a:spcPts val="0"/>
              </a:spcBef>
              <a:spcAft>
                <a:spcPts val="0"/>
              </a:spcAft>
              <a:buClr>
                <a:schemeClr val="dk1"/>
              </a:buClr>
              <a:buSzPts val="1100"/>
              <a:buFont typeface="Arial"/>
              <a:buNone/>
            </a:pPr>
            <a:r>
              <a:rPr lang="en-US"/>
              <a:t>tiles, often at different octree depths, at R1-R3; participants reported</a:t>
            </a:r>
            <a:endParaRPr/>
          </a:p>
          <a:p>
            <a:pPr marL="0" lvl="0" indent="0" algn="l" rtl="0">
              <a:spcBef>
                <a:spcPts val="0"/>
              </a:spcBef>
              <a:spcAft>
                <a:spcPts val="0"/>
              </a:spcAft>
              <a:buClr>
                <a:schemeClr val="dk1"/>
              </a:buClr>
              <a:buSzPts val="1100"/>
              <a:buFont typeface="Arial"/>
              <a:buNone/>
            </a:pPr>
            <a:r>
              <a:rPr lang="en-US"/>
              <a:t>that they sometimes found the resulting reconstruction unpleasant. Utility</a:t>
            </a:r>
            <a:endParaRPr/>
          </a:p>
          <a:p>
            <a:pPr marL="0" lvl="0" indent="0" algn="l" rtl="0">
              <a:spcBef>
                <a:spcPts val="0"/>
              </a:spcBef>
              <a:spcAft>
                <a:spcPts val="0"/>
              </a:spcAft>
              <a:buClr>
                <a:schemeClr val="dk1"/>
              </a:buClr>
              <a:buSzPts val="1100"/>
              <a:buFont typeface="Arial"/>
              <a:buNone/>
            </a:pPr>
            <a:r>
              <a:rPr lang="en-US"/>
              <a:t>weighted distribution of the bit budget across tiles appears to result</a:t>
            </a:r>
            <a:endParaRPr/>
          </a:p>
          <a:p>
            <a:pPr marL="0" lvl="0" indent="0" algn="l" rtl="0">
              <a:spcBef>
                <a:spcPts val="0"/>
              </a:spcBef>
              <a:spcAft>
                <a:spcPts val="0"/>
              </a:spcAft>
              <a:buClr>
                <a:schemeClr val="dk1"/>
              </a:buClr>
              <a:buSzPts val="1100"/>
              <a:buFont typeface="Arial"/>
              <a:buNone/>
            </a:pPr>
            <a:r>
              <a:rPr lang="en-US"/>
              <a:t>in acceptable quality differences across adjacent tiles, while optimizing</a:t>
            </a:r>
            <a:endParaRPr/>
          </a:p>
          <a:p>
            <a:pPr marL="0" lvl="0" indent="0" algn="l" rtl="0">
              <a:spcBef>
                <a:spcPts val="0"/>
              </a:spcBef>
              <a:spcAft>
                <a:spcPts val="0"/>
              </a:spcAft>
              <a:buClr>
                <a:schemeClr val="dk1"/>
              </a:buClr>
              <a:buSzPts val="1100"/>
              <a:buFont typeface="Arial"/>
              <a:buNone/>
            </a:pPr>
            <a:r>
              <a:rPr lang="en-US"/>
              <a:t>the representation of tiles facing the user.</a:t>
            </a:r>
            <a:endParaRPr/>
          </a:p>
          <a:p>
            <a:pPr marL="0" lvl="0" indent="0" algn="l" rtl="0">
              <a:spcBef>
                <a:spcPts val="0"/>
              </a:spcBef>
              <a:spcAft>
                <a:spcPts val="0"/>
              </a:spcAft>
              <a:buNone/>
            </a:pPr>
            <a:endParaRPr/>
          </a:p>
        </p:txBody>
      </p:sp>
      <p:sp>
        <p:nvSpPr>
          <p:cNvPr id="275" name="Google Shape;275;g1220f835584_0_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f0a76801ed_0_0: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2 codecs</a:t>
            </a:r>
            <a:endParaRPr/>
          </a:p>
          <a:p>
            <a:pPr marL="0" lvl="0" indent="0" algn="l" rtl="0">
              <a:spcBef>
                <a:spcPts val="0"/>
              </a:spcBef>
              <a:spcAft>
                <a:spcPts val="0"/>
              </a:spcAft>
              <a:buNone/>
            </a:pPr>
            <a:r>
              <a:rPr lang="en-US"/>
              <a:t>Participants were asked to observe the video sequences depicting digital humans, and rate the corresponding visual quality on a scale from 1 to 5 (1-Bad, 2-Poor, 3-Fair, 4-Good, and 5-Excellent).</a:t>
            </a:r>
            <a:endParaRPr/>
          </a:p>
        </p:txBody>
      </p:sp>
      <p:sp>
        <p:nvSpPr>
          <p:cNvPr id="128" name="Google Shape;128;gf0a76801ed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440468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ed9b98a227_3_3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76" name="Google Shape;376;ged9b98a227_3_3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sp>
        <p:nvSpPr>
          <p:cNvPr id="13" name="Google Shape;13;p2"/>
          <p:cNvSpPr txBox="1">
            <a:spLocks noGrp="1"/>
          </p:cNvSpPr>
          <p:nvPr>
            <p:ph type="ctrTitle"/>
          </p:nvPr>
        </p:nvSpPr>
        <p:spPr>
          <a:xfrm>
            <a:off x="1802192" y="617247"/>
            <a:ext cx="7265534" cy="2229538"/>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Clr>
                <a:srgbClr val="00A6D6"/>
              </a:buClr>
              <a:buSzPts val="7200"/>
              <a:buFont typeface="Arial"/>
              <a:buNone/>
              <a:defRPr sz="7200" b="0" i="0" u="none" strike="noStrike" cap="none">
                <a:solidFill>
                  <a:srgbClr val="00A6D6"/>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14" name="Google Shape;14;p2"/>
          <p:cNvSpPr txBox="1">
            <a:spLocks noGrp="1"/>
          </p:cNvSpPr>
          <p:nvPr>
            <p:ph type="subTitle" idx="1"/>
          </p:nvPr>
        </p:nvSpPr>
        <p:spPr>
          <a:xfrm>
            <a:off x="1802192" y="3203297"/>
            <a:ext cx="7067378" cy="1025802"/>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560"/>
              </a:spcBef>
              <a:spcAft>
                <a:spcPts val="0"/>
              </a:spcAft>
              <a:buClr>
                <a:srgbClr val="00A6D6"/>
              </a:buClr>
              <a:buSzPts val="2800"/>
              <a:buFont typeface="Arial"/>
              <a:buNone/>
              <a:defRPr sz="2800" b="0" i="0" u="none" strike="noStrike" cap="none">
                <a:solidFill>
                  <a:schemeClr val="dk1"/>
                </a:solidFill>
                <a:latin typeface="Arial"/>
                <a:ea typeface="Arial"/>
                <a:cs typeface="Arial"/>
                <a:sym typeface="Arial"/>
              </a:defRPr>
            </a:lvl1pPr>
            <a:lvl2pPr marR="0" lvl="1" algn="ctr">
              <a:lnSpc>
                <a:spcPct val="100000"/>
              </a:lnSpc>
              <a:spcBef>
                <a:spcPts val="480"/>
              </a:spcBef>
              <a:spcAft>
                <a:spcPts val="0"/>
              </a:spcAft>
              <a:buClr>
                <a:srgbClr val="00A6D6"/>
              </a:buClr>
              <a:buSzPts val="2400"/>
              <a:buFont typeface="Arial"/>
              <a:buNone/>
              <a:defRPr sz="2400" b="0" i="0" u="none" strike="noStrike" cap="none">
                <a:solidFill>
                  <a:srgbClr val="888888"/>
                </a:solidFill>
                <a:latin typeface="Arial"/>
                <a:ea typeface="Arial"/>
                <a:cs typeface="Arial"/>
                <a:sym typeface="Arial"/>
              </a:defRPr>
            </a:lvl2pPr>
            <a:lvl3pPr marR="0" lvl="2" algn="ctr">
              <a:lnSpc>
                <a:spcPct val="100000"/>
              </a:lnSpc>
              <a:spcBef>
                <a:spcPts val="480"/>
              </a:spcBef>
              <a:spcAft>
                <a:spcPts val="0"/>
              </a:spcAft>
              <a:buClr>
                <a:srgbClr val="00A6D6"/>
              </a:buClr>
              <a:buSzPts val="2400"/>
              <a:buFont typeface="Arial"/>
              <a:buNone/>
              <a:defRPr sz="2400" b="0" i="0" u="none" strike="noStrike" cap="none">
                <a:solidFill>
                  <a:srgbClr val="888888"/>
                </a:solidFill>
                <a:latin typeface="Arial"/>
                <a:ea typeface="Arial"/>
                <a:cs typeface="Arial"/>
                <a:sym typeface="Arial"/>
              </a:defRPr>
            </a:lvl3pPr>
            <a:lvl4pPr marR="0" lvl="3" algn="ctr">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a:ea typeface="Arial"/>
                <a:cs typeface="Arial"/>
                <a:sym typeface="Arial"/>
              </a:defRPr>
            </a:lvl4pPr>
            <a:lvl5pPr marR="0" lvl="4" algn="ctr">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a:ea typeface="Arial"/>
                <a:cs typeface="Arial"/>
                <a:sym typeface="Arial"/>
              </a:defRPr>
            </a:lvl5pPr>
            <a:lvl6pPr marR="0" lvl="5" algn="ctr">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a:ea typeface="Arial"/>
                <a:cs typeface="Arial"/>
                <a:sym typeface="Arial"/>
              </a:defRPr>
            </a:lvl6pPr>
            <a:lvl7pPr marR="0" lvl="6" algn="ctr">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a:ea typeface="Arial"/>
                <a:cs typeface="Arial"/>
                <a:sym typeface="Arial"/>
              </a:defRPr>
            </a:lvl7pPr>
            <a:lvl8pPr marR="0" lvl="7" algn="ctr">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a:ea typeface="Arial"/>
                <a:cs typeface="Arial"/>
                <a:sym typeface="Arial"/>
              </a:defRPr>
            </a:lvl8pPr>
            <a:lvl9pPr marR="0" lvl="8" algn="ctr">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a:ea typeface="Arial"/>
                <a:cs typeface="Arial"/>
                <a:sym typeface="Aria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1763106" y="205979"/>
            <a:ext cx="7106464" cy="857250"/>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Clr>
                <a:srgbClr val="00A6D6"/>
              </a:buClr>
              <a:buSzPts val="3600"/>
              <a:buFont typeface="Arial"/>
              <a:buNone/>
              <a:defRPr sz="3600" b="0" i="0" u="none" strike="noStrike" cap="none">
                <a:solidFill>
                  <a:srgbClr val="00A6D6"/>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17" name="Google Shape;17;p3"/>
          <p:cNvSpPr txBox="1">
            <a:spLocks noGrp="1"/>
          </p:cNvSpPr>
          <p:nvPr>
            <p:ph type="body" idx="1"/>
          </p:nvPr>
        </p:nvSpPr>
        <p:spPr>
          <a:xfrm>
            <a:off x="1763106" y="1200150"/>
            <a:ext cx="7106464" cy="3486122"/>
          </a:xfrm>
          <a:prstGeom prst="rect">
            <a:avLst/>
          </a:prstGeom>
          <a:noFill/>
          <a:ln>
            <a:noFill/>
          </a:ln>
        </p:spPr>
        <p:txBody>
          <a:bodyPr spcFirstLastPara="1" wrap="square" lIns="91425" tIns="45700" rIns="91425" bIns="45700" anchor="t" anchorCtr="0">
            <a:noAutofit/>
          </a:bodyPr>
          <a:lstStyle>
            <a:lvl1pPr marL="457200" marR="0" lvl="0" indent="-406400" algn="l">
              <a:lnSpc>
                <a:spcPct val="100000"/>
              </a:lnSpc>
              <a:spcBef>
                <a:spcPts val="560"/>
              </a:spcBef>
              <a:spcAft>
                <a:spcPts val="0"/>
              </a:spcAft>
              <a:buClr>
                <a:srgbClr val="00A6D6"/>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18"/>
        <p:cNvGrpSpPr/>
        <p:nvPr/>
      </p:nvGrpSpPr>
      <p:grpSpPr>
        <a:xfrm>
          <a:off x="0" y="0"/>
          <a:ext cx="0" cy="0"/>
          <a:chOff x="0" y="0"/>
          <a:chExt cx="0" cy="0"/>
        </a:xfrm>
      </p:grpSpPr>
      <p:sp>
        <p:nvSpPr>
          <p:cNvPr id="19" name="Google Shape;19;p4"/>
          <p:cNvSpPr>
            <a:spLocks noGrp="1"/>
          </p:cNvSpPr>
          <p:nvPr>
            <p:ph type="pic" idx="2"/>
          </p:nvPr>
        </p:nvSpPr>
        <p:spPr>
          <a:xfrm>
            <a:off x="0" y="1"/>
            <a:ext cx="9144000" cy="5143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640"/>
              </a:spcBef>
              <a:spcAft>
                <a:spcPts val="0"/>
              </a:spcAft>
              <a:buClr>
                <a:srgbClr val="00A6D6"/>
              </a:buClr>
              <a:buSzPts val="3200"/>
              <a:buFont typeface="Arial"/>
              <a:buNone/>
              <a:defRPr sz="3200" b="0" i="0" u="none" strike="noStrike" cap="none">
                <a:solidFill>
                  <a:schemeClr val="dk1"/>
                </a:solidFill>
                <a:latin typeface="Arial"/>
                <a:ea typeface="Arial"/>
                <a:cs typeface="Arial"/>
                <a:sym typeface="Arial"/>
              </a:defRPr>
            </a:lvl1pPr>
            <a:lvl2pPr marR="0" lvl="1" algn="l" rtl="0">
              <a:lnSpc>
                <a:spcPct val="100000"/>
              </a:lnSpc>
              <a:spcBef>
                <a:spcPts val="560"/>
              </a:spcBef>
              <a:spcAft>
                <a:spcPts val="0"/>
              </a:spcAft>
              <a:buClr>
                <a:srgbClr val="00A6D6"/>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480"/>
              </a:spcBef>
              <a:spcAft>
                <a:spcPts val="0"/>
              </a:spcAft>
              <a:buClr>
                <a:srgbClr val="00A6D6"/>
              </a:buClr>
              <a:buSzPts val="2400"/>
              <a:buFont typeface="Arial"/>
              <a:buNone/>
              <a:defRPr sz="2400" b="0" i="0" u="none" strike="noStrike" cap="none">
                <a:solidFill>
                  <a:schemeClr val="dk1"/>
                </a:solidFill>
                <a:latin typeface="Arial"/>
                <a:ea typeface="Arial"/>
                <a:cs typeface="Arial"/>
                <a:sym typeface="Arial"/>
              </a:defRPr>
            </a:lvl3pPr>
            <a:lvl4pPr marR="0" lvl="3"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20" name="Google Shape;20;p4"/>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b" anchorCtr="0">
            <a:noAutofit/>
          </a:bodyPr>
          <a:lstStyle>
            <a:lvl1pPr lvl="0" rtl="0">
              <a:buNone/>
              <a:defRPr sz="1300">
                <a:solidFill>
                  <a:srgbClr val="3F3F3F"/>
                </a:solidFill>
              </a:defRPr>
            </a:lvl1pPr>
            <a:lvl2pPr lvl="1" rtl="0">
              <a:buNone/>
              <a:defRPr sz="1300">
                <a:solidFill>
                  <a:srgbClr val="3F3F3F"/>
                </a:solidFill>
              </a:defRPr>
            </a:lvl2pPr>
            <a:lvl3pPr lvl="2" rtl="0">
              <a:buNone/>
              <a:defRPr sz="1300">
                <a:solidFill>
                  <a:srgbClr val="3F3F3F"/>
                </a:solidFill>
              </a:defRPr>
            </a:lvl3pPr>
            <a:lvl4pPr lvl="3" rtl="0">
              <a:buNone/>
              <a:defRPr sz="1300">
                <a:solidFill>
                  <a:srgbClr val="3F3F3F"/>
                </a:solidFill>
              </a:defRPr>
            </a:lvl4pPr>
            <a:lvl5pPr lvl="4" rtl="0">
              <a:buNone/>
              <a:defRPr sz="1300">
                <a:solidFill>
                  <a:srgbClr val="3F3F3F"/>
                </a:solidFill>
              </a:defRPr>
            </a:lvl5pPr>
            <a:lvl6pPr lvl="5" rtl="0">
              <a:buNone/>
              <a:defRPr sz="1300">
                <a:solidFill>
                  <a:srgbClr val="3F3F3F"/>
                </a:solidFill>
              </a:defRPr>
            </a:lvl6pPr>
            <a:lvl7pPr lvl="6" rtl="0">
              <a:buNone/>
              <a:defRPr sz="1300">
                <a:solidFill>
                  <a:srgbClr val="3F3F3F"/>
                </a:solidFill>
              </a:defRPr>
            </a:lvl7pPr>
            <a:lvl8pPr lvl="7" rtl="0">
              <a:buNone/>
              <a:defRPr sz="1300">
                <a:solidFill>
                  <a:srgbClr val="3F3F3F"/>
                </a:solidFill>
              </a:defRPr>
            </a:lvl8pPr>
            <a:lvl9pPr lvl="8" rtl="0">
              <a:buNone/>
              <a:defRPr sz="1300">
                <a:solidFill>
                  <a:srgbClr val="3F3F3F"/>
                </a:solidFill>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763106" y="205979"/>
            <a:ext cx="7106464" cy="85725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A6D6"/>
              </a:buClr>
              <a:buSzPts val="3600"/>
              <a:buFont typeface="Arial"/>
              <a:buNone/>
              <a:defRPr sz="3600" b="0" i="0" u="none" strike="noStrike" cap="none">
                <a:solidFill>
                  <a:srgbClr val="00A6D6"/>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1763106" y="1200150"/>
            <a:ext cx="7106464" cy="3486122"/>
          </a:xfrm>
          <a:prstGeom prst="rect">
            <a:avLst/>
          </a:prstGeom>
          <a:noFill/>
          <a:ln>
            <a:noFill/>
          </a:ln>
        </p:spPr>
        <p:txBody>
          <a:bodyPr spcFirstLastPara="1" wrap="square" lIns="91425" tIns="45700" rIns="91425" bIns="45700" anchor="t" anchorCtr="0">
            <a:noAutofit/>
          </a:bodyPr>
          <a:lstStyle>
            <a:lvl1pPr marL="457200" marR="0" lvl="0" indent="-406400" algn="l" rtl="0">
              <a:lnSpc>
                <a:spcPct val="100000"/>
              </a:lnSpc>
              <a:spcBef>
                <a:spcPts val="560"/>
              </a:spcBef>
              <a:spcAft>
                <a:spcPts val="0"/>
              </a:spcAft>
              <a:buClr>
                <a:srgbClr val="00A6D6"/>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endParaRPr dirty="0"/>
          </a:p>
        </p:txBody>
      </p:sp>
      <p:pic>
        <p:nvPicPr>
          <p:cNvPr id="8" name="Google Shape;8;p1" descr="TU_P5#white.eps"/>
          <p:cNvPicPr preferRelativeResize="0"/>
          <p:nvPr/>
        </p:nvPicPr>
        <p:blipFill rotWithShape="1">
          <a:blip r:embed="rId5">
            <a:alphaModFix/>
          </a:blip>
          <a:srcRect/>
          <a:stretch/>
        </p:blipFill>
        <p:spPr>
          <a:xfrm>
            <a:off x="100264" y="4581184"/>
            <a:ext cx="1368883" cy="632424"/>
          </a:xfrm>
          <a:prstGeom prst="rect">
            <a:avLst/>
          </a:prstGeom>
          <a:noFill/>
          <a:ln>
            <a:noFill/>
          </a:ln>
        </p:spPr>
      </p:pic>
      <p:sp>
        <p:nvSpPr>
          <p:cNvPr id="9" name="Google Shape;9;p1"/>
          <p:cNvSpPr txBox="1"/>
          <p:nvPr/>
        </p:nvSpPr>
        <p:spPr>
          <a:xfrm>
            <a:off x="6651560" y="4815702"/>
            <a:ext cx="2316370" cy="273844"/>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A6D6"/>
                </a:solidFill>
                <a:latin typeface="Arial"/>
                <a:ea typeface="Arial"/>
                <a:cs typeface="Arial"/>
                <a:sym typeface="Arial"/>
              </a:rPr>
              <a:t>‹#›</a:t>
            </a:fld>
            <a:endParaRPr sz="1000" b="0" i="0" u="none" strike="noStrike" cap="none">
              <a:solidFill>
                <a:srgbClr val="00A6D6"/>
              </a:solidFill>
              <a:latin typeface="Arial"/>
              <a:ea typeface="Arial"/>
              <a:cs typeface="Arial"/>
              <a:sym typeface="Arial"/>
            </a:endParaRPr>
          </a:p>
        </p:txBody>
      </p:sp>
      <p:sp>
        <p:nvSpPr>
          <p:cNvPr id="10" name="Google Shape;10;p1"/>
          <p:cNvSpPr/>
          <p:nvPr/>
        </p:nvSpPr>
        <p:spPr>
          <a:xfrm>
            <a:off x="0" y="0"/>
            <a:ext cx="1576384" cy="5149008"/>
          </a:xfrm>
          <a:prstGeom prst="rect">
            <a:avLst/>
          </a:prstGeom>
          <a:solidFill>
            <a:srgbClr val="00A6D6"/>
          </a:solid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2100"/>
              <a:buFont typeface="Arial"/>
              <a:buNone/>
            </a:pPr>
            <a:endParaRPr sz="2100" b="0" i="0" u="none" strike="noStrike" cap="none">
              <a:solidFill>
                <a:schemeClr val="dk1"/>
              </a:solidFill>
              <a:latin typeface="Tahoma"/>
              <a:ea typeface="Tahoma"/>
              <a:cs typeface="Tahoma"/>
              <a:sym typeface="Tahoma"/>
            </a:endParaRPr>
          </a:p>
        </p:txBody>
      </p:sp>
      <p:pic>
        <p:nvPicPr>
          <p:cNvPr id="11" name="Google Shape;11;p1" descr="TU_P5#white.eps"/>
          <p:cNvPicPr preferRelativeResize="0"/>
          <p:nvPr/>
        </p:nvPicPr>
        <p:blipFill rotWithShape="1">
          <a:blip r:embed="rId6">
            <a:alphaModFix/>
          </a:blip>
          <a:srcRect/>
          <a:stretch/>
        </p:blipFill>
        <p:spPr>
          <a:xfrm>
            <a:off x="100264" y="4389330"/>
            <a:ext cx="1368883" cy="843232"/>
          </a:xfrm>
          <a:prstGeom prst="rect">
            <a:avLst/>
          </a:prstGeom>
          <a:noFill/>
          <a:ln>
            <a:noFill/>
          </a:ln>
        </p:spPr>
      </p:pic>
      <p:pic>
        <p:nvPicPr>
          <p:cNvPr id="3" name="Picture 2">
            <a:extLst>
              <a:ext uri="{FF2B5EF4-FFF2-40B4-BE49-F238E27FC236}">
                <a16:creationId xmlns:a16="http://schemas.microsoft.com/office/drawing/2014/main" id="{EAC6BB28-C698-42C5-A74E-A0C4510467FC}"/>
              </a:ext>
            </a:extLst>
          </p:cNvPr>
          <p:cNvPicPr>
            <a:picLocks noChangeAspect="1"/>
          </p:cNvPicPr>
          <p:nvPr userDrawn="1"/>
        </p:nvPicPr>
        <p:blipFill>
          <a:blip r:embed="rId7"/>
          <a:stretch>
            <a:fillRect/>
          </a:stretch>
        </p:blipFill>
        <p:spPr>
          <a:xfrm>
            <a:off x="162494" y="3636407"/>
            <a:ext cx="1236327" cy="752923"/>
          </a:xfrm>
          <a:prstGeom prst="rect">
            <a:avLst/>
          </a:prstGeom>
        </p:spPr>
      </p:pic>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doi.org/10.1145/3139131.3139156"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3" Type="http://schemas.openxmlformats.org/officeDocument/2006/relationships/image" Target="../media/image160.png"/><Relationship Id="rId7"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8.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2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5.jpg"/></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5.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jpg"/></Relationships>
</file>

<file path=ppt/slides/_rels/slide29.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32.xml.rels><?xml version="1.0" encoding="UTF-8" standalone="yes"?>
<Relationships xmlns="http://schemas.openxmlformats.org/package/2006/relationships"><Relationship Id="rId3" Type="http://schemas.openxmlformats.org/officeDocument/2006/relationships/hyperlink" Target="mailto:s.subramanyam@cwi.n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
        <p:cNvGrpSpPr/>
        <p:nvPr/>
      </p:nvGrpSpPr>
      <p:grpSpPr>
        <a:xfrm>
          <a:off x="0" y="0"/>
          <a:ext cx="0" cy="0"/>
          <a:chOff x="0" y="0"/>
          <a:chExt cx="0" cy="0"/>
        </a:xfrm>
      </p:grpSpPr>
      <p:sp>
        <p:nvSpPr>
          <p:cNvPr id="25" name="Google Shape;25;p5"/>
          <p:cNvSpPr txBox="1">
            <a:spLocks noGrp="1"/>
          </p:cNvSpPr>
          <p:nvPr>
            <p:ph type="ctrTitle"/>
          </p:nvPr>
        </p:nvSpPr>
        <p:spPr>
          <a:xfrm>
            <a:off x="1880240" y="505504"/>
            <a:ext cx="6577959" cy="2194834"/>
          </a:xfrm>
          <a:prstGeom prst="rect">
            <a:avLst/>
          </a:prstGeom>
          <a:noFill/>
          <a:ln>
            <a:noFill/>
          </a:ln>
        </p:spPr>
        <p:txBody>
          <a:bodyPr spcFirstLastPara="1" wrap="square" lIns="91425" tIns="45700" rIns="91425" bIns="45700" anchor="t" anchorCtr="0">
            <a:noAutofit/>
          </a:bodyPr>
          <a:lstStyle/>
          <a:p>
            <a:pPr lvl="0">
              <a:buSzPts val="5400"/>
            </a:pPr>
            <a:r>
              <a:rPr lang="en-US" sz="3600" dirty="0"/>
              <a:t>Subjective Evaluation of User-Centered Adaptive Streaming of Dynamic Point Clouds</a:t>
            </a:r>
            <a:br>
              <a:rPr lang="en-US" sz="4000" b="0" i="0" u="none" strike="noStrike" cap="none" dirty="0">
                <a:solidFill>
                  <a:srgbClr val="00A6D6"/>
                </a:solidFill>
                <a:latin typeface="Arial"/>
                <a:ea typeface="Arial"/>
                <a:cs typeface="Arial"/>
                <a:sym typeface="Arial"/>
              </a:rPr>
            </a:br>
            <a:endParaRPr sz="4000" b="0" i="0" u="none" strike="noStrike" cap="none" dirty="0">
              <a:solidFill>
                <a:srgbClr val="00A6D6"/>
              </a:solidFill>
              <a:latin typeface="Arial"/>
              <a:ea typeface="Arial"/>
              <a:cs typeface="Arial"/>
              <a:sym typeface="Arial"/>
            </a:endParaRPr>
          </a:p>
        </p:txBody>
      </p:sp>
      <p:sp>
        <p:nvSpPr>
          <p:cNvPr id="26" name="Google Shape;26;p5"/>
          <p:cNvSpPr txBox="1">
            <a:spLocks noGrp="1"/>
          </p:cNvSpPr>
          <p:nvPr>
            <p:ph type="subTitle" idx="1"/>
          </p:nvPr>
        </p:nvSpPr>
        <p:spPr>
          <a:xfrm>
            <a:off x="1880240" y="2914650"/>
            <a:ext cx="7127836" cy="1314450"/>
          </a:xfrm>
          <a:prstGeom prst="rect">
            <a:avLst/>
          </a:prstGeom>
          <a:noFill/>
          <a:ln>
            <a:noFill/>
          </a:ln>
        </p:spPr>
        <p:txBody>
          <a:bodyPr spcFirstLastPara="1" wrap="square" lIns="91425" tIns="45700" rIns="91425" bIns="45700" anchor="t" anchorCtr="0">
            <a:noAutofit/>
          </a:bodyPr>
          <a:lstStyle/>
          <a:p>
            <a:pPr marL="0" lvl="0" indent="0">
              <a:spcBef>
                <a:spcPts val="0"/>
              </a:spcBef>
              <a:buSzPts val="2400"/>
            </a:pPr>
            <a:r>
              <a:rPr lang="nl-NL" sz="2400" dirty="0"/>
              <a:t>Shishir Subramanyam, Irene Viola, Jack Jansen, Evangelos Alexiou, Alan Hanjalic, Pablo Cesar</a:t>
            </a:r>
            <a:endParaRPr sz="2400" b="0" i="0" u="none" strike="noStrike" cap="none" dirty="0">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2923973" y="2006204"/>
            <a:ext cx="7106400" cy="8574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3600"/>
              <a:buNone/>
            </a:pPr>
            <a:r>
              <a:rPr lang="en-US" sz="3600" b="0" i="0" u="none" strike="noStrike" cap="none" dirty="0">
                <a:solidFill>
                  <a:srgbClr val="00A6D6"/>
                </a:solidFill>
                <a:latin typeface="Arial"/>
                <a:ea typeface="Arial"/>
                <a:cs typeface="Arial"/>
                <a:sym typeface="Arial"/>
              </a:rPr>
              <a:t>Introduction</a:t>
            </a:r>
            <a:endParaRPr sz="3600" b="0" i="0" u="none" strike="noStrike" cap="none" dirty="0">
              <a:solidFill>
                <a:srgbClr val="00A6D6"/>
              </a:solidFill>
              <a:latin typeface="Arial"/>
              <a:ea typeface="Arial"/>
              <a:cs typeface="Arial"/>
              <a:sym typeface="Arial"/>
            </a:endParaRPr>
          </a:p>
        </p:txBody>
      </p:sp>
      <p:sp>
        <p:nvSpPr>
          <p:cNvPr id="32" name="Google Shape;32;p6"/>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400" b="0" i="0" u="none" strike="noStrike" cap="none" dirty="0">
                <a:solidFill>
                  <a:schemeClr val="lt1"/>
                </a:solidFill>
                <a:latin typeface="Arial"/>
                <a:ea typeface="Arial"/>
                <a:cs typeface="Arial"/>
                <a:sym typeface="Arial"/>
              </a:rPr>
              <a:t>Introduction</a:t>
            </a:r>
            <a:endParaRPr sz="1400" b="0" i="0" u="none" strike="noStrike" cap="none" dirty="0">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a:t>Social Virtual Reality (sVR)</a:t>
            </a:r>
            <a:endParaRPr/>
          </a:p>
        </p:txBody>
      </p:sp>
      <p:sp>
        <p:nvSpPr>
          <p:cNvPr id="39" name="Google Shape;39;p7"/>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400" b="0" i="0" u="none" strike="noStrike" cap="none">
                <a:solidFill>
                  <a:schemeClr val="lt1"/>
                </a:solidFill>
                <a:latin typeface="Arial"/>
                <a:ea typeface="Arial"/>
                <a:cs typeface="Arial"/>
                <a:sym typeface="Arial"/>
              </a:rPr>
              <a:t>Introduction</a:t>
            </a:r>
            <a:endParaRPr sz="1400" b="0" i="0" u="none" strike="noStrike" cap="none">
              <a:solidFill>
                <a:schemeClr val="lt1"/>
              </a:solidFill>
              <a:latin typeface="Arial"/>
              <a:ea typeface="Arial"/>
              <a:cs typeface="Arial"/>
              <a:sym typeface="Arial"/>
            </a:endParaRPr>
          </a:p>
        </p:txBody>
      </p:sp>
      <p:pic>
        <p:nvPicPr>
          <p:cNvPr id="40" name="Google Shape;40;p7"/>
          <p:cNvPicPr preferRelativeResize="0"/>
          <p:nvPr/>
        </p:nvPicPr>
        <p:blipFill rotWithShape="1">
          <a:blip r:embed="rId3">
            <a:alphaModFix/>
          </a:blip>
          <a:srcRect/>
          <a:stretch/>
        </p:blipFill>
        <p:spPr>
          <a:xfrm>
            <a:off x="2430337" y="965465"/>
            <a:ext cx="1604925" cy="1068016"/>
          </a:xfrm>
          <a:prstGeom prst="rect">
            <a:avLst/>
          </a:prstGeom>
          <a:noFill/>
          <a:ln>
            <a:noFill/>
          </a:ln>
        </p:spPr>
      </p:pic>
      <p:pic>
        <p:nvPicPr>
          <p:cNvPr id="41" name="Google Shape;41;p7"/>
          <p:cNvPicPr preferRelativeResize="0"/>
          <p:nvPr/>
        </p:nvPicPr>
        <p:blipFill rotWithShape="1">
          <a:blip r:embed="rId4">
            <a:alphaModFix/>
          </a:blip>
          <a:srcRect/>
          <a:stretch/>
        </p:blipFill>
        <p:spPr>
          <a:xfrm>
            <a:off x="1948050" y="2446081"/>
            <a:ext cx="2087201" cy="1174050"/>
          </a:xfrm>
          <a:prstGeom prst="rect">
            <a:avLst/>
          </a:prstGeom>
          <a:noFill/>
          <a:ln>
            <a:noFill/>
          </a:ln>
        </p:spPr>
      </p:pic>
      <p:pic>
        <p:nvPicPr>
          <p:cNvPr id="42" name="Google Shape;42;p7"/>
          <p:cNvPicPr preferRelativeResize="0"/>
          <p:nvPr/>
        </p:nvPicPr>
        <p:blipFill rotWithShape="1">
          <a:blip r:embed="rId5">
            <a:alphaModFix/>
          </a:blip>
          <a:srcRect/>
          <a:stretch/>
        </p:blipFill>
        <p:spPr>
          <a:xfrm>
            <a:off x="6530700" y="2446069"/>
            <a:ext cx="1935380" cy="1174075"/>
          </a:xfrm>
          <a:prstGeom prst="rect">
            <a:avLst/>
          </a:prstGeom>
          <a:noFill/>
          <a:ln>
            <a:noFill/>
          </a:ln>
        </p:spPr>
      </p:pic>
      <p:sp>
        <p:nvSpPr>
          <p:cNvPr id="43" name="Google Shape;43;p7"/>
          <p:cNvSpPr txBox="1"/>
          <p:nvPr/>
        </p:nvSpPr>
        <p:spPr>
          <a:xfrm>
            <a:off x="4405575" y="965519"/>
            <a:ext cx="4163400" cy="1174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dirty="0"/>
              <a:t>In recent years:</a:t>
            </a:r>
            <a:endParaRPr dirty="0"/>
          </a:p>
          <a:p>
            <a:pPr marL="457200" lvl="0" indent="-298450" algn="l" rtl="0">
              <a:spcBef>
                <a:spcPts val="0"/>
              </a:spcBef>
              <a:spcAft>
                <a:spcPts val="0"/>
              </a:spcAft>
              <a:buClr>
                <a:schemeClr val="dk1"/>
              </a:buClr>
              <a:buSzPts val="1100"/>
              <a:buChar char="●"/>
            </a:pPr>
            <a:r>
              <a:rPr lang="en-US" sz="1100" dirty="0">
                <a:solidFill>
                  <a:schemeClr val="dk1"/>
                </a:solidFill>
              </a:rPr>
              <a:t>New and affordable HMDs</a:t>
            </a:r>
            <a:endParaRPr sz="1100" dirty="0">
              <a:solidFill>
                <a:schemeClr val="dk1"/>
              </a:solidFill>
            </a:endParaRPr>
          </a:p>
          <a:p>
            <a:pPr marL="457200" lvl="0" indent="-298450" algn="l" rtl="0">
              <a:spcBef>
                <a:spcPts val="0"/>
              </a:spcBef>
              <a:spcAft>
                <a:spcPts val="0"/>
              </a:spcAft>
              <a:buClr>
                <a:schemeClr val="dk1"/>
              </a:buClr>
              <a:buSzPts val="1100"/>
              <a:buChar char="●"/>
            </a:pPr>
            <a:r>
              <a:rPr lang="en-US" sz="1100" dirty="0">
                <a:solidFill>
                  <a:schemeClr val="dk1"/>
                </a:solidFill>
              </a:rPr>
              <a:t>New and affordable consumer depth sensors </a:t>
            </a:r>
            <a:endParaRPr sz="1100" dirty="0">
              <a:solidFill>
                <a:schemeClr val="dk1"/>
              </a:solidFill>
            </a:endParaRPr>
          </a:p>
          <a:p>
            <a:pPr marL="457200" lvl="0" indent="-298450" algn="l" rtl="0">
              <a:spcBef>
                <a:spcPts val="0"/>
              </a:spcBef>
              <a:spcAft>
                <a:spcPts val="0"/>
              </a:spcAft>
              <a:buClr>
                <a:schemeClr val="dk1"/>
              </a:buClr>
              <a:buSzPts val="1100"/>
              <a:buChar char="●"/>
            </a:pPr>
            <a:r>
              <a:rPr lang="en-US" sz="1100" dirty="0">
                <a:solidFill>
                  <a:schemeClr val="dk1"/>
                </a:solidFill>
              </a:rPr>
              <a:t>New content and applications</a:t>
            </a:r>
            <a:endParaRPr dirty="0"/>
          </a:p>
        </p:txBody>
      </p:sp>
      <p:sp>
        <p:nvSpPr>
          <p:cNvPr id="44" name="Google Shape;44;p7"/>
          <p:cNvSpPr txBox="1"/>
          <p:nvPr/>
        </p:nvSpPr>
        <p:spPr>
          <a:xfrm>
            <a:off x="2189138" y="3715319"/>
            <a:ext cx="1605000" cy="466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000"/>
              <a:t>facebook Horizon</a:t>
            </a:r>
            <a:endParaRPr sz="1000"/>
          </a:p>
        </p:txBody>
      </p:sp>
      <p:sp>
        <p:nvSpPr>
          <p:cNvPr id="45" name="Google Shape;45;p7"/>
          <p:cNvSpPr txBox="1"/>
          <p:nvPr/>
        </p:nvSpPr>
        <p:spPr>
          <a:xfrm>
            <a:off x="6586013" y="3715319"/>
            <a:ext cx="2053200" cy="466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000"/>
              <a:t>(Mekuria, ACM MMSys, 2013)</a:t>
            </a:r>
            <a:endParaRPr sz="1000"/>
          </a:p>
        </p:txBody>
      </p:sp>
      <p:pic>
        <p:nvPicPr>
          <p:cNvPr id="46" name="Google Shape;46;p7"/>
          <p:cNvPicPr preferRelativeResize="0"/>
          <p:nvPr/>
        </p:nvPicPr>
        <p:blipFill>
          <a:blip r:embed="rId6">
            <a:alphaModFix/>
          </a:blip>
          <a:stretch>
            <a:fillRect/>
          </a:stretch>
        </p:blipFill>
        <p:spPr>
          <a:xfrm>
            <a:off x="4239375" y="2438981"/>
            <a:ext cx="2087198" cy="1174049"/>
          </a:xfrm>
          <a:prstGeom prst="rect">
            <a:avLst/>
          </a:prstGeom>
          <a:noFill/>
          <a:ln>
            <a:noFill/>
          </a:ln>
        </p:spPr>
      </p:pic>
      <p:sp>
        <p:nvSpPr>
          <p:cNvPr id="47" name="Google Shape;47;p7"/>
          <p:cNvSpPr txBox="1"/>
          <p:nvPr/>
        </p:nvSpPr>
        <p:spPr>
          <a:xfrm>
            <a:off x="4390913" y="3715319"/>
            <a:ext cx="1605000" cy="466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000"/>
              <a:t>Microsoft Mesh</a:t>
            </a:r>
            <a:endParaRPr sz="1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a:t>Social Virtual Reality (sVR)</a:t>
            </a:r>
            <a:endParaRPr/>
          </a:p>
        </p:txBody>
      </p:sp>
      <p:sp>
        <p:nvSpPr>
          <p:cNvPr id="39" name="Google Shape;39;p7"/>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400" b="0" i="0" u="none" strike="noStrike" cap="none">
                <a:solidFill>
                  <a:schemeClr val="lt1"/>
                </a:solidFill>
                <a:latin typeface="Arial"/>
                <a:ea typeface="Arial"/>
                <a:cs typeface="Arial"/>
                <a:sym typeface="Arial"/>
              </a:rPr>
              <a:t>Introduction</a:t>
            </a:r>
            <a:endParaRPr sz="1400" b="0" i="0" u="none" strike="noStrike" cap="none">
              <a:solidFill>
                <a:schemeClr val="lt1"/>
              </a:solidFill>
              <a:latin typeface="Arial"/>
              <a:ea typeface="Arial"/>
              <a:cs typeface="Arial"/>
              <a:sym typeface="Arial"/>
            </a:endParaRPr>
          </a:p>
        </p:txBody>
      </p:sp>
      <p:pic>
        <p:nvPicPr>
          <p:cNvPr id="40" name="Google Shape;40;p7"/>
          <p:cNvPicPr preferRelativeResize="0"/>
          <p:nvPr/>
        </p:nvPicPr>
        <p:blipFill rotWithShape="1">
          <a:blip r:embed="rId3">
            <a:alphaModFix/>
          </a:blip>
          <a:srcRect/>
          <a:stretch/>
        </p:blipFill>
        <p:spPr>
          <a:xfrm>
            <a:off x="2430337" y="965465"/>
            <a:ext cx="1604925" cy="1068016"/>
          </a:xfrm>
          <a:prstGeom prst="rect">
            <a:avLst/>
          </a:prstGeom>
          <a:noFill/>
          <a:ln>
            <a:noFill/>
          </a:ln>
        </p:spPr>
      </p:pic>
      <p:pic>
        <p:nvPicPr>
          <p:cNvPr id="41" name="Google Shape;41;p7"/>
          <p:cNvPicPr preferRelativeResize="0"/>
          <p:nvPr/>
        </p:nvPicPr>
        <p:blipFill rotWithShape="1">
          <a:blip r:embed="rId4">
            <a:alphaModFix/>
          </a:blip>
          <a:srcRect/>
          <a:stretch/>
        </p:blipFill>
        <p:spPr>
          <a:xfrm>
            <a:off x="1948050" y="2446081"/>
            <a:ext cx="2087201" cy="1174050"/>
          </a:xfrm>
          <a:prstGeom prst="rect">
            <a:avLst/>
          </a:prstGeom>
          <a:noFill/>
          <a:ln>
            <a:noFill/>
          </a:ln>
        </p:spPr>
      </p:pic>
      <p:pic>
        <p:nvPicPr>
          <p:cNvPr id="42" name="Google Shape;42;p7"/>
          <p:cNvPicPr preferRelativeResize="0"/>
          <p:nvPr/>
        </p:nvPicPr>
        <p:blipFill rotWithShape="1">
          <a:blip r:embed="rId5">
            <a:alphaModFix/>
          </a:blip>
          <a:srcRect/>
          <a:stretch/>
        </p:blipFill>
        <p:spPr>
          <a:xfrm>
            <a:off x="6530700" y="2446069"/>
            <a:ext cx="1935380" cy="1174075"/>
          </a:xfrm>
          <a:prstGeom prst="rect">
            <a:avLst/>
          </a:prstGeom>
          <a:noFill/>
          <a:ln>
            <a:noFill/>
          </a:ln>
        </p:spPr>
      </p:pic>
      <p:sp>
        <p:nvSpPr>
          <p:cNvPr id="43" name="Google Shape;43;p7"/>
          <p:cNvSpPr txBox="1"/>
          <p:nvPr/>
        </p:nvSpPr>
        <p:spPr>
          <a:xfrm>
            <a:off x="4405575" y="965519"/>
            <a:ext cx="4163400" cy="1174200"/>
          </a:xfrm>
          <a:prstGeom prst="rect">
            <a:avLst/>
          </a:prstGeom>
          <a:noFill/>
          <a:ln>
            <a:noFill/>
          </a:ln>
        </p:spPr>
        <p:txBody>
          <a:bodyPr spcFirstLastPara="1" wrap="square" lIns="91425" tIns="91425" rIns="91425" bIns="91425" anchor="t" anchorCtr="0">
            <a:noAutofit/>
          </a:bodyPr>
          <a:lstStyle/>
          <a:p>
            <a:pPr marL="158750" lvl="0">
              <a:buClr>
                <a:schemeClr val="dk1"/>
              </a:buClr>
              <a:buSzPts val="1100"/>
            </a:pPr>
            <a:r>
              <a:rPr lang="en-US" sz="1200" dirty="0"/>
              <a:t>Previous work in the field has demonstrated that realistic user reconstructions improve immersion and communication [1][2] as compared to synthetic avatars</a:t>
            </a:r>
          </a:p>
        </p:txBody>
      </p:sp>
      <p:pic>
        <p:nvPicPr>
          <p:cNvPr id="46" name="Google Shape;46;p7"/>
          <p:cNvPicPr preferRelativeResize="0"/>
          <p:nvPr/>
        </p:nvPicPr>
        <p:blipFill>
          <a:blip r:embed="rId6">
            <a:alphaModFix/>
          </a:blip>
          <a:stretch>
            <a:fillRect/>
          </a:stretch>
        </p:blipFill>
        <p:spPr>
          <a:xfrm>
            <a:off x="4239375" y="2446069"/>
            <a:ext cx="2087198" cy="1174049"/>
          </a:xfrm>
          <a:prstGeom prst="rect">
            <a:avLst/>
          </a:prstGeom>
          <a:noFill/>
          <a:ln>
            <a:noFill/>
          </a:ln>
        </p:spPr>
      </p:pic>
      <p:sp>
        <p:nvSpPr>
          <p:cNvPr id="13" name="Rectangle 12">
            <a:extLst>
              <a:ext uri="{FF2B5EF4-FFF2-40B4-BE49-F238E27FC236}">
                <a16:creationId xmlns:a16="http://schemas.microsoft.com/office/drawing/2014/main" id="{426E5815-5C43-4F87-B1C5-7D48C92C46FC}"/>
              </a:ext>
            </a:extLst>
          </p:cNvPr>
          <p:cNvSpPr/>
          <p:nvPr/>
        </p:nvSpPr>
        <p:spPr>
          <a:xfrm>
            <a:off x="1862846" y="3683429"/>
            <a:ext cx="7006660" cy="1061829"/>
          </a:xfrm>
          <a:prstGeom prst="rect">
            <a:avLst/>
          </a:prstGeom>
        </p:spPr>
        <p:txBody>
          <a:bodyPr wrap="square">
            <a:spAutoFit/>
          </a:bodyPr>
          <a:lstStyle/>
          <a:p>
            <a:endParaRPr lang="nl-NL" sz="700" dirty="0">
              <a:latin typeface="Arial" panose="020B0604020202020204" pitchFamily="34" charset="0"/>
            </a:endParaRPr>
          </a:p>
          <a:p>
            <a:r>
              <a:rPr lang="nl-NL" sz="700" dirty="0">
                <a:latin typeface="Arial" panose="020B0604020202020204" pitchFamily="34" charset="0"/>
              </a:rPr>
              <a:t>[1] Marc Erich Latoschik, Daniel Roth, Dominik Gall, Jascha Achenbach, Thomas Waltemate, and Mario Botsch. 2017. The Effect of Avatar Realism in Immersive Social Virtual Realities. In Proceedings of the 23rd ACM Symposium on Virtual Reality Software and Technology (Gothenburg, Sweden) (VRST ’17). Association for Computing Machinery, New York, NY, USA, Article 39, 10 pages. </a:t>
            </a:r>
            <a:r>
              <a:rPr lang="nl-NL" sz="700" dirty="0">
                <a:latin typeface="Arial" panose="020B0604020202020204" pitchFamily="34" charset="0"/>
                <a:hlinkClick r:id="rId7"/>
              </a:rPr>
              <a:t>https://doi.org/10.1145/3139131.3139156</a:t>
            </a:r>
            <a:br>
              <a:rPr lang="nl-NL" sz="700" dirty="0"/>
            </a:br>
            <a:r>
              <a:rPr lang="nl-NL" sz="700" dirty="0"/>
              <a:t>[2] Rufael Mekuria, Pablo Cesar, Ioannis Doumanis, and Antonella Frisiello. 2015. Objective and subjective quality assessment of geometry compression of reconstructed 3D humans in a 3D virtual room. Proc. SPIE 9599, Applications of Digital Image Processing XXXVIII, 95991M (September 2015).</a:t>
            </a:r>
            <a:br>
              <a:rPr lang="nl-NL" sz="700" dirty="0"/>
            </a:br>
            <a:br>
              <a:rPr lang="nl-NL" sz="700" dirty="0"/>
            </a:br>
            <a:br>
              <a:rPr lang="nl-NL" sz="700" dirty="0"/>
            </a:br>
            <a:endParaRPr lang="nl-NL" sz="700" dirty="0"/>
          </a:p>
        </p:txBody>
      </p:sp>
    </p:spTree>
    <p:extLst>
      <p:ext uri="{BB962C8B-B14F-4D97-AF65-F5344CB8AC3E}">
        <p14:creationId xmlns:p14="http://schemas.microsoft.com/office/powerpoint/2010/main" val="451542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4"/>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a:t>Volumetric Point Cloud Reconstructions</a:t>
            </a:r>
            <a:endParaRPr/>
          </a:p>
        </p:txBody>
      </p:sp>
      <p:sp>
        <p:nvSpPr>
          <p:cNvPr id="111" name="Google Shape;111;p14"/>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400" b="0" i="0" u="none" strike="noStrike" cap="none">
                <a:solidFill>
                  <a:schemeClr val="lt1"/>
                </a:solidFill>
                <a:latin typeface="Arial"/>
                <a:ea typeface="Arial"/>
                <a:cs typeface="Arial"/>
                <a:sym typeface="Arial"/>
              </a:rPr>
              <a:t>Introduction</a:t>
            </a:r>
            <a:endParaRPr sz="1400" b="0" i="0" u="none" strike="noStrike" cap="none">
              <a:solidFill>
                <a:schemeClr val="lt1"/>
              </a:solidFill>
              <a:latin typeface="Arial"/>
              <a:ea typeface="Arial"/>
              <a:cs typeface="Arial"/>
              <a:sym typeface="Arial"/>
            </a:endParaRPr>
          </a:p>
        </p:txBody>
      </p:sp>
      <p:pic>
        <p:nvPicPr>
          <p:cNvPr id="112" name="Google Shape;112;p14"/>
          <p:cNvPicPr preferRelativeResize="0"/>
          <p:nvPr/>
        </p:nvPicPr>
        <p:blipFill rotWithShape="1">
          <a:blip r:embed="rId3">
            <a:alphaModFix/>
          </a:blip>
          <a:srcRect/>
          <a:stretch/>
        </p:blipFill>
        <p:spPr>
          <a:xfrm>
            <a:off x="3810001" y="1070155"/>
            <a:ext cx="2425154" cy="2425154"/>
          </a:xfrm>
          <a:prstGeom prst="rect">
            <a:avLst/>
          </a:prstGeom>
          <a:noFill/>
          <a:ln>
            <a:noFill/>
          </a:ln>
        </p:spPr>
      </p:pic>
      <p:pic>
        <p:nvPicPr>
          <p:cNvPr id="113" name="Google Shape;113;p14"/>
          <p:cNvPicPr preferRelativeResize="0"/>
          <p:nvPr/>
        </p:nvPicPr>
        <p:blipFill rotWithShape="1">
          <a:blip r:embed="rId4">
            <a:alphaModFix/>
          </a:blip>
          <a:srcRect/>
          <a:stretch/>
        </p:blipFill>
        <p:spPr>
          <a:xfrm>
            <a:off x="1921825" y="1142476"/>
            <a:ext cx="1888176" cy="2332051"/>
          </a:xfrm>
          <a:prstGeom prst="rect">
            <a:avLst/>
          </a:prstGeom>
          <a:noFill/>
          <a:ln>
            <a:noFill/>
          </a:ln>
        </p:spPr>
      </p:pic>
      <p:sp>
        <p:nvSpPr>
          <p:cNvPr id="114" name="Google Shape;114;p14"/>
          <p:cNvSpPr txBox="1"/>
          <p:nvPr/>
        </p:nvSpPr>
        <p:spPr>
          <a:xfrm>
            <a:off x="1649925" y="3553775"/>
            <a:ext cx="2611200" cy="307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000" b="0" i="0" u="none" strike="noStrike" cap="none">
                <a:solidFill>
                  <a:srgbClr val="000000"/>
                </a:solidFill>
                <a:latin typeface="Arial"/>
                <a:ea typeface="Arial"/>
                <a:cs typeface="Arial"/>
                <a:sym typeface="Arial"/>
              </a:rPr>
              <a:t>         3D </a:t>
            </a:r>
            <a:r>
              <a:rPr lang="en-US" sz="1000"/>
              <a:t>m</a:t>
            </a:r>
            <a:r>
              <a:rPr lang="en-US" sz="1000" b="0" i="0" u="none" strike="noStrike" cap="none">
                <a:solidFill>
                  <a:srgbClr val="000000"/>
                </a:solidFill>
                <a:latin typeface="Arial"/>
                <a:ea typeface="Arial"/>
                <a:cs typeface="Arial"/>
                <a:sym typeface="Arial"/>
              </a:rPr>
              <a:t>eshes (Turk</a:t>
            </a:r>
            <a:r>
              <a:rPr lang="en-US" sz="1000"/>
              <a:t>, </a:t>
            </a:r>
            <a:r>
              <a:rPr lang="en-US" sz="1000" b="0" i="0" u="none" strike="noStrike" cap="none">
                <a:solidFill>
                  <a:srgbClr val="000000"/>
                </a:solidFill>
                <a:latin typeface="Arial"/>
                <a:ea typeface="Arial"/>
                <a:cs typeface="Arial"/>
                <a:sym typeface="Arial"/>
              </a:rPr>
              <a:t>SIGGRAPH</a:t>
            </a:r>
            <a:r>
              <a:rPr lang="en-US" sz="1000"/>
              <a:t>, </a:t>
            </a:r>
            <a:r>
              <a:rPr lang="en-US" sz="1000" b="0" i="0" u="none" strike="noStrike" cap="none">
                <a:solidFill>
                  <a:srgbClr val="000000"/>
                </a:solidFill>
                <a:latin typeface="Arial"/>
                <a:ea typeface="Arial"/>
                <a:cs typeface="Arial"/>
                <a:sym typeface="Arial"/>
              </a:rPr>
              <a:t>1994)</a:t>
            </a:r>
            <a:endParaRPr sz="1000" b="0" i="0" u="none" strike="noStrike" cap="none">
              <a:solidFill>
                <a:srgbClr val="000000"/>
              </a:solidFill>
              <a:latin typeface="Arial"/>
              <a:ea typeface="Arial"/>
              <a:cs typeface="Arial"/>
              <a:sym typeface="Arial"/>
            </a:endParaRPr>
          </a:p>
          <a:p>
            <a:pPr marL="0" lvl="0" indent="0" algn="l" rtl="0">
              <a:spcBef>
                <a:spcPts val="560"/>
              </a:spcBef>
              <a:spcAft>
                <a:spcPts val="0"/>
              </a:spcAft>
              <a:buNone/>
            </a:pPr>
            <a:endParaRPr sz="1000"/>
          </a:p>
        </p:txBody>
      </p:sp>
      <p:sp>
        <p:nvSpPr>
          <p:cNvPr id="115" name="Google Shape;115;p14"/>
          <p:cNvSpPr txBox="1"/>
          <p:nvPr/>
        </p:nvSpPr>
        <p:spPr>
          <a:xfrm>
            <a:off x="5986462" y="1182291"/>
            <a:ext cx="2883000" cy="3504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560"/>
              </a:spcBef>
              <a:spcAft>
                <a:spcPts val="0"/>
              </a:spcAft>
              <a:buNone/>
            </a:pPr>
            <a:r>
              <a:rPr lang="en-US" dirty="0">
                <a:solidFill>
                  <a:schemeClr val="dk1"/>
                </a:solidFill>
              </a:rPr>
              <a:t>PC vs meshes:</a:t>
            </a:r>
            <a:endParaRPr dirty="0">
              <a:solidFill>
                <a:schemeClr val="dk1"/>
              </a:solidFill>
            </a:endParaRPr>
          </a:p>
          <a:p>
            <a:pPr marL="457200" marR="0" lvl="0" indent="-317500" algn="l" rtl="0">
              <a:lnSpc>
                <a:spcPct val="100000"/>
              </a:lnSpc>
              <a:spcBef>
                <a:spcPts val="560"/>
              </a:spcBef>
              <a:spcAft>
                <a:spcPts val="0"/>
              </a:spcAft>
              <a:buClr>
                <a:srgbClr val="00A6D6"/>
              </a:buClr>
              <a:buSzPts val="1400"/>
              <a:buFont typeface="Arial"/>
              <a:buChar char="•"/>
            </a:pPr>
            <a:r>
              <a:rPr lang="en-US" dirty="0">
                <a:solidFill>
                  <a:schemeClr val="dk1"/>
                </a:solidFill>
              </a:rPr>
              <a:t>PC  are </a:t>
            </a:r>
            <a:r>
              <a:rPr lang="en-US" b="0" i="0" u="none" strike="noStrike" cap="none" dirty="0">
                <a:solidFill>
                  <a:schemeClr val="dk1"/>
                </a:solidFill>
                <a:latin typeface="Arial"/>
                <a:ea typeface="Arial"/>
                <a:cs typeface="Arial"/>
                <a:sym typeface="Arial"/>
              </a:rPr>
              <a:t>simpl</a:t>
            </a:r>
            <a:r>
              <a:rPr lang="en-US" dirty="0">
                <a:solidFill>
                  <a:schemeClr val="dk1"/>
                </a:solidFill>
              </a:rPr>
              <a:t>e</a:t>
            </a:r>
            <a:r>
              <a:rPr lang="en-US" b="0" i="0" u="none" strike="noStrike" cap="none" dirty="0">
                <a:solidFill>
                  <a:schemeClr val="dk1"/>
                </a:solidFill>
                <a:latin typeface="Arial"/>
                <a:ea typeface="Arial"/>
                <a:cs typeface="Arial"/>
                <a:sym typeface="Arial"/>
              </a:rPr>
              <a:t> and versatil</a:t>
            </a:r>
            <a:r>
              <a:rPr lang="en-US" dirty="0">
                <a:solidFill>
                  <a:schemeClr val="dk1"/>
                </a:solidFill>
              </a:rPr>
              <a:t>e</a:t>
            </a:r>
            <a:endParaRPr dirty="0"/>
          </a:p>
          <a:p>
            <a:pPr marL="914400" marR="0" lvl="1" indent="-317500" algn="l" rtl="0">
              <a:lnSpc>
                <a:spcPct val="100000"/>
              </a:lnSpc>
              <a:spcBef>
                <a:spcPts val="480"/>
              </a:spcBef>
              <a:spcAft>
                <a:spcPts val="0"/>
              </a:spcAft>
              <a:buClr>
                <a:srgbClr val="00A6D6"/>
              </a:buClr>
              <a:buSzPts val="1400"/>
              <a:buFont typeface="Arial"/>
              <a:buChar char="–"/>
            </a:pPr>
            <a:r>
              <a:rPr lang="en-US" b="0" i="0" u="none" strike="noStrike" cap="none" dirty="0">
                <a:solidFill>
                  <a:schemeClr val="dk1"/>
                </a:solidFill>
                <a:latin typeface="Arial"/>
                <a:ea typeface="Arial"/>
                <a:cs typeface="Arial"/>
                <a:sym typeface="Arial"/>
              </a:rPr>
              <a:t>No restriction on attributes</a:t>
            </a:r>
            <a:endParaRPr dirty="0"/>
          </a:p>
          <a:p>
            <a:pPr marL="914400" marR="0" lvl="1" indent="-317500" algn="l" rtl="0">
              <a:lnSpc>
                <a:spcPct val="100000"/>
              </a:lnSpc>
              <a:spcBef>
                <a:spcPts val="480"/>
              </a:spcBef>
              <a:spcAft>
                <a:spcPts val="0"/>
              </a:spcAft>
              <a:buClr>
                <a:srgbClr val="00A6D6"/>
              </a:buClr>
              <a:buSzPts val="1400"/>
              <a:buFont typeface="Arial"/>
              <a:buChar char="–"/>
            </a:pPr>
            <a:r>
              <a:rPr lang="en-US" b="0" i="0" u="none" strike="noStrike" cap="none" dirty="0">
                <a:solidFill>
                  <a:schemeClr val="dk1"/>
                </a:solidFill>
                <a:latin typeface="Arial"/>
                <a:ea typeface="Arial"/>
                <a:cs typeface="Arial"/>
                <a:sym typeface="Arial"/>
              </a:rPr>
              <a:t>Resilient to noise</a:t>
            </a:r>
            <a:endParaRPr dirty="0"/>
          </a:p>
          <a:p>
            <a:pPr marL="914400" marR="0" lvl="1" indent="-317500" algn="l" rtl="0">
              <a:lnSpc>
                <a:spcPct val="100000"/>
              </a:lnSpc>
              <a:spcBef>
                <a:spcPts val="480"/>
              </a:spcBef>
              <a:spcAft>
                <a:spcPts val="0"/>
              </a:spcAft>
              <a:buClr>
                <a:srgbClr val="00A6D6"/>
              </a:buClr>
              <a:buSzPts val="1400"/>
              <a:buFont typeface="Arial"/>
              <a:buChar char="–"/>
            </a:pPr>
            <a:r>
              <a:rPr lang="en-US" b="0" i="0" u="none" strike="noStrike" cap="none" dirty="0">
                <a:solidFill>
                  <a:schemeClr val="dk1"/>
                </a:solidFill>
                <a:latin typeface="Arial"/>
                <a:ea typeface="Arial"/>
                <a:cs typeface="Arial"/>
                <a:sym typeface="Arial"/>
              </a:rPr>
              <a:t>No expensive </a:t>
            </a:r>
            <a:r>
              <a:rPr lang="en-US" dirty="0">
                <a:solidFill>
                  <a:schemeClr val="dk1"/>
                </a:solidFill>
              </a:rPr>
              <a:t>preprocessing</a:t>
            </a:r>
            <a:r>
              <a:rPr lang="en-US" b="0" i="0" u="none" strike="noStrike" cap="none" dirty="0">
                <a:solidFill>
                  <a:schemeClr val="dk1"/>
                </a:solidFill>
                <a:latin typeface="Arial"/>
                <a:ea typeface="Arial"/>
                <a:cs typeface="Arial"/>
                <a:sym typeface="Arial"/>
              </a:rPr>
              <a:t> is required</a:t>
            </a:r>
            <a:endParaRPr dirty="0"/>
          </a:p>
          <a:p>
            <a:pPr marL="533400" marR="0" lvl="1" indent="0" algn="l" rtl="0">
              <a:lnSpc>
                <a:spcPct val="100000"/>
              </a:lnSpc>
              <a:spcBef>
                <a:spcPts val="480"/>
              </a:spcBef>
              <a:spcAft>
                <a:spcPts val="0"/>
              </a:spcAft>
              <a:buClr>
                <a:srgbClr val="00A6D6"/>
              </a:buClr>
              <a:buSzPts val="2400"/>
              <a:buFont typeface="Arial"/>
              <a:buNone/>
            </a:pPr>
            <a:endParaRPr b="0" i="0" u="none" strike="noStrike" cap="none" dirty="0">
              <a:solidFill>
                <a:schemeClr val="dk1"/>
              </a:solidFill>
              <a:latin typeface="Arial"/>
              <a:ea typeface="Arial"/>
              <a:cs typeface="Arial"/>
              <a:sym typeface="Arial"/>
            </a:endParaRPr>
          </a:p>
          <a:p>
            <a:pPr marL="914400" marR="0" lvl="1" indent="-228600" algn="l" rtl="0">
              <a:lnSpc>
                <a:spcPct val="100000"/>
              </a:lnSpc>
              <a:spcBef>
                <a:spcPts val="480"/>
              </a:spcBef>
              <a:spcAft>
                <a:spcPts val="0"/>
              </a:spcAft>
              <a:buClr>
                <a:srgbClr val="00A6D6"/>
              </a:buClr>
              <a:buSzPts val="2400"/>
              <a:buFont typeface="Arial"/>
              <a:buNone/>
            </a:pPr>
            <a:endParaRPr b="0" i="0" u="none" strike="noStrike" cap="none" dirty="0">
              <a:solidFill>
                <a:schemeClr val="dk1"/>
              </a:solidFill>
              <a:latin typeface="Arial"/>
              <a:ea typeface="Arial"/>
              <a:cs typeface="Arial"/>
              <a:sym typeface="Arial"/>
            </a:endParaRPr>
          </a:p>
        </p:txBody>
      </p:sp>
      <p:sp>
        <p:nvSpPr>
          <p:cNvPr id="116" name="Google Shape;116;p14"/>
          <p:cNvSpPr txBox="1"/>
          <p:nvPr/>
        </p:nvSpPr>
        <p:spPr>
          <a:xfrm>
            <a:off x="4221700" y="3553775"/>
            <a:ext cx="2351400" cy="4341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000" b="0" i="0" u="none" strike="noStrike" cap="none">
                <a:solidFill>
                  <a:srgbClr val="000000"/>
                </a:solidFill>
                <a:latin typeface="Arial"/>
                <a:ea typeface="Arial"/>
                <a:cs typeface="Arial"/>
                <a:sym typeface="Arial"/>
              </a:rPr>
              <a:t>Point Cloud (PC): </a:t>
            </a:r>
            <a:r>
              <a:rPr lang="en-US" sz="1000"/>
              <a:t>U</a:t>
            </a:r>
            <a:r>
              <a:rPr lang="en-US" sz="1000" b="0" i="0" u="none" strike="noStrike" cap="none">
                <a:solidFill>
                  <a:srgbClr val="000000"/>
                </a:solidFill>
                <a:latin typeface="Arial"/>
                <a:ea typeface="Arial"/>
                <a:cs typeface="Arial"/>
                <a:sym typeface="Arial"/>
              </a:rPr>
              <a:t>norganized set of points in space (R</a:t>
            </a:r>
            <a:r>
              <a:rPr lang="en-US" sz="1000"/>
              <a:t>usu, ICRA, 2011)</a:t>
            </a:r>
            <a:endParaRPr sz="1000" b="0" i="0" u="none" strike="noStrike" cap="none">
              <a:solidFill>
                <a:srgbClr val="000000"/>
              </a:solidFill>
              <a:latin typeface="Arial"/>
              <a:ea typeface="Arial"/>
              <a:cs typeface="Arial"/>
              <a:sym typeface="Arial"/>
            </a:endParaRPr>
          </a:p>
          <a:p>
            <a:pPr marL="0" lvl="0" indent="0" algn="l" rtl="0">
              <a:spcBef>
                <a:spcPts val="560"/>
              </a:spcBef>
              <a:spcAft>
                <a:spcPts val="0"/>
              </a:spcAft>
              <a:buNone/>
            </a:pPr>
            <a:endParaRPr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5"/>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2"/>
              </a:buClr>
              <a:buSzPts val="3600"/>
              <a:buFont typeface="Arial"/>
              <a:buNone/>
            </a:pPr>
            <a:r>
              <a:rPr lang="en-US">
                <a:solidFill>
                  <a:schemeClr val="dk2"/>
                </a:solidFill>
              </a:rPr>
              <a:t>Volumetric Point Cloud Reconstructions</a:t>
            </a:r>
            <a:endParaRPr/>
          </a:p>
        </p:txBody>
      </p:sp>
      <p:sp>
        <p:nvSpPr>
          <p:cNvPr id="123" name="Google Shape;123;p15"/>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400" b="0" i="0" u="none" strike="noStrike" cap="none">
                <a:solidFill>
                  <a:schemeClr val="lt1"/>
                </a:solidFill>
                <a:latin typeface="Arial"/>
                <a:ea typeface="Arial"/>
                <a:cs typeface="Arial"/>
                <a:sym typeface="Arial"/>
              </a:rPr>
              <a:t>Introduction</a:t>
            </a:r>
            <a:endParaRPr sz="1400" b="0" i="0" u="none" strike="noStrike" cap="none">
              <a:solidFill>
                <a:schemeClr val="lt1"/>
              </a:solidFill>
              <a:latin typeface="Arial"/>
              <a:ea typeface="Arial"/>
              <a:cs typeface="Arial"/>
              <a:sym typeface="Arial"/>
            </a:endParaRPr>
          </a:p>
        </p:txBody>
      </p:sp>
      <p:pic>
        <p:nvPicPr>
          <p:cNvPr id="124" name="Google Shape;124;p15"/>
          <p:cNvPicPr preferRelativeResize="0"/>
          <p:nvPr/>
        </p:nvPicPr>
        <p:blipFill rotWithShape="1">
          <a:blip r:embed="rId3">
            <a:alphaModFix/>
          </a:blip>
          <a:srcRect/>
          <a:stretch/>
        </p:blipFill>
        <p:spPr>
          <a:xfrm>
            <a:off x="2175775" y="1308250"/>
            <a:ext cx="5871600" cy="3481800"/>
          </a:xfrm>
          <a:prstGeom prst="rect">
            <a:avLst/>
          </a:prstGeom>
          <a:noFill/>
          <a:ln>
            <a:noFill/>
          </a:ln>
        </p:spPr>
      </p:pic>
      <p:sp>
        <p:nvSpPr>
          <p:cNvPr id="125" name="Google Shape;125;p15"/>
          <p:cNvSpPr txBox="1"/>
          <p:nvPr/>
        </p:nvSpPr>
        <p:spPr>
          <a:xfrm>
            <a:off x="6031527" y="3867660"/>
            <a:ext cx="1805400" cy="303600"/>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n-US" sz="1800" b="1">
                <a:solidFill>
                  <a:srgbClr val="FFFFFF"/>
                </a:solidFill>
                <a:latin typeface="Twentieth Century"/>
                <a:ea typeface="Twentieth Century"/>
                <a:cs typeface="Twentieth Century"/>
                <a:sym typeface="Twentieth Century"/>
              </a:rPr>
              <a:t>Photorealistic  </a:t>
            </a:r>
            <a:r>
              <a:rPr lang="en-US" sz="1800" b="1" i="0" u="none" strike="noStrike" cap="none">
                <a:solidFill>
                  <a:srgbClr val="FFFFFF"/>
                </a:solidFill>
                <a:latin typeface="Twentieth Century"/>
                <a:ea typeface="Twentieth Century"/>
                <a:cs typeface="Twentieth Century"/>
                <a:sym typeface="Twentieth Century"/>
              </a:rPr>
              <a:t>Point Cloud</a:t>
            </a:r>
            <a:endParaRPr sz="1800" b="1" i="0" u="none" strike="noStrike" cap="none">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5"/>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2"/>
              </a:buClr>
              <a:buSzPts val="3600"/>
              <a:buFont typeface="Arial"/>
              <a:buNone/>
            </a:pPr>
            <a:r>
              <a:rPr lang="en-US" dirty="0">
                <a:solidFill>
                  <a:schemeClr val="dk2"/>
                </a:solidFill>
              </a:rPr>
              <a:t>Tiling for 3D Point Clouds</a:t>
            </a:r>
            <a:endParaRPr dirty="0"/>
          </a:p>
        </p:txBody>
      </p:sp>
      <p:sp>
        <p:nvSpPr>
          <p:cNvPr id="123" name="Google Shape;123;p15"/>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sz="1400" b="0" i="0" u="none" strike="noStrike" cap="none">
                <a:solidFill>
                  <a:schemeClr val="lt1"/>
                </a:solidFill>
                <a:latin typeface="Arial"/>
                <a:ea typeface="Arial"/>
                <a:cs typeface="Arial"/>
                <a:sym typeface="Arial"/>
              </a:rPr>
              <a:t>Introduction</a:t>
            </a:r>
            <a:endParaRPr sz="1400" b="0" i="0" u="none" strike="noStrike" cap="none">
              <a:solidFill>
                <a:schemeClr val="lt1"/>
              </a:solidFill>
              <a:latin typeface="Arial"/>
              <a:ea typeface="Arial"/>
              <a:cs typeface="Arial"/>
              <a:sym typeface="Arial"/>
            </a:endParaRPr>
          </a:p>
        </p:txBody>
      </p:sp>
      <p:sp>
        <p:nvSpPr>
          <p:cNvPr id="125" name="Google Shape;125;p15"/>
          <p:cNvSpPr txBox="1"/>
          <p:nvPr/>
        </p:nvSpPr>
        <p:spPr>
          <a:xfrm>
            <a:off x="6031527" y="3867660"/>
            <a:ext cx="1805400" cy="303600"/>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n-US" sz="1800" b="1">
                <a:solidFill>
                  <a:srgbClr val="FFFFFF"/>
                </a:solidFill>
                <a:latin typeface="Twentieth Century"/>
                <a:ea typeface="Twentieth Century"/>
                <a:cs typeface="Twentieth Century"/>
                <a:sym typeface="Twentieth Century"/>
              </a:rPr>
              <a:t>Photorealistic  </a:t>
            </a:r>
            <a:r>
              <a:rPr lang="en-US" sz="1800" b="1" i="0" u="none" strike="noStrike" cap="none">
                <a:solidFill>
                  <a:srgbClr val="FFFFFF"/>
                </a:solidFill>
                <a:latin typeface="Twentieth Century"/>
                <a:ea typeface="Twentieth Century"/>
                <a:cs typeface="Twentieth Century"/>
                <a:sym typeface="Twentieth Century"/>
              </a:rPr>
              <a:t>Point Cloud</a:t>
            </a:r>
            <a:endParaRPr sz="1800" b="1" i="0" u="none" strike="noStrike" cap="none">
              <a:solidFill>
                <a:srgbClr val="FFFFFF"/>
              </a:solidFill>
              <a:latin typeface="Twentieth Century"/>
              <a:ea typeface="Twentieth Century"/>
              <a:cs typeface="Twentieth Century"/>
              <a:sym typeface="Twentieth Century"/>
            </a:endParaRPr>
          </a:p>
        </p:txBody>
      </p:sp>
      <p:pic>
        <p:nvPicPr>
          <p:cNvPr id="3" name="Picture 2">
            <a:extLst>
              <a:ext uri="{FF2B5EF4-FFF2-40B4-BE49-F238E27FC236}">
                <a16:creationId xmlns:a16="http://schemas.microsoft.com/office/drawing/2014/main" id="{20670E2F-8EB0-4F4E-B0BF-ED5F6121FD3F}"/>
              </a:ext>
            </a:extLst>
          </p:cNvPr>
          <p:cNvPicPr>
            <a:picLocks noChangeAspect="1"/>
          </p:cNvPicPr>
          <p:nvPr/>
        </p:nvPicPr>
        <p:blipFill>
          <a:blip r:embed="rId3"/>
          <a:stretch>
            <a:fillRect/>
          </a:stretch>
        </p:blipFill>
        <p:spPr>
          <a:xfrm>
            <a:off x="2147804" y="1343719"/>
            <a:ext cx="6188800" cy="3481200"/>
          </a:xfrm>
          <a:prstGeom prst="rect">
            <a:avLst/>
          </a:prstGeom>
        </p:spPr>
      </p:pic>
      <p:sp>
        <p:nvSpPr>
          <p:cNvPr id="4" name="Rectangle 3">
            <a:extLst>
              <a:ext uri="{FF2B5EF4-FFF2-40B4-BE49-F238E27FC236}">
                <a16:creationId xmlns:a16="http://schemas.microsoft.com/office/drawing/2014/main" id="{9FB2ADD2-1CA8-4708-A3C7-E385F9A2A5D4}"/>
              </a:ext>
            </a:extLst>
          </p:cNvPr>
          <p:cNvSpPr/>
          <p:nvPr/>
        </p:nvSpPr>
        <p:spPr>
          <a:xfrm>
            <a:off x="1945532" y="4306532"/>
            <a:ext cx="6493213" cy="5183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3139977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6"/>
          <p:cNvSpPr txBox="1">
            <a:spLocks noGrp="1"/>
          </p:cNvSpPr>
          <p:nvPr>
            <p:ph type="body" idx="1"/>
          </p:nvPr>
        </p:nvSpPr>
        <p:spPr>
          <a:xfrm>
            <a:off x="1661150" y="1384300"/>
            <a:ext cx="7208400" cy="3017400"/>
          </a:xfrm>
          <a:prstGeom prst="rect">
            <a:avLst/>
          </a:prstGeom>
          <a:noFill/>
          <a:ln>
            <a:noFill/>
          </a:ln>
        </p:spPr>
        <p:txBody>
          <a:bodyPr spcFirstLastPara="1" wrap="square" lIns="0" tIns="34275" rIns="0" bIns="34275" anchor="t" anchorCtr="0">
            <a:noAutofit/>
          </a:bodyPr>
          <a:lstStyle/>
          <a:p>
            <a:pPr marL="457200" lvl="0" indent="-342900" algn="l" rtl="0">
              <a:spcBef>
                <a:spcPts val="560"/>
              </a:spcBef>
              <a:spcAft>
                <a:spcPts val="0"/>
              </a:spcAft>
              <a:buSzPts val="1800"/>
              <a:buChar char="•"/>
            </a:pPr>
            <a:endParaRPr sz="1100" dirty="0"/>
          </a:p>
          <a:p>
            <a:pPr marL="234950" indent="-171450">
              <a:lnSpc>
                <a:spcPct val="90000"/>
              </a:lnSpc>
              <a:spcBef>
                <a:spcPts val="1100"/>
              </a:spcBef>
            </a:pPr>
            <a:endParaRPr sz="1100" dirty="0"/>
          </a:p>
          <a:p>
            <a:pPr marL="234950" indent="-171450">
              <a:lnSpc>
                <a:spcPct val="90000"/>
              </a:lnSpc>
              <a:spcBef>
                <a:spcPts val="1100"/>
              </a:spcBef>
            </a:pPr>
            <a:endParaRPr sz="1100" dirty="0"/>
          </a:p>
        </p:txBody>
      </p:sp>
      <p:sp>
        <p:nvSpPr>
          <p:cNvPr id="131" name="Google Shape;131;p16"/>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Challenges</a:t>
            </a:r>
            <a:endParaRPr dirty="0"/>
          </a:p>
        </p:txBody>
      </p:sp>
      <p:sp>
        <p:nvSpPr>
          <p:cNvPr id="132" name="Google Shape;132;p16"/>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a:solidFill>
                  <a:schemeClr val="lt1"/>
                </a:solidFill>
              </a:rPr>
              <a:t>Introduction</a:t>
            </a:r>
            <a:endParaRPr sz="1400" b="0" i="0" u="none" strike="noStrike" cap="none">
              <a:solidFill>
                <a:schemeClr val="lt1"/>
              </a:solidFill>
              <a:latin typeface="Arial"/>
              <a:ea typeface="Arial"/>
              <a:cs typeface="Arial"/>
              <a:sym typeface="Arial"/>
            </a:endParaRPr>
          </a:p>
        </p:txBody>
      </p:sp>
      <p:sp>
        <p:nvSpPr>
          <p:cNvPr id="5" name="Google Shape;253;p30">
            <a:extLst>
              <a:ext uri="{FF2B5EF4-FFF2-40B4-BE49-F238E27FC236}">
                <a16:creationId xmlns:a16="http://schemas.microsoft.com/office/drawing/2014/main" id="{B7325B77-600B-4450-8C67-03D635A998A3}"/>
              </a:ext>
            </a:extLst>
          </p:cNvPr>
          <p:cNvSpPr txBox="1">
            <a:spLocks/>
          </p:cNvSpPr>
          <p:nvPr/>
        </p:nvSpPr>
        <p:spPr>
          <a:xfrm>
            <a:off x="1763110" y="1096300"/>
            <a:ext cx="5406000" cy="3017400"/>
          </a:xfrm>
          <a:prstGeom prst="rect">
            <a:avLst/>
          </a:prstGeom>
          <a:noFill/>
          <a:ln>
            <a:noFill/>
          </a:ln>
        </p:spPr>
        <p:txBody>
          <a:bodyPr spcFirstLastPara="1" wrap="square" lIns="0" tIns="34275" rIns="0" bIns="34275" anchor="t" anchorCtr="0">
            <a:noAutofit/>
          </a:bodyPr>
          <a:lstStyle>
            <a:defPPr marR="0" lvl="0" algn="l" rtl="0">
              <a:lnSpc>
                <a:spcPct val="100000"/>
              </a:lnSpc>
              <a:spcBef>
                <a:spcPts val="0"/>
              </a:spcBef>
              <a:spcAft>
                <a:spcPts val="0"/>
              </a:spcAft>
            </a:defPPr>
            <a:lvl1pPr marL="457200" marR="0" lvl="0" indent="-406400" algn="l" rtl="0">
              <a:lnSpc>
                <a:spcPct val="100000"/>
              </a:lnSpc>
              <a:spcBef>
                <a:spcPts val="560"/>
              </a:spcBef>
              <a:spcAft>
                <a:spcPts val="0"/>
              </a:spcAft>
              <a:buClr>
                <a:srgbClr val="00A6D6"/>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pPr indent="0">
              <a:lnSpc>
                <a:spcPct val="90000"/>
              </a:lnSpc>
              <a:spcBef>
                <a:spcPts val="0"/>
              </a:spcBef>
              <a:buFont typeface="Arial"/>
              <a:buNone/>
            </a:pPr>
            <a:endParaRPr lang="en-US" sz="1100" dirty="0"/>
          </a:p>
          <a:p>
            <a:pPr indent="-298450">
              <a:lnSpc>
                <a:spcPct val="90000"/>
              </a:lnSpc>
              <a:spcBef>
                <a:spcPts val="0"/>
              </a:spcBef>
              <a:buSzPts val="1100"/>
            </a:pPr>
            <a:r>
              <a:rPr lang="en-US" sz="1100" dirty="0"/>
              <a:t>6DoF VR evaluation environment capable of playing back synchronized tiled streams of point clouds in real time at 30fps without large load times before each dynamic sequence</a:t>
            </a:r>
          </a:p>
          <a:p>
            <a:pPr indent="-298450">
              <a:lnSpc>
                <a:spcPct val="90000"/>
              </a:lnSpc>
              <a:spcBef>
                <a:spcPts val="0"/>
              </a:spcBef>
              <a:buSzPts val="1100"/>
            </a:pPr>
            <a:r>
              <a:rPr lang="en-US" sz="1100" dirty="0"/>
              <a:t>Real-time client side adaptation mechanism</a:t>
            </a:r>
          </a:p>
          <a:p>
            <a:pPr indent="-298450">
              <a:lnSpc>
                <a:spcPct val="90000"/>
              </a:lnSpc>
              <a:spcBef>
                <a:spcPts val="0"/>
              </a:spcBef>
              <a:buSzPts val="1100"/>
            </a:pPr>
            <a:r>
              <a:rPr lang="en-US" sz="1100" dirty="0"/>
              <a:t>Real-time point cloud user reconstructions</a:t>
            </a:r>
          </a:p>
          <a:p>
            <a:pPr indent="-298450">
              <a:lnSpc>
                <a:spcPct val="90000"/>
              </a:lnSpc>
              <a:spcBef>
                <a:spcPts val="0"/>
              </a:spcBef>
              <a:buSzPts val="1100"/>
            </a:pPr>
            <a:r>
              <a:rPr lang="en-US" sz="1100" dirty="0"/>
              <a:t>Real-time point cloud compression</a:t>
            </a:r>
          </a:p>
          <a:p>
            <a:pPr indent="-298450">
              <a:lnSpc>
                <a:spcPct val="90000"/>
              </a:lnSpc>
              <a:spcBef>
                <a:spcPts val="0"/>
              </a:spcBef>
              <a:buSzPts val="1100"/>
            </a:pPr>
            <a:endParaRPr lang="en-US" sz="1100" dirty="0"/>
          </a:p>
          <a:p>
            <a:pPr marL="158750" indent="0">
              <a:lnSpc>
                <a:spcPct val="90000"/>
              </a:lnSpc>
              <a:spcBef>
                <a:spcPts val="0"/>
              </a:spcBef>
              <a:buSzPts val="1100"/>
              <a:buNone/>
            </a:pPr>
            <a:r>
              <a:rPr lang="en-US" sz="1100" dirty="0"/>
              <a:t>Existing solutions relied on objective evaluation [1][2[3] or on subjective evaluation using prerecorded videos[4] </a:t>
            </a:r>
          </a:p>
          <a:p>
            <a:pPr marL="158750" indent="0">
              <a:lnSpc>
                <a:spcPct val="90000"/>
              </a:lnSpc>
              <a:spcBef>
                <a:spcPts val="0"/>
              </a:spcBef>
              <a:buSzPts val="1100"/>
              <a:buNone/>
            </a:pPr>
            <a:r>
              <a:rPr lang="en-US" sz="1100" dirty="0"/>
              <a:t>Immersive evaluation environments load the entire sequences on physical memory before playback [5]</a:t>
            </a:r>
          </a:p>
          <a:p>
            <a:pPr marL="158750" indent="0">
              <a:lnSpc>
                <a:spcPct val="90000"/>
              </a:lnSpc>
              <a:spcBef>
                <a:spcPts val="0"/>
              </a:spcBef>
              <a:buSzPts val="1100"/>
              <a:buNone/>
            </a:pPr>
            <a:endParaRPr lang="en-US" sz="1100" dirty="0"/>
          </a:p>
          <a:p>
            <a:pPr marL="63500" indent="0">
              <a:lnSpc>
                <a:spcPct val="90000"/>
              </a:lnSpc>
              <a:spcBef>
                <a:spcPts val="1100"/>
              </a:spcBef>
              <a:buFont typeface="Arial"/>
              <a:buNone/>
            </a:pPr>
            <a:endParaRPr lang="en-US" sz="1000" dirty="0"/>
          </a:p>
        </p:txBody>
      </p:sp>
      <p:sp>
        <p:nvSpPr>
          <p:cNvPr id="2" name="Rectangle 1">
            <a:extLst>
              <a:ext uri="{FF2B5EF4-FFF2-40B4-BE49-F238E27FC236}">
                <a16:creationId xmlns:a16="http://schemas.microsoft.com/office/drawing/2014/main" id="{EDB92FC7-F98D-4935-AA57-1938E70F5E24}"/>
              </a:ext>
            </a:extLst>
          </p:cNvPr>
          <p:cNvSpPr/>
          <p:nvPr/>
        </p:nvSpPr>
        <p:spPr>
          <a:xfrm>
            <a:off x="1862846" y="3435340"/>
            <a:ext cx="6138154" cy="1708160"/>
          </a:xfrm>
          <a:prstGeom prst="rect">
            <a:avLst/>
          </a:prstGeom>
        </p:spPr>
        <p:txBody>
          <a:bodyPr wrap="square">
            <a:spAutoFit/>
          </a:bodyPr>
          <a:lstStyle/>
          <a:p>
            <a:r>
              <a:rPr lang="nl-NL" sz="700" dirty="0">
                <a:latin typeface="Arial" panose="020B0604020202020204" pitchFamily="34" charset="0"/>
              </a:rPr>
              <a:t>[1] M. Hosseini and C. Timmerer, “Dynamic Adaptive Point Cloud Streaming,” in Proceedings of the 23rd Packet Video Workshop, ser. PV ’18. New York, NY, USA: ACM, 2018, pp. 25–30.</a:t>
            </a:r>
            <a:br>
              <a:rPr lang="nl-NL" sz="700" dirty="0"/>
            </a:br>
            <a:r>
              <a:rPr lang="nl-NL" sz="700" dirty="0"/>
              <a:t>[2] </a:t>
            </a:r>
            <a:r>
              <a:rPr lang="nl-NL" sz="700" dirty="0">
                <a:latin typeface="Arial" panose="020B0604020202020204" pitchFamily="34" charset="0"/>
              </a:rPr>
              <a:t>J. van der Hooft, T. Wauters, F. De Turck, C. Timmerer, and H. Hellwagner, “Towards 6DoF HTTP Adaptive Streaming Through Point Cloud Compression,” in Proceedings of the 27th ACM International Conference on Multimedia, ser. MM ’19. New York, NY, USA: Association for Computing Machinery, 2019, pp. 2405–2413 </a:t>
            </a:r>
            <a:br>
              <a:rPr lang="nl-NL" sz="700" dirty="0"/>
            </a:br>
            <a:r>
              <a:rPr lang="nl-NL" sz="700" dirty="0"/>
              <a:t>[3] </a:t>
            </a:r>
            <a:r>
              <a:rPr lang="en-US" sz="700" dirty="0"/>
              <a:t>S. Subramanyam, I. Viola, A. </a:t>
            </a:r>
            <a:r>
              <a:rPr lang="en-US" sz="700" dirty="0" err="1"/>
              <a:t>Hanjalic</a:t>
            </a:r>
            <a:r>
              <a:rPr lang="en-US" sz="700" dirty="0"/>
              <a:t>, and P. Cesar, “User Centered Adaptive Streaming of Dynamic Point Clouds with Low Complexity Tiling,” in Proceedings of the 28th ACM International Conference on Multimedia, ser. MM ’20. New York, NY, USA: Association for Computing Machinery, 2020, p. 3669–3677.</a:t>
            </a:r>
            <a:br>
              <a:rPr lang="nl-NL" sz="700" dirty="0"/>
            </a:br>
            <a:r>
              <a:rPr lang="nl-NL" sz="700" dirty="0"/>
              <a:t>[4] </a:t>
            </a:r>
            <a:r>
              <a:rPr lang="nl-NL" sz="700" dirty="0">
                <a:latin typeface="Arial" panose="020B0604020202020204" pitchFamily="34" charset="0"/>
              </a:rPr>
              <a:t>J. van der Hooft, M. T. Vega, C. Timmerer, A. C. Begen, F. De Turck, and R. Schatz, “Objective and Subjective QoE Evaluation for Adaptive Point Cloud Streaming,” in 2020 Twelfth International Conference on Quality of Multimedia Experience (QoMEX), 2020, pp. 1–6.</a:t>
            </a:r>
          </a:p>
          <a:p>
            <a:r>
              <a:rPr lang="en-US" sz="700" dirty="0">
                <a:latin typeface="Arial" panose="020B0604020202020204" pitchFamily="34" charset="0"/>
              </a:rPr>
              <a:t>[</a:t>
            </a:r>
            <a:r>
              <a:rPr lang="nl-NL" sz="700" dirty="0">
                <a:latin typeface="Arial" panose="020B0604020202020204" pitchFamily="34" charset="0"/>
              </a:rPr>
              <a:t>5]</a:t>
            </a:r>
            <a:r>
              <a:rPr lang="en-US" sz="700" dirty="0">
                <a:latin typeface="Arial" panose="020B0604020202020204" pitchFamily="34" charset="0"/>
              </a:rPr>
              <a:t> S. Subramanyam, J. Li, I. Viola and P. Cesar, "Comparing the Quality of Highly Realistic Digital Humans in 3DoF and 6DoF: A Volumetric Video Case Study," 2020 IEEE Conference on Virtual Reality and 3D User Interfaces (VR), 2020, pp. 127-136, </a:t>
            </a:r>
            <a:r>
              <a:rPr lang="en-US" sz="700" dirty="0" err="1">
                <a:latin typeface="Arial" panose="020B0604020202020204" pitchFamily="34" charset="0"/>
              </a:rPr>
              <a:t>doi</a:t>
            </a:r>
            <a:r>
              <a:rPr lang="en-US" sz="700" dirty="0">
                <a:latin typeface="Arial" panose="020B0604020202020204" pitchFamily="34" charset="0"/>
              </a:rPr>
              <a:t>: 10.1109/VR46266.2020.00031.</a:t>
            </a:r>
            <a:endParaRPr lang="nl-NL" sz="700" dirty="0"/>
          </a:p>
          <a:p>
            <a:br>
              <a:rPr lang="nl-NL" sz="700" dirty="0"/>
            </a:br>
            <a:br>
              <a:rPr lang="nl-NL" sz="700" dirty="0"/>
            </a:br>
            <a:endParaRPr lang="nl-NL"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6"/>
          <p:cNvSpPr txBox="1">
            <a:spLocks noGrp="1"/>
          </p:cNvSpPr>
          <p:nvPr>
            <p:ph type="body" idx="1"/>
          </p:nvPr>
        </p:nvSpPr>
        <p:spPr>
          <a:xfrm>
            <a:off x="1661150" y="1384300"/>
            <a:ext cx="7208400" cy="3017400"/>
          </a:xfrm>
          <a:prstGeom prst="rect">
            <a:avLst/>
          </a:prstGeom>
          <a:noFill/>
          <a:ln>
            <a:noFill/>
          </a:ln>
        </p:spPr>
        <p:txBody>
          <a:bodyPr spcFirstLastPara="1" wrap="square" lIns="0" tIns="34275" rIns="0" bIns="34275" anchor="t" anchorCtr="0">
            <a:noAutofit/>
          </a:bodyPr>
          <a:lstStyle/>
          <a:p>
            <a:pPr marL="457200" lvl="0" indent="-342900" algn="l" rtl="0">
              <a:spcBef>
                <a:spcPts val="560"/>
              </a:spcBef>
              <a:spcAft>
                <a:spcPts val="0"/>
              </a:spcAft>
              <a:buSzPts val="1800"/>
              <a:buChar char="•"/>
            </a:pPr>
            <a:endParaRPr sz="1100" dirty="0"/>
          </a:p>
          <a:p>
            <a:pPr marL="234950" indent="-171450">
              <a:lnSpc>
                <a:spcPct val="90000"/>
              </a:lnSpc>
              <a:spcBef>
                <a:spcPts val="1100"/>
              </a:spcBef>
            </a:pPr>
            <a:endParaRPr sz="1100" dirty="0"/>
          </a:p>
          <a:p>
            <a:pPr marL="234950" indent="-171450">
              <a:lnSpc>
                <a:spcPct val="90000"/>
              </a:lnSpc>
              <a:spcBef>
                <a:spcPts val="1100"/>
              </a:spcBef>
            </a:pPr>
            <a:endParaRPr sz="1100" dirty="0"/>
          </a:p>
        </p:txBody>
      </p:sp>
      <p:sp>
        <p:nvSpPr>
          <p:cNvPr id="131" name="Google Shape;131;p16"/>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Contributions</a:t>
            </a:r>
            <a:endParaRPr dirty="0"/>
          </a:p>
        </p:txBody>
      </p:sp>
      <p:sp>
        <p:nvSpPr>
          <p:cNvPr id="132" name="Google Shape;132;p16"/>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a:solidFill>
                  <a:schemeClr val="lt1"/>
                </a:solidFill>
              </a:rPr>
              <a:t>Introduction</a:t>
            </a:r>
            <a:endParaRPr sz="1400" b="0" i="0" u="none" strike="noStrike" cap="none">
              <a:solidFill>
                <a:schemeClr val="lt1"/>
              </a:solidFill>
              <a:latin typeface="Arial"/>
              <a:ea typeface="Arial"/>
              <a:cs typeface="Arial"/>
              <a:sym typeface="Arial"/>
            </a:endParaRPr>
          </a:p>
        </p:txBody>
      </p:sp>
      <p:sp>
        <p:nvSpPr>
          <p:cNvPr id="5" name="Google Shape;253;p30">
            <a:extLst>
              <a:ext uri="{FF2B5EF4-FFF2-40B4-BE49-F238E27FC236}">
                <a16:creationId xmlns:a16="http://schemas.microsoft.com/office/drawing/2014/main" id="{B7325B77-600B-4450-8C67-03D635A998A3}"/>
              </a:ext>
            </a:extLst>
          </p:cNvPr>
          <p:cNvSpPr txBox="1">
            <a:spLocks/>
          </p:cNvSpPr>
          <p:nvPr/>
        </p:nvSpPr>
        <p:spPr>
          <a:xfrm>
            <a:off x="1763110" y="1096300"/>
            <a:ext cx="5406000" cy="3017400"/>
          </a:xfrm>
          <a:prstGeom prst="rect">
            <a:avLst/>
          </a:prstGeom>
          <a:noFill/>
          <a:ln>
            <a:noFill/>
          </a:ln>
        </p:spPr>
        <p:txBody>
          <a:bodyPr spcFirstLastPara="1" wrap="square" lIns="0" tIns="34275" rIns="0" bIns="34275" anchor="t" anchorCtr="0">
            <a:noAutofit/>
          </a:bodyPr>
          <a:lstStyle>
            <a:defPPr marR="0" lvl="0" algn="l" rtl="0">
              <a:lnSpc>
                <a:spcPct val="100000"/>
              </a:lnSpc>
              <a:spcBef>
                <a:spcPts val="0"/>
              </a:spcBef>
              <a:spcAft>
                <a:spcPts val="0"/>
              </a:spcAft>
            </a:defPPr>
            <a:lvl1pPr marL="457200" marR="0" lvl="0" indent="-406400" algn="l" rtl="0">
              <a:lnSpc>
                <a:spcPct val="100000"/>
              </a:lnSpc>
              <a:spcBef>
                <a:spcPts val="560"/>
              </a:spcBef>
              <a:spcAft>
                <a:spcPts val="0"/>
              </a:spcAft>
              <a:buClr>
                <a:srgbClr val="00A6D6"/>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pPr marL="0" indent="0">
              <a:lnSpc>
                <a:spcPct val="90000"/>
              </a:lnSpc>
              <a:spcBef>
                <a:spcPts val="0"/>
              </a:spcBef>
              <a:buFont typeface="Arial"/>
              <a:buNone/>
            </a:pPr>
            <a:r>
              <a:rPr lang="en-US" sz="1100" dirty="0"/>
              <a:t>The main contributions of this work are:</a:t>
            </a:r>
          </a:p>
          <a:p>
            <a:pPr indent="0">
              <a:lnSpc>
                <a:spcPct val="90000"/>
              </a:lnSpc>
              <a:spcBef>
                <a:spcPts val="0"/>
              </a:spcBef>
              <a:buFont typeface="Arial"/>
              <a:buNone/>
            </a:pPr>
            <a:endParaRPr lang="en-US" sz="1100" dirty="0"/>
          </a:p>
          <a:p>
            <a:pPr indent="-298450">
              <a:lnSpc>
                <a:spcPct val="90000"/>
              </a:lnSpc>
              <a:spcBef>
                <a:spcPts val="0"/>
              </a:spcBef>
              <a:buSzPts val="1100"/>
            </a:pPr>
            <a:r>
              <a:rPr lang="en-US" sz="1100" dirty="0"/>
              <a:t>Novel tile selection strategy to optimize the delivery of independently decodable point cloud tiles over bandwidth limited networks</a:t>
            </a:r>
          </a:p>
          <a:p>
            <a:pPr indent="0">
              <a:lnSpc>
                <a:spcPct val="90000"/>
              </a:lnSpc>
              <a:spcBef>
                <a:spcPts val="0"/>
              </a:spcBef>
              <a:buFont typeface="Arial"/>
              <a:buNone/>
            </a:pPr>
            <a:endParaRPr lang="en-US" sz="1100" dirty="0"/>
          </a:p>
          <a:p>
            <a:pPr indent="-298450">
              <a:lnSpc>
                <a:spcPct val="90000"/>
              </a:lnSpc>
              <a:spcBef>
                <a:spcPts val="0"/>
              </a:spcBef>
              <a:buSzPts val="1100"/>
            </a:pPr>
            <a:r>
              <a:rPr lang="en-US" sz="1100" dirty="0"/>
              <a:t>Evaluation of the </a:t>
            </a:r>
            <a:r>
              <a:rPr lang="en-US" sz="1100" dirty="0" err="1"/>
              <a:t>QoE</a:t>
            </a:r>
            <a:r>
              <a:rPr lang="en-US" sz="1100" dirty="0"/>
              <a:t> of user-centered real-time adaptive streaming of point clouds in VR through two user studies</a:t>
            </a:r>
          </a:p>
          <a:p>
            <a:pPr indent="-298450">
              <a:lnSpc>
                <a:spcPct val="90000"/>
              </a:lnSpc>
              <a:spcBef>
                <a:spcPts val="0"/>
              </a:spcBef>
              <a:buSzPts val="1100"/>
            </a:pPr>
            <a:endParaRPr lang="en-US" sz="1100" dirty="0"/>
          </a:p>
          <a:p>
            <a:pPr indent="-298450">
              <a:lnSpc>
                <a:spcPct val="90000"/>
              </a:lnSpc>
              <a:spcBef>
                <a:spcPts val="0"/>
              </a:spcBef>
              <a:buSzPts val="1100"/>
            </a:pPr>
            <a:r>
              <a:rPr lang="en-US" sz="1100" dirty="0"/>
              <a:t>Prerecorded point cloud playback framework suitable for subjective quality evaluation</a:t>
            </a:r>
          </a:p>
          <a:p>
            <a:pPr indent="-298450">
              <a:lnSpc>
                <a:spcPct val="90000"/>
              </a:lnSpc>
              <a:spcBef>
                <a:spcPts val="0"/>
              </a:spcBef>
              <a:buSzPts val="1100"/>
            </a:pPr>
            <a:endParaRPr lang="en-US" sz="1100" dirty="0"/>
          </a:p>
          <a:p>
            <a:pPr indent="-298450">
              <a:lnSpc>
                <a:spcPct val="90000"/>
              </a:lnSpc>
              <a:spcBef>
                <a:spcPts val="0"/>
              </a:spcBef>
              <a:buSzPts val="1100"/>
            </a:pPr>
            <a:r>
              <a:rPr lang="en-US" sz="1100" dirty="0"/>
              <a:t>VR remote communication application with live captured user reconstructions </a:t>
            </a:r>
          </a:p>
          <a:p>
            <a:pPr indent="-298450">
              <a:lnSpc>
                <a:spcPct val="90000"/>
              </a:lnSpc>
              <a:spcBef>
                <a:spcPts val="0"/>
              </a:spcBef>
              <a:buSzPts val="1100"/>
            </a:pPr>
            <a:endParaRPr lang="en-US" sz="1100" dirty="0"/>
          </a:p>
          <a:p>
            <a:pPr indent="-298450">
              <a:lnSpc>
                <a:spcPct val="90000"/>
              </a:lnSpc>
              <a:spcBef>
                <a:spcPts val="0"/>
              </a:spcBef>
              <a:buSzPts val="1100"/>
            </a:pPr>
            <a:endParaRPr lang="en-US" sz="1100" dirty="0"/>
          </a:p>
          <a:p>
            <a:pPr indent="-298450">
              <a:lnSpc>
                <a:spcPct val="90000"/>
              </a:lnSpc>
              <a:spcBef>
                <a:spcPts val="0"/>
              </a:spcBef>
              <a:buSzPts val="1100"/>
            </a:pPr>
            <a:endParaRPr lang="en-US" sz="1100" dirty="0"/>
          </a:p>
          <a:p>
            <a:pPr indent="-298450">
              <a:lnSpc>
                <a:spcPct val="90000"/>
              </a:lnSpc>
              <a:spcBef>
                <a:spcPts val="0"/>
              </a:spcBef>
              <a:buSzPts val="1100"/>
            </a:pPr>
            <a:endParaRPr lang="en-US" sz="1100" dirty="0"/>
          </a:p>
          <a:p>
            <a:pPr indent="-298450">
              <a:lnSpc>
                <a:spcPct val="90000"/>
              </a:lnSpc>
              <a:spcBef>
                <a:spcPts val="0"/>
              </a:spcBef>
              <a:buSzPts val="1100"/>
            </a:pPr>
            <a:endParaRPr lang="en-US" sz="1100" dirty="0"/>
          </a:p>
          <a:p>
            <a:pPr indent="-298450">
              <a:lnSpc>
                <a:spcPct val="90000"/>
              </a:lnSpc>
              <a:spcBef>
                <a:spcPts val="0"/>
              </a:spcBef>
              <a:buSzPts val="1100"/>
            </a:pPr>
            <a:endParaRPr lang="en-US" sz="1100" dirty="0"/>
          </a:p>
          <a:p>
            <a:pPr marL="63500" indent="0">
              <a:lnSpc>
                <a:spcPct val="90000"/>
              </a:lnSpc>
              <a:spcBef>
                <a:spcPts val="1100"/>
              </a:spcBef>
              <a:buFont typeface="Arial"/>
              <a:buNone/>
            </a:pPr>
            <a:endParaRPr lang="en-US" sz="1000" dirty="0"/>
          </a:p>
        </p:txBody>
      </p:sp>
      <p:sp>
        <p:nvSpPr>
          <p:cNvPr id="2" name="Rectangle 1">
            <a:extLst>
              <a:ext uri="{FF2B5EF4-FFF2-40B4-BE49-F238E27FC236}">
                <a16:creationId xmlns:a16="http://schemas.microsoft.com/office/drawing/2014/main" id="{EDB92FC7-F98D-4935-AA57-1938E70F5E24}"/>
              </a:ext>
            </a:extLst>
          </p:cNvPr>
          <p:cNvSpPr/>
          <p:nvPr/>
        </p:nvSpPr>
        <p:spPr>
          <a:xfrm>
            <a:off x="1862846" y="3435340"/>
            <a:ext cx="6138154" cy="1708160"/>
          </a:xfrm>
          <a:prstGeom prst="rect">
            <a:avLst/>
          </a:prstGeom>
        </p:spPr>
        <p:txBody>
          <a:bodyPr wrap="square">
            <a:spAutoFit/>
          </a:bodyPr>
          <a:lstStyle/>
          <a:p>
            <a:r>
              <a:rPr lang="nl-NL" sz="700" dirty="0">
                <a:latin typeface="Arial" panose="020B0604020202020204" pitchFamily="34" charset="0"/>
              </a:rPr>
              <a:t>[1] M. Hosseini and C. Timmerer, “Dynamic Adaptive Point Cloud Streaming,” in Proceedings of the 23rd Packet Video Workshop, ser. PV ’18. New York, NY, USA: ACM, 2018, pp. 25–30.</a:t>
            </a:r>
            <a:br>
              <a:rPr lang="nl-NL" sz="700" dirty="0"/>
            </a:br>
            <a:r>
              <a:rPr lang="nl-NL" sz="700" dirty="0"/>
              <a:t>[2] </a:t>
            </a:r>
            <a:r>
              <a:rPr lang="nl-NL" sz="700" dirty="0">
                <a:latin typeface="Arial" panose="020B0604020202020204" pitchFamily="34" charset="0"/>
              </a:rPr>
              <a:t>J. van der Hooft, T. Wauters, F. De Turck, C. Timmerer, and H. Hellwagner, “Towards 6DoF HTTP Adaptive Streaming Through Point Cloud Compression,” in Proceedings of the 27th ACM International Conference on Multimedia, ser. MM ’19. New York, NY, USA: Association for Computing Machinery, 2019, pp. 2405–2413 </a:t>
            </a:r>
            <a:br>
              <a:rPr lang="nl-NL" sz="700" dirty="0"/>
            </a:br>
            <a:r>
              <a:rPr lang="nl-NL" sz="700" dirty="0"/>
              <a:t>[3] </a:t>
            </a:r>
            <a:r>
              <a:rPr lang="en-US" sz="700" dirty="0"/>
              <a:t>S. Subramanyam, I. Viola, A. </a:t>
            </a:r>
            <a:r>
              <a:rPr lang="en-US" sz="700" dirty="0" err="1"/>
              <a:t>Hanjalic</a:t>
            </a:r>
            <a:r>
              <a:rPr lang="en-US" sz="700" dirty="0"/>
              <a:t>, and P. Cesar, “User Centered Adaptive Streaming of Dynamic Point Clouds with Low Complexity Tiling,” in Proceedings of the 28th ACM International Conference on Multimedia, ser. MM ’20. New York, NY, USA: Association for Computing Machinery, 2020, p. 3669–3677.</a:t>
            </a:r>
            <a:br>
              <a:rPr lang="nl-NL" sz="700" dirty="0"/>
            </a:br>
            <a:r>
              <a:rPr lang="nl-NL" sz="700" dirty="0"/>
              <a:t>[4] </a:t>
            </a:r>
            <a:r>
              <a:rPr lang="nl-NL" sz="700" dirty="0">
                <a:latin typeface="Arial" panose="020B0604020202020204" pitchFamily="34" charset="0"/>
              </a:rPr>
              <a:t>J. van der Hooft, M. T. Vega, C. Timmerer, A. C. Begen, F. De Turck, and R. Schatz, “Objective and Subjective QoE Evaluation for Adaptive Point Cloud Streaming,” in 2020 Twelfth International Conference on Quality of Multimedia Experience (QoMEX), 2020, pp. 1–6.</a:t>
            </a:r>
          </a:p>
          <a:p>
            <a:r>
              <a:rPr lang="en-US" sz="700" dirty="0">
                <a:latin typeface="Arial" panose="020B0604020202020204" pitchFamily="34" charset="0"/>
              </a:rPr>
              <a:t>[</a:t>
            </a:r>
            <a:r>
              <a:rPr lang="nl-NL" sz="700" dirty="0">
                <a:latin typeface="Arial" panose="020B0604020202020204" pitchFamily="34" charset="0"/>
              </a:rPr>
              <a:t>5] </a:t>
            </a:r>
            <a:r>
              <a:rPr lang="en-US" sz="700" dirty="0">
                <a:latin typeface="Arial" panose="020B0604020202020204" pitchFamily="34" charset="0"/>
              </a:rPr>
              <a:t>S. Subramanyam, J. Li, I. Viola and P. Cesar, "Comparing the Quality of Highly Realistic Digital Humans in 3DoF and 6DoF: A Volumetric Video Case Study," 2020 IEEE Conference on Virtual Reality and 3D User Interfaces (VR), 2020, pp. 127-136, </a:t>
            </a:r>
            <a:r>
              <a:rPr lang="en-US" sz="700" dirty="0" err="1">
                <a:latin typeface="Arial" panose="020B0604020202020204" pitchFamily="34" charset="0"/>
              </a:rPr>
              <a:t>doi</a:t>
            </a:r>
            <a:r>
              <a:rPr lang="en-US" sz="700" dirty="0">
                <a:latin typeface="Arial" panose="020B0604020202020204" pitchFamily="34" charset="0"/>
              </a:rPr>
              <a:t>: 10.1109/VR46266.2020.00031.</a:t>
            </a:r>
            <a:endParaRPr lang="nl-NL" sz="700" dirty="0"/>
          </a:p>
          <a:p>
            <a:br>
              <a:rPr lang="nl-NL" sz="700" dirty="0"/>
            </a:br>
            <a:br>
              <a:rPr lang="nl-NL" sz="700" dirty="0"/>
            </a:br>
            <a:endParaRPr lang="nl-NL" sz="700" dirty="0"/>
          </a:p>
        </p:txBody>
      </p:sp>
    </p:spTree>
    <p:extLst>
      <p:ext uri="{BB962C8B-B14F-4D97-AF65-F5344CB8AC3E}">
        <p14:creationId xmlns:p14="http://schemas.microsoft.com/office/powerpoint/2010/main" val="117355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7"/>
          <p:cNvSpPr txBox="1">
            <a:spLocks noGrp="1"/>
          </p:cNvSpPr>
          <p:nvPr>
            <p:ph type="title"/>
          </p:nvPr>
        </p:nvSpPr>
        <p:spPr>
          <a:xfrm>
            <a:off x="2923975" y="2006200"/>
            <a:ext cx="5849400" cy="8574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3600"/>
              <a:buNone/>
            </a:pPr>
            <a:r>
              <a:rPr lang="en-US" sz="3600" b="0" i="0" u="none" strike="noStrike" cap="none" dirty="0">
                <a:solidFill>
                  <a:srgbClr val="00A6D6"/>
                </a:solidFill>
                <a:latin typeface="Arial"/>
                <a:ea typeface="Arial"/>
                <a:cs typeface="Arial"/>
                <a:sym typeface="Arial"/>
              </a:rPr>
              <a:t>Tiling for Adaptive Streaming</a:t>
            </a:r>
            <a:endParaRPr sz="3600" b="0" i="0" u="none" strike="noStrike" cap="none" dirty="0">
              <a:solidFill>
                <a:srgbClr val="00A6D6"/>
              </a:solidFill>
              <a:latin typeface="Arial"/>
              <a:ea typeface="Arial"/>
              <a:cs typeface="Arial"/>
              <a:sym typeface="Arial"/>
            </a:endParaRPr>
          </a:p>
        </p:txBody>
      </p:sp>
      <p:sp>
        <p:nvSpPr>
          <p:cNvPr id="138" name="Google Shape;138;p17"/>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US" dirty="0">
                <a:solidFill>
                  <a:schemeClr val="lt1"/>
                </a:solidFill>
              </a:rPr>
              <a:t>Adaptive Streaming</a:t>
            </a:r>
            <a:endParaRPr sz="1400" b="0" i="0" u="none" strike="noStrike" cap="none" dirty="0">
              <a:solidFill>
                <a:schemeClr val="lt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5"/>
          <p:cNvSpPr txBox="1">
            <a:spLocks noGrp="1"/>
          </p:cNvSpPr>
          <p:nvPr>
            <p:ph type="body" idx="1"/>
          </p:nvPr>
        </p:nvSpPr>
        <p:spPr>
          <a:xfrm>
            <a:off x="1763110" y="1096300"/>
            <a:ext cx="5406000" cy="3017400"/>
          </a:xfrm>
          <a:prstGeom prst="rect">
            <a:avLst/>
          </a:prstGeom>
          <a:noFill/>
          <a:ln>
            <a:noFill/>
          </a:ln>
        </p:spPr>
        <p:txBody>
          <a:bodyPr spcFirstLastPara="1" wrap="square" lIns="0" tIns="34275" rIns="0" bIns="34275" anchor="t" anchorCtr="0">
            <a:noAutofit/>
          </a:bodyPr>
          <a:lstStyle/>
          <a:p>
            <a:pPr marL="457200" lvl="0" indent="-298450" algn="l" rtl="0">
              <a:lnSpc>
                <a:spcPct val="90000"/>
              </a:lnSpc>
              <a:spcBef>
                <a:spcPts val="0"/>
              </a:spcBef>
              <a:spcAft>
                <a:spcPts val="0"/>
              </a:spcAft>
              <a:buSzPts val="1100"/>
              <a:buChar char="•"/>
            </a:pPr>
            <a:r>
              <a:rPr lang="en-US" sz="1100" dirty="0"/>
              <a:t>Point clouds are split into four tiles based on estimating camera visibility</a:t>
            </a:r>
          </a:p>
          <a:p>
            <a:pPr marL="457200" lvl="0" indent="-298450" algn="l" rtl="0">
              <a:lnSpc>
                <a:spcPct val="90000"/>
              </a:lnSpc>
              <a:spcBef>
                <a:spcPts val="0"/>
              </a:spcBef>
              <a:spcAft>
                <a:spcPts val="0"/>
              </a:spcAft>
              <a:buSzPts val="1100"/>
              <a:buChar char="•"/>
            </a:pPr>
            <a:r>
              <a:rPr lang="en-US" sz="1100" dirty="0"/>
              <a:t>We place four virtual cameras on the XZ floor plane at (1,0,0), (0,0,1), (-1,0,0) and (0,0,-1)</a:t>
            </a:r>
          </a:p>
          <a:p>
            <a:pPr marL="457200" lvl="0" indent="-298450" algn="l" rtl="0">
              <a:lnSpc>
                <a:spcPct val="90000"/>
              </a:lnSpc>
              <a:spcBef>
                <a:spcPts val="0"/>
              </a:spcBef>
              <a:spcAft>
                <a:spcPts val="0"/>
              </a:spcAft>
              <a:buSzPts val="1100"/>
              <a:buChar char="•"/>
            </a:pPr>
            <a:r>
              <a:rPr lang="en-US" sz="1100" dirty="0"/>
              <a:t>We draw a vector from the point cloud centroid to every point on the surface and assign points to each camera based on minimum vector dot product [3]</a:t>
            </a:r>
            <a:endParaRPr lang="en-US" sz="1000" dirty="0"/>
          </a:p>
          <a:p>
            <a:pPr marL="63500" lvl="0" indent="0" algn="l" rtl="0">
              <a:lnSpc>
                <a:spcPct val="90000"/>
              </a:lnSpc>
              <a:spcBef>
                <a:spcPts val="1100"/>
              </a:spcBef>
              <a:spcAft>
                <a:spcPts val="0"/>
              </a:spcAft>
              <a:buNone/>
            </a:pPr>
            <a:endParaRPr sz="1000" dirty="0"/>
          </a:p>
        </p:txBody>
      </p:sp>
      <p:sp>
        <p:nvSpPr>
          <p:cNvPr id="201" name="Google Shape;201;p25"/>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Tile Creation</a:t>
            </a:r>
            <a:endParaRPr dirty="0"/>
          </a:p>
        </p:txBody>
      </p:sp>
      <p:sp>
        <p:nvSpPr>
          <p:cNvPr id="202" name="Google Shape;202;p25"/>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Adaptive Streaming</a:t>
            </a:r>
          </a:p>
        </p:txBody>
      </p:sp>
      <p:pic>
        <p:nvPicPr>
          <p:cNvPr id="203" name="Google Shape;203;p25"/>
          <p:cNvPicPr preferRelativeResize="0"/>
          <p:nvPr/>
        </p:nvPicPr>
        <p:blipFill>
          <a:blip r:embed="rId3">
            <a:alphaModFix/>
          </a:blip>
          <a:stretch>
            <a:fillRect/>
          </a:stretch>
        </p:blipFill>
        <p:spPr>
          <a:xfrm>
            <a:off x="1590675" y="2136507"/>
            <a:ext cx="1172287" cy="1990962"/>
          </a:xfrm>
          <a:prstGeom prst="rect">
            <a:avLst/>
          </a:prstGeom>
          <a:noFill/>
          <a:ln>
            <a:noFill/>
          </a:ln>
        </p:spPr>
      </p:pic>
      <p:pic>
        <p:nvPicPr>
          <p:cNvPr id="204" name="Google Shape;204;p25"/>
          <p:cNvPicPr preferRelativeResize="0"/>
          <p:nvPr/>
        </p:nvPicPr>
        <p:blipFill>
          <a:blip r:embed="rId4">
            <a:alphaModFix/>
          </a:blip>
          <a:stretch>
            <a:fillRect/>
          </a:stretch>
        </p:blipFill>
        <p:spPr>
          <a:xfrm>
            <a:off x="3290374" y="2311555"/>
            <a:ext cx="1060988" cy="1428502"/>
          </a:xfrm>
          <a:prstGeom prst="rect">
            <a:avLst/>
          </a:prstGeom>
          <a:noFill/>
          <a:ln>
            <a:noFill/>
          </a:ln>
        </p:spPr>
      </p:pic>
      <p:sp>
        <p:nvSpPr>
          <p:cNvPr id="208" name="Google Shape;208;p25"/>
          <p:cNvSpPr/>
          <p:nvPr/>
        </p:nvSpPr>
        <p:spPr>
          <a:xfrm>
            <a:off x="2873513" y="2822261"/>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Rectangle 13">
            <a:extLst>
              <a:ext uri="{FF2B5EF4-FFF2-40B4-BE49-F238E27FC236}">
                <a16:creationId xmlns:a16="http://schemas.microsoft.com/office/drawing/2014/main" id="{36BC77FE-AC30-44AB-893D-8BA22C8CDC8D}"/>
              </a:ext>
            </a:extLst>
          </p:cNvPr>
          <p:cNvSpPr/>
          <p:nvPr/>
        </p:nvSpPr>
        <p:spPr>
          <a:xfrm>
            <a:off x="1896959" y="3948252"/>
            <a:ext cx="6138154" cy="630942"/>
          </a:xfrm>
          <a:prstGeom prst="rect">
            <a:avLst/>
          </a:prstGeom>
        </p:spPr>
        <p:txBody>
          <a:bodyPr wrap="square">
            <a:spAutoFit/>
          </a:bodyPr>
          <a:lstStyle/>
          <a:p>
            <a:r>
              <a:rPr lang="nl-NL" sz="700" dirty="0"/>
              <a:t>[3] </a:t>
            </a:r>
            <a:r>
              <a:rPr lang="en-US" sz="700" dirty="0"/>
              <a:t>S. Subramanyam, I. Viola, A. </a:t>
            </a:r>
            <a:r>
              <a:rPr lang="en-US" sz="700" dirty="0" err="1"/>
              <a:t>Hanjalic</a:t>
            </a:r>
            <a:r>
              <a:rPr lang="en-US" sz="700" dirty="0"/>
              <a:t>, and P. Cesar, “User Centered Adaptive Streaming of Dynamic Point Clouds with Low Complexity Tiling,” in Proceedings of the 28th ACM International Conference on Multimedia, ser. MM ’20. New York, NY, USA: Association for Computing Machinery, 2020, p. 3669–3677.</a:t>
            </a:r>
            <a:br>
              <a:rPr lang="nl-NL" sz="700" dirty="0"/>
            </a:br>
            <a:br>
              <a:rPr lang="nl-NL" sz="700" dirty="0"/>
            </a:br>
            <a:endParaRPr lang="nl-NL" sz="700" dirty="0"/>
          </a:p>
        </p:txBody>
      </p:sp>
    </p:spTree>
    <p:extLst>
      <p:ext uri="{BB962C8B-B14F-4D97-AF65-F5344CB8AC3E}">
        <p14:creationId xmlns:p14="http://schemas.microsoft.com/office/powerpoint/2010/main" val="724455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00" name="Google Shape;200;p25"/>
              <p:cNvSpPr txBox="1">
                <a:spLocks noGrp="1"/>
              </p:cNvSpPr>
              <p:nvPr>
                <p:ph type="body" idx="1"/>
              </p:nvPr>
            </p:nvSpPr>
            <p:spPr>
              <a:xfrm>
                <a:off x="1763110" y="1096300"/>
                <a:ext cx="7380890" cy="3017400"/>
              </a:xfrm>
              <a:prstGeom prst="rect">
                <a:avLst/>
              </a:prstGeom>
              <a:noFill/>
              <a:ln>
                <a:noFill/>
              </a:ln>
            </p:spPr>
            <p:txBody>
              <a:bodyPr spcFirstLastPara="1" wrap="square" lIns="0" tIns="34275" rIns="0" bIns="34275" anchor="t" anchorCtr="0">
                <a:noAutofit/>
              </a:bodyPr>
              <a:lstStyle/>
              <a:p>
                <a:pPr lvl="0" indent="-298450">
                  <a:lnSpc>
                    <a:spcPct val="90000"/>
                  </a:lnSpc>
                  <a:spcBef>
                    <a:spcPts val="0"/>
                  </a:spcBef>
                  <a:buSzPts val="1100"/>
                </a:pPr>
                <a:r>
                  <a:rPr lang="en-US" sz="1100" dirty="0"/>
                  <a:t>Opposite tiles are represented as </a:t>
                </a:r>
                <a14:m>
                  <m:oMath xmlns:m="http://schemas.openxmlformats.org/officeDocument/2006/math">
                    <m:sSub>
                      <m:sSubPr>
                        <m:ctrlPr>
                          <a:rPr lang="en-US" sz="1100" i="1" smtClean="0">
                            <a:latin typeface="Cambria Math" panose="02040503050406030204" pitchFamily="18" charset="0"/>
                          </a:rPr>
                        </m:ctrlPr>
                      </m:sSubPr>
                      <m:e>
                        <m:r>
                          <a:rPr lang="en-US" sz="1100" b="0" i="1" smtClean="0">
                            <a:latin typeface="Cambria Math" panose="02040503050406030204" pitchFamily="18" charset="0"/>
                          </a:rPr>
                          <m:t>𝑇</m:t>
                        </m:r>
                      </m:e>
                      <m:sub>
                        <m:r>
                          <a:rPr lang="en-US" sz="1100" b="0" i="1" smtClean="0">
                            <a:latin typeface="Cambria Math" panose="02040503050406030204" pitchFamily="18" charset="0"/>
                          </a:rPr>
                          <m:t>𝑖</m:t>
                        </m:r>
                      </m:sub>
                    </m:sSub>
                  </m:oMath>
                </a14:m>
                <a:r>
                  <a:rPr lang="en-US" sz="1100" dirty="0"/>
                  <a:t> and </a:t>
                </a:r>
                <a14:m>
                  <m:oMath xmlns:m="http://schemas.openxmlformats.org/officeDocument/2006/math">
                    <m:sSub>
                      <m:sSubPr>
                        <m:ctrlPr>
                          <a:rPr lang="en-US" sz="1100" i="1">
                            <a:latin typeface="Cambria Math" panose="02040503050406030204" pitchFamily="18" charset="0"/>
                          </a:rPr>
                        </m:ctrlPr>
                      </m:sSubPr>
                      <m:e>
                        <m:r>
                          <a:rPr lang="en-US" sz="1100" i="1">
                            <a:latin typeface="Cambria Math" panose="02040503050406030204" pitchFamily="18" charset="0"/>
                          </a:rPr>
                          <m:t>𝑇</m:t>
                        </m:r>
                      </m:e>
                      <m:sub>
                        <m:r>
                          <a:rPr lang="en-US" sz="1100" b="0" i="1" smtClean="0">
                            <a:latin typeface="Cambria Math" panose="02040503050406030204" pitchFamily="18" charset="0"/>
                          </a:rPr>
                          <m:t>𝑗</m:t>
                        </m:r>
                      </m:sub>
                    </m:sSub>
                  </m:oMath>
                </a14:m>
                <a:r>
                  <a:rPr lang="en-US" sz="1100" dirty="0"/>
                  <a:t> with centroids </a:t>
                </a:r>
                <a14:m>
                  <m:oMath xmlns:m="http://schemas.openxmlformats.org/officeDocument/2006/math">
                    <m:sSup>
                      <m:sSupPr>
                        <m:ctrlPr>
                          <a:rPr lang="en-US" sz="1100" i="1" smtClean="0">
                            <a:latin typeface="Cambria Math" panose="02040503050406030204" pitchFamily="18" charset="0"/>
                          </a:rPr>
                        </m:ctrlPr>
                      </m:sSupPr>
                      <m:e>
                        <m:r>
                          <a:rPr lang="en-US" sz="1100" b="0" i="1" smtClean="0">
                            <a:latin typeface="Cambria Math" panose="02040503050406030204" pitchFamily="18" charset="0"/>
                          </a:rPr>
                          <m:t>𝑇</m:t>
                        </m:r>
                      </m:e>
                      <m:sup>
                        <m:r>
                          <a:rPr lang="en-US" sz="1100" b="0" i="1" smtClean="0">
                            <a:latin typeface="Cambria Math" panose="02040503050406030204" pitchFamily="18" charset="0"/>
                          </a:rPr>
                          <m:t>(</m:t>
                        </m:r>
                        <m:r>
                          <a:rPr lang="en-US" sz="1100" b="0" i="1" smtClean="0">
                            <a:latin typeface="Cambria Math" panose="02040503050406030204" pitchFamily="18" charset="0"/>
                          </a:rPr>
                          <m:t>𝑐</m:t>
                        </m:r>
                        <m:r>
                          <a:rPr lang="en-US" sz="1100" b="0" i="1" smtClean="0">
                            <a:latin typeface="Cambria Math" panose="02040503050406030204" pitchFamily="18" charset="0"/>
                          </a:rPr>
                          <m:t>)</m:t>
                        </m:r>
                      </m:sup>
                    </m:sSup>
                  </m:oMath>
                </a14:m>
                <a:r>
                  <a:rPr lang="en-US" sz="1100" dirty="0"/>
                  <a:t> and orientations </a:t>
                </a:r>
                <a14:m>
                  <m:oMath xmlns:m="http://schemas.openxmlformats.org/officeDocument/2006/math">
                    <m:acc>
                      <m:accPr>
                        <m:chr m:val="⃗"/>
                        <m:ctrlPr>
                          <a:rPr lang="en-US" sz="1100" i="1" smtClean="0">
                            <a:latin typeface="Cambria Math" panose="02040503050406030204" pitchFamily="18" charset="0"/>
                          </a:rPr>
                        </m:ctrlPr>
                      </m:accPr>
                      <m:e>
                        <m:r>
                          <a:rPr lang="en-US" sz="1100" b="0" i="1" smtClean="0">
                            <a:latin typeface="Cambria Math" panose="02040503050406030204" pitchFamily="18" charset="0"/>
                          </a:rPr>
                          <m:t>𝑇</m:t>
                        </m:r>
                      </m:e>
                    </m:acc>
                  </m:oMath>
                </a14:m>
                <a:endParaRPr lang="en-US" sz="1100" dirty="0"/>
              </a:p>
              <a:p>
                <a:pPr lvl="0" indent="-298450">
                  <a:lnSpc>
                    <a:spcPct val="90000"/>
                  </a:lnSpc>
                  <a:spcBef>
                    <a:spcPts val="0"/>
                  </a:spcBef>
                  <a:buSzPts val="1100"/>
                </a:pPr>
                <a:r>
                  <a:rPr lang="en-US" sz="1100" dirty="0"/>
                  <a:t>The user’s current viewport is represented by viewport </a:t>
                </a:r>
                <a:r>
                  <a:rPr lang="en-US" sz="1100" dirty="0" err="1"/>
                  <a:t>centre</a:t>
                </a:r>
                <a:r>
                  <a:rPr lang="en-US" sz="1100" dirty="0"/>
                  <a:t> </a:t>
                </a:r>
                <a14:m>
                  <m:oMath xmlns:m="http://schemas.openxmlformats.org/officeDocument/2006/math">
                    <m:sSup>
                      <m:sSupPr>
                        <m:ctrlPr>
                          <a:rPr lang="en-US" sz="1100" i="1" smtClean="0">
                            <a:latin typeface="Cambria Math" panose="02040503050406030204" pitchFamily="18" charset="0"/>
                          </a:rPr>
                        </m:ctrlPr>
                      </m:sSupPr>
                      <m:e>
                        <m:r>
                          <a:rPr lang="en-US" sz="1100" b="0" i="1" smtClean="0">
                            <a:latin typeface="Cambria Math" panose="02040503050406030204" pitchFamily="18" charset="0"/>
                          </a:rPr>
                          <m:t>𝑉</m:t>
                        </m:r>
                      </m:e>
                      <m:sup>
                        <m:r>
                          <a:rPr lang="en-US" sz="1100" b="0" i="1" smtClean="0">
                            <a:latin typeface="Cambria Math" panose="02040503050406030204" pitchFamily="18" charset="0"/>
                          </a:rPr>
                          <m:t>(</m:t>
                        </m:r>
                        <m:r>
                          <a:rPr lang="en-US" sz="1100" b="0" i="1" smtClean="0">
                            <a:latin typeface="Cambria Math" panose="02040503050406030204" pitchFamily="18" charset="0"/>
                          </a:rPr>
                          <m:t>𝑐</m:t>
                        </m:r>
                        <m:r>
                          <a:rPr lang="en-US" sz="1100" b="0" i="1" smtClean="0">
                            <a:latin typeface="Cambria Math" panose="02040503050406030204" pitchFamily="18" charset="0"/>
                          </a:rPr>
                          <m:t>)</m:t>
                        </m:r>
                      </m:sup>
                    </m:sSup>
                  </m:oMath>
                </a14:m>
                <a:r>
                  <a:rPr lang="en-US" sz="1100" dirty="0"/>
                  <a:t> and orientation </a:t>
                </a:r>
                <a14:m>
                  <m:oMath xmlns:m="http://schemas.openxmlformats.org/officeDocument/2006/math">
                    <m:acc>
                      <m:accPr>
                        <m:chr m:val="⃗"/>
                        <m:ctrlPr>
                          <a:rPr lang="en-US" sz="1100" i="1" smtClean="0">
                            <a:latin typeface="Cambria Math" panose="02040503050406030204" pitchFamily="18" charset="0"/>
                          </a:rPr>
                        </m:ctrlPr>
                      </m:accPr>
                      <m:e>
                        <m:r>
                          <a:rPr lang="en-US" sz="1100" b="0" i="1" smtClean="0">
                            <a:latin typeface="Cambria Math" panose="02040503050406030204" pitchFamily="18" charset="0"/>
                          </a:rPr>
                          <m:t>𝑉</m:t>
                        </m:r>
                      </m:e>
                    </m:acc>
                  </m:oMath>
                </a14:m>
                <a:endParaRPr lang="en-US" sz="1100" dirty="0"/>
              </a:p>
              <a:p>
                <a:pPr marL="457200" lvl="0" indent="-298450" algn="l" rtl="0">
                  <a:lnSpc>
                    <a:spcPct val="90000"/>
                  </a:lnSpc>
                  <a:spcBef>
                    <a:spcPts val="0"/>
                  </a:spcBef>
                  <a:spcAft>
                    <a:spcPts val="0"/>
                  </a:spcAft>
                  <a:buSzPts val="1100"/>
                  <a:buChar char="•"/>
                </a:pPr>
                <a:r>
                  <a:rPr lang="en-US" sz="1100" dirty="0"/>
                  <a:t>Tile Utility [3] is defined by:</a:t>
                </a:r>
              </a:p>
              <a:p>
                <a:pPr marL="158750" lvl="0" indent="0" algn="l" rtl="0">
                  <a:lnSpc>
                    <a:spcPct val="90000"/>
                  </a:lnSpc>
                  <a:spcBef>
                    <a:spcPts val="0"/>
                  </a:spcBef>
                  <a:spcAft>
                    <a:spcPts val="0"/>
                  </a:spcAft>
                  <a:buSzPts val="1100"/>
                  <a:buNone/>
                </a:pPr>
                <a:endParaRPr lang="en-US" sz="1100" dirty="0"/>
              </a:p>
              <a:p>
                <a:pPr marL="63500" lvl="0" indent="0">
                  <a:lnSpc>
                    <a:spcPct val="90000"/>
                  </a:lnSpc>
                  <a:spcBef>
                    <a:spcPts val="1100"/>
                  </a:spcBef>
                  <a:buNone/>
                </a:pPr>
                <a14:m>
                  <m:oMathPara xmlns:m="http://schemas.openxmlformats.org/officeDocument/2006/math">
                    <m:oMathParaPr>
                      <m:jc m:val="centerGroup"/>
                    </m:oMathParaPr>
                    <m:oMath xmlns:m="http://schemas.openxmlformats.org/officeDocument/2006/math">
                      <m:r>
                        <a:rPr lang="en-US" sz="1000" b="0" i="1" smtClean="0">
                          <a:latin typeface="Cambria Math" panose="02040503050406030204" pitchFamily="18" charset="0"/>
                        </a:rPr>
                        <m:t>𝑢</m:t>
                      </m:r>
                      <m:d>
                        <m:dPr>
                          <m:ctrlPr>
                            <a:rPr lang="en-US" sz="1000" b="0" i="1" smtClean="0">
                              <a:latin typeface="Cambria Math" panose="02040503050406030204" pitchFamily="18" charset="0"/>
                            </a:rPr>
                          </m:ctrlPr>
                        </m:dPr>
                        <m:e>
                          <m:r>
                            <a:rPr lang="en-US" sz="1000" b="0" i="1" smtClean="0">
                              <a:latin typeface="Cambria Math" panose="02040503050406030204" pitchFamily="18" charset="0"/>
                            </a:rPr>
                            <m:t>𝑉</m:t>
                          </m:r>
                          <m:r>
                            <a:rPr lang="en-US" sz="1000" b="0" i="1" smtClean="0">
                              <a:latin typeface="Cambria Math" panose="02040503050406030204" pitchFamily="18" charset="0"/>
                            </a:rPr>
                            <m:t>,</m:t>
                          </m:r>
                          <m:sSub>
                            <m:sSubPr>
                              <m:ctrlPr>
                                <a:rPr lang="en-US" sz="1000" b="0" i="1" smtClean="0">
                                  <a:latin typeface="Cambria Math" panose="02040503050406030204" pitchFamily="18" charset="0"/>
                                </a:rPr>
                              </m:ctrlPr>
                            </m:sSubPr>
                            <m:e>
                              <m:r>
                                <a:rPr lang="en-US" sz="1000" b="0" i="1" smtClean="0">
                                  <a:latin typeface="Cambria Math" panose="02040503050406030204" pitchFamily="18" charset="0"/>
                                </a:rPr>
                                <m:t>𝑇</m:t>
                              </m:r>
                            </m:e>
                            <m:sub>
                              <m:r>
                                <a:rPr lang="en-US" sz="1000" b="0" i="1" smtClean="0">
                                  <a:latin typeface="Cambria Math" panose="02040503050406030204" pitchFamily="18" charset="0"/>
                                </a:rPr>
                                <m:t>𝑖</m:t>
                              </m:r>
                            </m:sub>
                          </m:sSub>
                        </m:e>
                      </m:d>
                      <m:r>
                        <a:rPr lang="en-US" sz="1000" b="0" i="1" smtClean="0">
                          <a:latin typeface="Cambria Math" panose="02040503050406030204" pitchFamily="18" charset="0"/>
                        </a:rPr>
                        <m:t>= </m:t>
                      </m:r>
                      <m:d>
                        <m:dPr>
                          <m:begChr m:val="{"/>
                          <m:endChr m:val=""/>
                          <m:ctrlPr>
                            <a:rPr lang="en-US" sz="1000" b="0" i="1" smtClean="0">
                              <a:latin typeface="Cambria Math" panose="02040503050406030204" pitchFamily="18" charset="0"/>
                            </a:rPr>
                          </m:ctrlPr>
                        </m:dPr>
                        <m:e>
                          <m:eqArr>
                            <m:eqArrPr>
                              <m:ctrlPr>
                                <a:rPr lang="en-US" sz="1000" b="0" i="1" smtClean="0">
                                  <a:latin typeface="Cambria Math" panose="02040503050406030204" pitchFamily="18" charset="0"/>
                                </a:rPr>
                              </m:ctrlPr>
                            </m:eqArrPr>
                            <m:e>
                              <m:d>
                                <m:dPr>
                                  <m:begChr m:val="|"/>
                                  <m:endChr m:val="|"/>
                                  <m:ctrlPr>
                                    <a:rPr lang="en-US" sz="1000" b="0" i="1" smtClean="0">
                                      <a:latin typeface="Cambria Math" panose="02040503050406030204" pitchFamily="18" charset="0"/>
                                    </a:rPr>
                                  </m:ctrlPr>
                                </m:dPr>
                                <m:e>
                                  <m:acc>
                                    <m:accPr>
                                      <m:chr m:val="⃗"/>
                                      <m:ctrlPr>
                                        <a:rPr lang="en-US" sz="1000" b="0" i="1" smtClean="0">
                                          <a:latin typeface="Cambria Math" panose="02040503050406030204" pitchFamily="18" charset="0"/>
                                        </a:rPr>
                                      </m:ctrlPr>
                                    </m:accPr>
                                    <m:e>
                                      <m:sSub>
                                        <m:sSubPr>
                                          <m:ctrlPr>
                                            <a:rPr lang="en-US" sz="1000" b="0" i="1" smtClean="0">
                                              <a:latin typeface="Cambria Math" panose="02040503050406030204" pitchFamily="18" charset="0"/>
                                            </a:rPr>
                                          </m:ctrlPr>
                                        </m:sSubPr>
                                        <m:e>
                                          <m:r>
                                            <a:rPr lang="en-US" sz="1000" b="0" i="1" smtClean="0">
                                              <a:latin typeface="Cambria Math" panose="02040503050406030204" pitchFamily="18" charset="0"/>
                                            </a:rPr>
                                            <m:t>𝑇</m:t>
                                          </m:r>
                                        </m:e>
                                        <m:sub>
                                          <m:r>
                                            <a:rPr lang="en-US" sz="1000" b="0" i="1" smtClean="0">
                                              <a:latin typeface="Cambria Math" panose="02040503050406030204" pitchFamily="18" charset="0"/>
                                            </a:rPr>
                                            <m:t>𝑖</m:t>
                                          </m:r>
                                        </m:sub>
                                      </m:sSub>
                                    </m:e>
                                  </m:acc>
                                  <m:r>
                                    <a:rPr lang="en-US" sz="1000" b="0" i="1" smtClean="0">
                                      <a:latin typeface="Cambria Math" panose="02040503050406030204" pitchFamily="18" charset="0"/>
                                      <a:ea typeface="Cambria Math" panose="02040503050406030204" pitchFamily="18" charset="0"/>
                                    </a:rPr>
                                    <m:t>∙ </m:t>
                                  </m:r>
                                  <m:acc>
                                    <m:accPr>
                                      <m:chr m:val="⃗"/>
                                      <m:ctrlPr>
                                        <a:rPr lang="en-US" sz="1000" b="0" i="1" smtClean="0">
                                          <a:latin typeface="Cambria Math" panose="02040503050406030204" pitchFamily="18" charset="0"/>
                                          <a:ea typeface="Cambria Math" panose="02040503050406030204" pitchFamily="18" charset="0"/>
                                        </a:rPr>
                                      </m:ctrlPr>
                                    </m:accPr>
                                    <m:e>
                                      <m:r>
                                        <a:rPr lang="en-US" sz="1000" b="0" i="1" smtClean="0">
                                          <a:latin typeface="Cambria Math" panose="02040503050406030204" pitchFamily="18" charset="0"/>
                                          <a:ea typeface="Cambria Math" panose="02040503050406030204" pitchFamily="18" charset="0"/>
                                        </a:rPr>
                                        <m:t>𝑉</m:t>
                                      </m:r>
                                    </m:e>
                                  </m:acc>
                                </m:e>
                              </m:d>
                              <m:r>
                                <a:rPr lang="en-US" sz="1000" b="0" i="1" smtClean="0">
                                  <a:latin typeface="Cambria Math" panose="02040503050406030204" pitchFamily="18" charset="0"/>
                                </a:rPr>
                                <m:t>,  </m:t>
                              </m:r>
                              <m:r>
                                <a:rPr lang="en-US" sz="1000" b="0" i="1" smtClean="0">
                                  <a:latin typeface="Cambria Math" panose="02040503050406030204" pitchFamily="18" charset="0"/>
                                </a:rPr>
                                <m:t>𝑖𝑓</m:t>
                              </m:r>
                              <m:r>
                                <a:rPr lang="en-US" sz="1000" b="0" i="1" smtClean="0">
                                  <a:latin typeface="Cambria Math" panose="02040503050406030204" pitchFamily="18" charset="0"/>
                                </a:rPr>
                                <m:t> </m:t>
                              </m:r>
                              <m:r>
                                <a:rPr lang="en-US" sz="1000" b="0" i="1" smtClean="0">
                                  <a:latin typeface="Cambria Math" panose="02040503050406030204" pitchFamily="18" charset="0"/>
                                </a:rPr>
                                <m:t>𝑑</m:t>
                              </m:r>
                              <m:d>
                                <m:dPr>
                                  <m:ctrlPr>
                                    <a:rPr lang="en-US" sz="1000" b="0" i="1" smtClean="0">
                                      <a:latin typeface="Cambria Math" panose="02040503050406030204" pitchFamily="18" charset="0"/>
                                    </a:rPr>
                                  </m:ctrlPr>
                                </m:dPr>
                                <m:e>
                                  <m:sSup>
                                    <m:sSupPr>
                                      <m:ctrlPr>
                                        <a:rPr lang="en-US" sz="1000" b="0" i="1" smtClean="0">
                                          <a:latin typeface="Cambria Math" panose="02040503050406030204" pitchFamily="18" charset="0"/>
                                        </a:rPr>
                                      </m:ctrlPr>
                                    </m:sSupPr>
                                    <m:e>
                                      <m:r>
                                        <a:rPr lang="en-US" sz="1000" b="0" i="1" smtClean="0">
                                          <a:latin typeface="Cambria Math" panose="02040503050406030204" pitchFamily="18" charset="0"/>
                                        </a:rPr>
                                        <m:t>𝑉</m:t>
                                      </m:r>
                                    </m:e>
                                    <m:sup>
                                      <m:d>
                                        <m:dPr>
                                          <m:ctrlPr>
                                            <a:rPr lang="en-US" sz="1000" b="0" i="1" smtClean="0">
                                              <a:latin typeface="Cambria Math" panose="02040503050406030204" pitchFamily="18" charset="0"/>
                                            </a:rPr>
                                          </m:ctrlPr>
                                        </m:dPr>
                                        <m:e>
                                          <m:r>
                                            <a:rPr lang="en-US" sz="1000" b="0" i="1" smtClean="0">
                                              <a:latin typeface="Cambria Math" panose="02040503050406030204" pitchFamily="18" charset="0"/>
                                            </a:rPr>
                                            <m:t>𝑐</m:t>
                                          </m:r>
                                        </m:e>
                                      </m:d>
                                    </m:sup>
                                  </m:sSup>
                                  <m:r>
                                    <a:rPr lang="en-US" sz="1000" b="0" i="1" smtClean="0">
                                      <a:latin typeface="Cambria Math" panose="02040503050406030204" pitchFamily="18" charset="0"/>
                                    </a:rPr>
                                    <m:t>,</m:t>
                                  </m:r>
                                  <m:sSubSup>
                                    <m:sSubSupPr>
                                      <m:ctrlPr>
                                        <a:rPr lang="en-US" sz="1000" b="0" i="1" smtClean="0">
                                          <a:latin typeface="Cambria Math" panose="02040503050406030204" pitchFamily="18" charset="0"/>
                                        </a:rPr>
                                      </m:ctrlPr>
                                    </m:sSubSupPr>
                                    <m:e>
                                      <m:r>
                                        <a:rPr lang="en-US" sz="1000" b="0" i="1" smtClean="0">
                                          <a:latin typeface="Cambria Math" panose="02040503050406030204" pitchFamily="18" charset="0"/>
                                        </a:rPr>
                                        <m:t>𝑇</m:t>
                                      </m:r>
                                    </m:e>
                                    <m:sub>
                                      <m:r>
                                        <a:rPr lang="en-US" sz="1000" b="0" i="1" smtClean="0">
                                          <a:latin typeface="Cambria Math" panose="02040503050406030204" pitchFamily="18" charset="0"/>
                                        </a:rPr>
                                        <m:t>𝑖</m:t>
                                      </m:r>
                                    </m:sub>
                                    <m:sup>
                                      <m:d>
                                        <m:dPr>
                                          <m:ctrlPr>
                                            <a:rPr lang="en-US" sz="1000" b="0" i="1" smtClean="0">
                                              <a:latin typeface="Cambria Math" panose="02040503050406030204" pitchFamily="18" charset="0"/>
                                            </a:rPr>
                                          </m:ctrlPr>
                                        </m:dPr>
                                        <m:e>
                                          <m:r>
                                            <a:rPr lang="en-US" sz="1000" b="0" i="1" smtClean="0">
                                              <a:latin typeface="Cambria Math" panose="02040503050406030204" pitchFamily="18" charset="0"/>
                                            </a:rPr>
                                            <m:t>𝑐</m:t>
                                          </m:r>
                                        </m:e>
                                      </m:d>
                                    </m:sup>
                                  </m:sSubSup>
                                </m:e>
                              </m:d>
                              <m:r>
                                <a:rPr lang="en-US" sz="1000" i="1">
                                  <a:latin typeface="Cambria Math" panose="02040503050406030204" pitchFamily="18" charset="0"/>
                                </a:rPr>
                                <m:t>&lt;</m:t>
                              </m:r>
                              <m:r>
                                <a:rPr lang="en-US" sz="1000" i="1">
                                  <a:latin typeface="Cambria Math" panose="02040503050406030204" pitchFamily="18" charset="0"/>
                                </a:rPr>
                                <m:t>𝑑</m:t>
                              </m:r>
                              <m:d>
                                <m:dPr>
                                  <m:ctrlPr>
                                    <a:rPr lang="en-US" sz="1000" i="1">
                                      <a:latin typeface="Cambria Math" panose="02040503050406030204" pitchFamily="18" charset="0"/>
                                    </a:rPr>
                                  </m:ctrlPr>
                                </m:dPr>
                                <m:e>
                                  <m:sSup>
                                    <m:sSupPr>
                                      <m:ctrlPr>
                                        <a:rPr lang="en-US" sz="1000" i="1">
                                          <a:latin typeface="Cambria Math" panose="02040503050406030204" pitchFamily="18" charset="0"/>
                                        </a:rPr>
                                      </m:ctrlPr>
                                    </m:sSupPr>
                                    <m:e>
                                      <m:r>
                                        <a:rPr lang="en-US" sz="1000" i="1">
                                          <a:latin typeface="Cambria Math" panose="02040503050406030204" pitchFamily="18" charset="0"/>
                                        </a:rPr>
                                        <m:t>𝑉</m:t>
                                      </m:r>
                                    </m:e>
                                    <m:sup>
                                      <m:d>
                                        <m:dPr>
                                          <m:ctrlPr>
                                            <a:rPr lang="en-US" sz="1000" i="1">
                                              <a:latin typeface="Cambria Math" panose="02040503050406030204" pitchFamily="18" charset="0"/>
                                            </a:rPr>
                                          </m:ctrlPr>
                                        </m:dPr>
                                        <m:e>
                                          <m:r>
                                            <a:rPr lang="en-US" sz="1000" i="1">
                                              <a:latin typeface="Cambria Math" panose="02040503050406030204" pitchFamily="18" charset="0"/>
                                            </a:rPr>
                                            <m:t>𝑐</m:t>
                                          </m:r>
                                        </m:e>
                                      </m:d>
                                    </m:sup>
                                  </m:sSup>
                                  <m:r>
                                    <a:rPr lang="en-US" sz="1000" i="1">
                                      <a:latin typeface="Cambria Math" panose="02040503050406030204" pitchFamily="18" charset="0"/>
                                    </a:rPr>
                                    <m:t>,</m:t>
                                  </m:r>
                                  <m:sSubSup>
                                    <m:sSubSupPr>
                                      <m:ctrlPr>
                                        <a:rPr lang="en-US" sz="1000" i="1">
                                          <a:latin typeface="Cambria Math" panose="02040503050406030204" pitchFamily="18" charset="0"/>
                                        </a:rPr>
                                      </m:ctrlPr>
                                    </m:sSubSupPr>
                                    <m:e>
                                      <m:r>
                                        <a:rPr lang="en-US" sz="1000" i="1">
                                          <a:latin typeface="Cambria Math" panose="02040503050406030204" pitchFamily="18" charset="0"/>
                                        </a:rPr>
                                        <m:t>𝑇</m:t>
                                      </m:r>
                                    </m:e>
                                    <m:sub>
                                      <m:r>
                                        <a:rPr lang="en-US" sz="1000" b="0" i="1" smtClean="0">
                                          <a:latin typeface="Cambria Math" panose="02040503050406030204" pitchFamily="18" charset="0"/>
                                        </a:rPr>
                                        <m:t>𝑗</m:t>
                                      </m:r>
                                    </m:sub>
                                    <m:sup>
                                      <m:d>
                                        <m:dPr>
                                          <m:ctrlPr>
                                            <a:rPr lang="en-US" sz="1000" i="1">
                                              <a:latin typeface="Cambria Math" panose="02040503050406030204" pitchFamily="18" charset="0"/>
                                            </a:rPr>
                                          </m:ctrlPr>
                                        </m:dPr>
                                        <m:e>
                                          <m:r>
                                            <a:rPr lang="en-US" sz="1000" i="1">
                                              <a:latin typeface="Cambria Math" panose="02040503050406030204" pitchFamily="18" charset="0"/>
                                            </a:rPr>
                                            <m:t>𝑐</m:t>
                                          </m:r>
                                        </m:e>
                                      </m:d>
                                    </m:sup>
                                  </m:sSubSup>
                                </m:e>
                              </m:d>
                            </m:e>
                            <m:e>
                              <m:r>
                                <a:rPr lang="en-US" sz="1000" b="0" i="1" smtClean="0">
                                  <a:latin typeface="Cambria Math" panose="02040503050406030204" pitchFamily="18" charset="0"/>
                                </a:rPr>
                                <m:t>−</m:t>
                              </m:r>
                              <m:d>
                                <m:dPr>
                                  <m:begChr m:val="|"/>
                                  <m:endChr m:val="|"/>
                                  <m:ctrlPr>
                                    <a:rPr lang="en-US" sz="1000" b="0" i="1" smtClean="0">
                                      <a:latin typeface="Cambria Math" panose="02040503050406030204" pitchFamily="18" charset="0"/>
                                    </a:rPr>
                                  </m:ctrlPr>
                                </m:dPr>
                                <m:e>
                                  <m:acc>
                                    <m:accPr>
                                      <m:chr m:val="⃗"/>
                                      <m:ctrlPr>
                                        <a:rPr lang="en-US" sz="1000" b="0" i="1" smtClean="0">
                                          <a:latin typeface="Cambria Math" panose="02040503050406030204" pitchFamily="18" charset="0"/>
                                        </a:rPr>
                                      </m:ctrlPr>
                                    </m:accPr>
                                    <m:e>
                                      <m:sSub>
                                        <m:sSubPr>
                                          <m:ctrlPr>
                                            <a:rPr lang="en-US" sz="1000" b="0" i="1" smtClean="0">
                                              <a:latin typeface="Cambria Math" panose="02040503050406030204" pitchFamily="18" charset="0"/>
                                            </a:rPr>
                                          </m:ctrlPr>
                                        </m:sSubPr>
                                        <m:e>
                                          <m:r>
                                            <a:rPr lang="en-US" sz="1000" b="0" i="1" smtClean="0">
                                              <a:latin typeface="Cambria Math" panose="02040503050406030204" pitchFamily="18" charset="0"/>
                                            </a:rPr>
                                            <m:t>𝑇</m:t>
                                          </m:r>
                                        </m:e>
                                        <m:sub>
                                          <m:r>
                                            <a:rPr lang="en-US" sz="1000" b="0" i="1" smtClean="0">
                                              <a:latin typeface="Cambria Math" panose="02040503050406030204" pitchFamily="18" charset="0"/>
                                            </a:rPr>
                                            <m:t>𝑖</m:t>
                                          </m:r>
                                        </m:sub>
                                      </m:sSub>
                                    </m:e>
                                  </m:acc>
                                  <m:r>
                                    <a:rPr lang="en-US" sz="1000" b="0" i="1" smtClean="0">
                                      <a:latin typeface="Cambria Math" panose="02040503050406030204" pitchFamily="18" charset="0"/>
                                      <a:ea typeface="Cambria Math" panose="02040503050406030204" pitchFamily="18" charset="0"/>
                                    </a:rPr>
                                    <m:t>∙</m:t>
                                  </m:r>
                                  <m:acc>
                                    <m:accPr>
                                      <m:chr m:val="⃗"/>
                                      <m:ctrlPr>
                                        <a:rPr lang="en-US" sz="1000" b="0" i="1" smtClean="0">
                                          <a:latin typeface="Cambria Math" panose="02040503050406030204" pitchFamily="18" charset="0"/>
                                          <a:ea typeface="Cambria Math" panose="02040503050406030204" pitchFamily="18" charset="0"/>
                                        </a:rPr>
                                      </m:ctrlPr>
                                    </m:accPr>
                                    <m:e>
                                      <m:r>
                                        <a:rPr lang="en-US" sz="1000" b="0" i="1" smtClean="0">
                                          <a:latin typeface="Cambria Math" panose="02040503050406030204" pitchFamily="18" charset="0"/>
                                          <a:ea typeface="Cambria Math" panose="02040503050406030204" pitchFamily="18" charset="0"/>
                                        </a:rPr>
                                        <m:t>𝑉</m:t>
                                      </m:r>
                                    </m:e>
                                  </m:acc>
                                </m:e>
                              </m:d>
                              <m:r>
                                <a:rPr lang="en-US" sz="1000" b="0" i="1" smtClean="0">
                                  <a:latin typeface="Cambria Math" panose="02040503050406030204" pitchFamily="18" charset="0"/>
                                </a:rPr>
                                <m:t>,  </m:t>
                              </m:r>
                              <m:r>
                                <a:rPr lang="en-US" sz="1000" b="0" i="1" smtClean="0">
                                  <a:latin typeface="Cambria Math" panose="02040503050406030204" pitchFamily="18" charset="0"/>
                                </a:rPr>
                                <m:t>𝑂𝑡h𝑒𝑟𝑤𝑖𝑠𝑒</m:t>
                              </m:r>
                            </m:e>
                          </m:eqArr>
                        </m:e>
                      </m:d>
                    </m:oMath>
                  </m:oMathPara>
                </a14:m>
                <a:endParaRPr sz="1000" dirty="0"/>
              </a:p>
            </p:txBody>
          </p:sp>
        </mc:Choice>
        <mc:Fallback xmlns="">
          <p:sp>
            <p:nvSpPr>
              <p:cNvPr id="200" name="Google Shape;200;p25"/>
              <p:cNvSpPr txBox="1">
                <a:spLocks noGrp="1" noRot="1" noChangeAspect="1" noMove="1" noResize="1" noEditPoints="1" noAdjustHandles="1" noChangeArrowheads="1" noChangeShapeType="1" noTextEdit="1"/>
              </p:cNvSpPr>
              <p:nvPr>
                <p:ph type="body" idx="1"/>
              </p:nvPr>
            </p:nvSpPr>
            <p:spPr>
              <a:xfrm>
                <a:off x="1763110" y="1096300"/>
                <a:ext cx="7380890" cy="3017400"/>
              </a:xfrm>
              <a:prstGeom prst="rect">
                <a:avLst/>
              </a:prstGeom>
              <a:blipFill>
                <a:blip r:embed="rId3"/>
                <a:stretch>
                  <a:fillRect t="-17980"/>
                </a:stretch>
              </a:blipFill>
              <a:ln>
                <a:noFill/>
              </a:ln>
            </p:spPr>
            <p:txBody>
              <a:bodyPr/>
              <a:lstStyle/>
              <a:p>
                <a:r>
                  <a:rPr lang="nl-NL">
                    <a:noFill/>
                  </a:rPr>
                  <a:t> </a:t>
                </a:r>
              </a:p>
            </p:txBody>
          </p:sp>
        </mc:Fallback>
      </mc:AlternateContent>
      <p:sp>
        <p:nvSpPr>
          <p:cNvPr id="201" name="Google Shape;201;p25"/>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Tile Utility</a:t>
            </a:r>
            <a:endParaRPr dirty="0"/>
          </a:p>
        </p:txBody>
      </p:sp>
      <p:sp>
        <p:nvSpPr>
          <p:cNvPr id="202" name="Google Shape;202;p25"/>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Adaptive Streaming</a:t>
            </a:r>
          </a:p>
        </p:txBody>
      </p:sp>
      <p:pic>
        <p:nvPicPr>
          <p:cNvPr id="203" name="Google Shape;203;p25"/>
          <p:cNvPicPr preferRelativeResize="0"/>
          <p:nvPr/>
        </p:nvPicPr>
        <p:blipFill>
          <a:blip r:embed="rId4">
            <a:alphaModFix/>
          </a:blip>
          <a:stretch>
            <a:fillRect/>
          </a:stretch>
        </p:blipFill>
        <p:spPr>
          <a:xfrm>
            <a:off x="1590675" y="2136507"/>
            <a:ext cx="1172287" cy="1990962"/>
          </a:xfrm>
          <a:prstGeom prst="rect">
            <a:avLst/>
          </a:prstGeom>
          <a:noFill/>
          <a:ln>
            <a:noFill/>
          </a:ln>
        </p:spPr>
      </p:pic>
      <p:pic>
        <p:nvPicPr>
          <p:cNvPr id="204" name="Google Shape;204;p25"/>
          <p:cNvPicPr preferRelativeResize="0"/>
          <p:nvPr/>
        </p:nvPicPr>
        <p:blipFill>
          <a:blip r:embed="rId5">
            <a:alphaModFix/>
          </a:blip>
          <a:stretch>
            <a:fillRect/>
          </a:stretch>
        </p:blipFill>
        <p:spPr>
          <a:xfrm>
            <a:off x="3290374" y="2311555"/>
            <a:ext cx="1060988" cy="1428502"/>
          </a:xfrm>
          <a:prstGeom prst="rect">
            <a:avLst/>
          </a:prstGeom>
          <a:noFill/>
          <a:ln>
            <a:noFill/>
          </a:ln>
        </p:spPr>
      </p:pic>
      <p:pic>
        <p:nvPicPr>
          <p:cNvPr id="205" name="Google Shape;205;p25"/>
          <p:cNvPicPr preferRelativeResize="0"/>
          <p:nvPr/>
        </p:nvPicPr>
        <p:blipFill>
          <a:blip r:embed="rId6">
            <a:alphaModFix/>
          </a:blip>
          <a:stretch>
            <a:fillRect/>
          </a:stretch>
        </p:blipFill>
        <p:spPr>
          <a:xfrm>
            <a:off x="5018848" y="2233075"/>
            <a:ext cx="1251029" cy="1797826"/>
          </a:xfrm>
          <a:prstGeom prst="rect">
            <a:avLst/>
          </a:prstGeom>
          <a:noFill/>
          <a:ln>
            <a:noFill/>
          </a:ln>
        </p:spPr>
      </p:pic>
      <p:pic>
        <p:nvPicPr>
          <p:cNvPr id="206" name="Google Shape;206;p25"/>
          <p:cNvPicPr preferRelativeResize="0"/>
          <p:nvPr/>
        </p:nvPicPr>
        <p:blipFill>
          <a:blip r:embed="rId7">
            <a:alphaModFix/>
          </a:blip>
          <a:stretch>
            <a:fillRect/>
          </a:stretch>
        </p:blipFill>
        <p:spPr>
          <a:xfrm>
            <a:off x="6660975" y="2126894"/>
            <a:ext cx="1464831" cy="1797802"/>
          </a:xfrm>
          <a:prstGeom prst="rect">
            <a:avLst/>
          </a:prstGeom>
          <a:noFill/>
          <a:ln>
            <a:noFill/>
          </a:ln>
        </p:spPr>
      </p:pic>
      <p:sp>
        <p:nvSpPr>
          <p:cNvPr id="208" name="Google Shape;208;p25"/>
          <p:cNvSpPr/>
          <p:nvPr/>
        </p:nvSpPr>
        <p:spPr>
          <a:xfrm>
            <a:off x="2873513" y="2822261"/>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5"/>
          <p:cNvSpPr/>
          <p:nvPr/>
        </p:nvSpPr>
        <p:spPr>
          <a:xfrm>
            <a:off x="4435412" y="2822261"/>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5"/>
          <p:cNvSpPr/>
          <p:nvPr/>
        </p:nvSpPr>
        <p:spPr>
          <a:xfrm>
            <a:off x="6440672" y="2822261"/>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Rectangle 13">
            <a:extLst>
              <a:ext uri="{FF2B5EF4-FFF2-40B4-BE49-F238E27FC236}">
                <a16:creationId xmlns:a16="http://schemas.microsoft.com/office/drawing/2014/main" id="{36BC77FE-AC30-44AB-893D-8BA22C8CDC8D}"/>
              </a:ext>
            </a:extLst>
          </p:cNvPr>
          <p:cNvSpPr/>
          <p:nvPr/>
        </p:nvSpPr>
        <p:spPr>
          <a:xfrm>
            <a:off x="1896959" y="3948252"/>
            <a:ext cx="6138154" cy="630942"/>
          </a:xfrm>
          <a:prstGeom prst="rect">
            <a:avLst/>
          </a:prstGeom>
        </p:spPr>
        <p:txBody>
          <a:bodyPr wrap="square">
            <a:spAutoFit/>
          </a:bodyPr>
          <a:lstStyle/>
          <a:p>
            <a:r>
              <a:rPr lang="nl-NL" sz="700" dirty="0"/>
              <a:t>[3] </a:t>
            </a:r>
            <a:r>
              <a:rPr lang="en-US" sz="700" dirty="0"/>
              <a:t>S. Subramanyam, I. Viola, A. </a:t>
            </a:r>
            <a:r>
              <a:rPr lang="en-US" sz="700" dirty="0" err="1"/>
              <a:t>Hanjalic</a:t>
            </a:r>
            <a:r>
              <a:rPr lang="en-US" sz="700" dirty="0"/>
              <a:t>, and P. Cesar, “User Centered Adaptive Streaming of Dynamic Point Clouds with Low Complexity Tiling,” in Proceedings of the 28th ACM International Conference on Multimedia, ser. MM ’20. New York, NY, USA: Association for Computing Machinery, 2020, p. 3669–3677.</a:t>
            </a:r>
            <a:br>
              <a:rPr lang="nl-NL" sz="700" dirty="0"/>
            </a:br>
            <a:br>
              <a:rPr lang="nl-NL" sz="700" dirty="0"/>
            </a:br>
            <a:endParaRPr lang="nl-NL" sz="700" dirty="0"/>
          </a:p>
        </p:txBody>
      </p:sp>
    </p:spTree>
    <p:extLst>
      <p:ext uri="{BB962C8B-B14F-4D97-AF65-F5344CB8AC3E}">
        <p14:creationId xmlns:p14="http://schemas.microsoft.com/office/powerpoint/2010/main" val="3332695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1" name="Google Shape;201;p25"/>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Tile Rate Allocation Schemes</a:t>
            </a:r>
            <a:endParaRPr dirty="0"/>
          </a:p>
        </p:txBody>
      </p:sp>
      <p:sp>
        <p:nvSpPr>
          <p:cNvPr id="202" name="Google Shape;202;p25"/>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Adaptive Streaming</a:t>
            </a:r>
          </a:p>
        </p:txBody>
      </p:sp>
      <p:pic>
        <p:nvPicPr>
          <p:cNvPr id="203" name="Google Shape;203;p25"/>
          <p:cNvPicPr preferRelativeResize="0"/>
          <p:nvPr/>
        </p:nvPicPr>
        <p:blipFill>
          <a:blip r:embed="rId3">
            <a:alphaModFix/>
          </a:blip>
          <a:stretch>
            <a:fillRect/>
          </a:stretch>
        </p:blipFill>
        <p:spPr>
          <a:xfrm>
            <a:off x="1590675" y="2141371"/>
            <a:ext cx="1172287" cy="1990962"/>
          </a:xfrm>
          <a:prstGeom prst="rect">
            <a:avLst/>
          </a:prstGeom>
          <a:noFill/>
          <a:ln>
            <a:noFill/>
          </a:ln>
        </p:spPr>
      </p:pic>
      <p:pic>
        <p:nvPicPr>
          <p:cNvPr id="204" name="Google Shape;204;p25"/>
          <p:cNvPicPr preferRelativeResize="0"/>
          <p:nvPr/>
        </p:nvPicPr>
        <p:blipFill>
          <a:blip r:embed="rId4">
            <a:alphaModFix/>
          </a:blip>
          <a:stretch>
            <a:fillRect/>
          </a:stretch>
        </p:blipFill>
        <p:spPr>
          <a:xfrm>
            <a:off x="3290374" y="2316419"/>
            <a:ext cx="1060988" cy="1428502"/>
          </a:xfrm>
          <a:prstGeom prst="rect">
            <a:avLst/>
          </a:prstGeom>
          <a:noFill/>
          <a:ln>
            <a:noFill/>
          </a:ln>
        </p:spPr>
      </p:pic>
      <p:pic>
        <p:nvPicPr>
          <p:cNvPr id="205" name="Google Shape;205;p25"/>
          <p:cNvPicPr preferRelativeResize="0"/>
          <p:nvPr/>
        </p:nvPicPr>
        <p:blipFill>
          <a:blip r:embed="rId5">
            <a:alphaModFix/>
          </a:blip>
          <a:stretch>
            <a:fillRect/>
          </a:stretch>
        </p:blipFill>
        <p:spPr>
          <a:xfrm>
            <a:off x="5018848" y="2237939"/>
            <a:ext cx="1251029" cy="1797826"/>
          </a:xfrm>
          <a:prstGeom prst="rect">
            <a:avLst/>
          </a:prstGeom>
          <a:noFill/>
          <a:ln>
            <a:noFill/>
          </a:ln>
        </p:spPr>
      </p:pic>
      <p:pic>
        <p:nvPicPr>
          <p:cNvPr id="206" name="Google Shape;206;p25"/>
          <p:cNvPicPr preferRelativeResize="0"/>
          <p:nvPr/>
        </p:nvPicPr>
        <p:blipFill>
          <a:blip r:embed="rId6">
            <a:alphaModFix/>
          </a:blip>
          <a:stretch>
            <a:fillRect/>
          </a:stretch>
        </p:blipFill>
        <p:spPr>
          <a:xfrm>
            <a:off x="6660975" y="2131758"/>
            <a:ext cx="1464831" cy="1797802"/>
          </a:xfrm>
          <a:prstGeom prst="rect">
            <a:avLst/>
          </a:prstGeom>
          <a:noFill/>
          <a:ln>
            <a:noFill/>
          </a:ln>
        </p:spPr>
      </p:pic>
      <p:pic>
        <p:nvPicPr>
          <p:cNvPr id="207" name="Google Shape;207;p25"/>
          <p:cNvPicPr preferRelativeResize="0"/>
          <p:nvPr/>
        </p:nvPicPr>
        <p:blipFill>
          <a:blip r:embed="rId7">
            <a:alphaModFix/>
          </a:blip>
          <a:stretch>
            <a:fillRect/>
          </a:stretch>
        </p:blipFill>
        <p:spPr>
          <a:xfrm>
            <a:off x="8666815" y="2419938"/>
            <a:ext cx="413935" cy="1356247"/>
          </a:xfrm>
          <a:prstGeom prst="rect">
            <a:avLst/>
          </a:prstGeom>
          <a:noFill/>
          <a:ln>
            <a:noFill/>
          </a:ln>
        </p:spPr>
      </p:pic>
      <p:sp>
        <p:nvSpPr>
          <p:cNvPr id="208" name="Google Shape;208;p25"/>
          <p:cNvSpPr/>
          <p:nvPr/>
        </p:nvSpPr>
        <p:spPr>
          <a:xfrm>
            <a:off x="2873513" y="2827125"/>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5"/>
          <p:cNvSpPr/>
          <p:nvPr/>
        </p:nvSpPr>
        <p:spPr>
          <a:xfrm>
            <a:off x="4435412" y="2827125"/>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5"/>
          <p:cNvSpPr/>
          <p:nvPr/>
        </p:nvSpPr>
        <p:spPr>
          <a:xfrm>
            <a:off x="6440672" y="2827125"/>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5"/>
          <p:cNvSpPr/>
          <p:nvPr/>
        </p:nvSpPr>
        <p:spPr>
          <a:xfrm>
            <a:off x="8082388" y="2827125"/>
            <a:ext cx="332700" cy="172500"/>
          </a:xfrm>
          <a:prstGeom prst="rightArrow">
            <a:avLst>
              <a:gd name="adj1" fmla="val 50000"/>
              <a:gd name="adj2" fmla="val 50000"/>
            </a:avLst>
          </a:prstGeom>
          <a:solidFill>
            <a:srgbClr val="E2DFCC"/>
          </a:solidFill>
          <a:ln w="9525" cap="flat" cmpd="sng">
            <a:solidFill>
              <a:srgbClr val="455F5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Rectangle 13">
            <a:extLst>
              <a:ext uri="{FF2B5EF4-FFF2-40B4-BE49-F238E27FC236}">
                <a16:creationId xmlns:a16="http://schemas.microsoft.com/office/drawing/2014/main" id="{36BC77FE-AC30-44AB-893D-8BA22C8CDC8D}"/>
              </a:ext>
            </a:extLst>
          </p:cNvPr>
          <p:cNvSpPr/>
          <p:nvPr/>
        </p:nvSpPr>
        <p:spPr>
          <a:xfrm>
            <a:off x="1896959" y="3948252"/>
            <a:ext cx="6138154" cy="630942"/>
          </a:xfrm>
          <a:prstGeom prst="rect">
            <a:avLst/>
          </a:prstGeom>
        </p:spPr>
        <p:txBody>
          <a:bodyPr wrap="square">
            <a:spAutoFit/>
          </a:bodyPr>
          <a:lstStyle/>
          <a:p>
            <a:r>
              <a:rPr lang="nl-NL" sz="700" dirty="0"/>
              <a:t>[2] </a:t>
            </a:r>
            <a:r>
              <a:rPr lang="nl-NL" sz="700" dirty="0">
                <a:latin typeface="Arial" panose="020B0604020202020204" pitchFamily="34" charset="0"/>
              </a:rPr>
              <a:t>J. van der Hooft, T. Wauters, F. De Turck, C. Timmerer, and H. Hellwagner, “Towards 6DoF HTTP Adaptive Streaming Through Point Cloud Compression,” in Proceedings of the 27th ACM International Conference on Multimedia, ser. MM ’19. New York, NY, USA: Association for Computing Machinery, 2019, pp. 2405–2413</a:t>
            </a:r>
            <a:br>
              <a:rPr lang="nl-NL" sz="700" dirty="0"/>
            </a:br>
            <a:br>
              <a:rPr lang="nl-NL" sz="700" dirty="0"/>
            </a:br>
            <a:endParaRPr lang="nl-NL" sz="700" dirty="0"/>
          </a:p>
        </p:txBody>
      </p:sp>
      <p:sp>
        <p:nvSpPr>
          <p:cNvPr id="200" name="Google Shape;200;p25"/>
          <p:cNvSpPr txBox="1">
            <a:spLocks noGrp="1"/>
          </p:cNvSpPr>
          <p:nvPr>
            <p:ph type="body" idx="1"/>
          </p:nvPr>
        </p:nvSpPr>
        <p:spPr>
          <a:xfrm>
            <a:off x="1763110" y="1096300"/>
            <a:ext cx="7317640" cy="3017400"/>
          </a:xfrm>
          <a:prstGeom prst="rect">
            <a:avLst/>
          </a:prstGeom>
          <a:noFill/>
          <a:ln>
            <a:noFill/>
          </a:ln>
        </p:spPr>
        <p:txBody>
          <a:bodyPr spcFirstLastPara="1" wrap="square" lIns="0" tIns="34275" rIns="0" bIns="34275" anchor="t" anchorCtr="0">
            <a:noAutofit/>
          </a:bodyPr>
          <a:lstStyle/>
          <a:p>
            <a:pPr marL="158750" lvl="0" indent="0" algn="l" rtl="0">
              <a:lnSpc>
                <a:spcPct val="90000"/>
              </a:lnSpc>
              <a:spcBef>
                <a:spcPts val="0"/>
              </a:spcBef>
              <a:spcAft>
                <a:spcPts val="0"/>
              </a:spcAft>
              <a:buSzPts val="1100"/>
              <a:buNone/>
            </a:pPr>
            <a:r>
              <a:rPr lang="en-US" sz="1050" dirty="0"/>
              <a:t>We evaluate three tile allocation schemes:</a:t>
            </a:r>
          </a:p>
          <a:p>
            <a:pPr marL="457200" lvl="0" indent="-298450" algn="l" rtl="0">
              <a:lnSpc>
                <a:spcPct val="90000"/>
              </a:lnSpc>
              <a:spcBef>
                <a:spcPts val="0"/>
              </a:spcBef>
              <a:spcAft>
                <a:spcPts val="0"/>
              </a:spcAft>
              <a:buSzPts val="1100"/>
              <a:buChar char="•"/>
            </a:pPr>
            <a:r>
              <a:rPr lang="en-US" sz="1050" b="1" dirty="0"/>
              <a:t>Greedy (W1)</a:t>
            </a:r>
            <a:r>
              <a:rPr lang="en-US" sz="1050" dirty="0"/>
              <a:t> [2]: The highest possible quality representation is set for each tile in order of their utility</a:t>
            </a:r>
          </a:p>
          <a:p>
            <a:pPr marL="457200" lvl="0" indent="-298450" algn="l" rtl="0">
              <a:lnSpc>
                <a:spcPct val="90000"/>
              </a:lnSpc>
              <a:spcBef>
                <a:spcPts val="0"/>
              </a:spcBef>
              <a:spcAft>
                <a:spcPts val="0"/>
              </a:spcAft>
              <a:buSzPts val="1100"/>
              <a:buChar char="•"/>
            </a:pPr>
            <a:r>
              <a:rPr lang="en-US" sz="1050" b="1" dirty="0"/>
              <a:t>Uniform (W2) </a:t>
            </a:r>
            <a:r>
              <a:rPr lang="en-US" sz="1050" dirty="0"/>
              <a:t>[2]: The representation of each tile is increased one step at a time in order of their utility</a:t>
            </a:r>
          </a:p>
          <a:p>
            <a:pPr marL="457200" lvl="0" indent="-298450" algn="l" rtl="0">
              <a:lnSpc>
                <a:spcPct val="90000"/>
              </a:lnSpc>
              <a:spcBef>
                <a:spcPts val="0"/>
              </a:spcBef>
              <a:spcAft>
                <a:spcPts val="0"/>
              </a:spcAft>
              <a:buSzPts val="1100"/>
              <a:buChar char="•"/>
            </a:pPr>
            <a:r>
              <a:rPr lang="en-US" sz="1050" b="1" dirty="0">
                <a:solidFill>
                  <a:srgbClr val="00B0F0"/>
                </a:solidFill>
              </a:rPr>
              <a:t>Weighted Hybrid (W3) </a:t>
            </a:r>
            <a:r>
              <a:rPr lang="en-US" sz="1050" dirty="0"/>
              <a:t>: The bit rate budget is first split across tiles based on their weighted utility and the highest possible representation is set per tile, the remaining budget is then spent uniformly</a:t>
            </a:r>
            <a:endParaRPr sz="900" b="1" dirty="0"/>
          </a:p>
        </p:txBody>
      </p:sp>
    </p:spTree>
    <p:extLst>
      <p:ext uri="{BB962C8B-B14F-4D97-AF65-F5344CB8AC3E}">
        <p14:creationId xmlns:p14="http://schemas.microsoft.com/office/powerpoint/2010/main" val="131887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7"/>
          <p:cNvSpPr txBox="1">
            <a:spLocks noGrp="1"/>
          </p:cNvSpPr>
          <p:nvPr>
            <p:ph type="title"/>
          </p:nvPr>
        </p:nvSpPr>
        <p:spPr>
          <a:xfrm>
            <a:off x="2923975" y="2006200"/>
            <a:ext cx="5849400" cy="8574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3600"/>
              <a:buNone/>
            </a:pPr>
            <a:r>
              <a:rPr lang="en-US" dirty="0"/>
              <a:t>Subjective Evaluation of Prerecorded Point Clouds</a:t>
            </a:r>
            <a:endParaRPr sz="3600" b="0" i="0" u="none" strike="noStrike" cap="none" dirty="0">
              <a:solidFill>
                <a:srgbClr val="00A6D6"/>
              </a:solidFill>
              <a:latin typeface="Arial"/>
              <a:ea typeface="Arial"/>
              <a:cs typeface="Arial"/>
              <a:sym typeface="Arial"/>
            </a:endParaRPr>
          </a:p>
        </p:txBody>
      </p:sp>
      <p:sp>
        <p:nvSpPr>
          <p:cNvPr id="138" name="Google Shape;138;p17"/>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endParaRPr sz="1400" b="0" i="0" u="none" strike="noStrike" cap="none" dirty="0">
              <a:solidFill>
                <a:schemeClr val="lt1"/>
              </a:solidFill>
              <a:latin typeface="Arial"/>
              <a:ea typeface="Arial"/>
              <a:cs typeface="Arial"/>
              <a:sym typeface="Arial"/>
            </a:endParaRPr>
          </a:p>
        </p:txBody>
      </p:sp>
      <p:sp>
        <p:nvSpPr>
          <p:cNvPr id="4" name="Rectangle 3">
            <a:extLst>
              <a:ext uri="{FF2B5EF4-FFF2-40B4-BE49-F238E27FC236}">
                <a16:creationId xmlns:a16="http://schemas.microsoft.com/office/drawing/2014/main" id="{344E5FDB-C843-4F09-8873-C575ACB86848}"/>
              </a:ext>
            </a:extLst>
          </p:cNvPr>
          <p:cNvSpPr/>
          <p:nvPr/>
        </p:nvSpPr>
        <p:spPr>
          <a:xfrm>
            <a:off x="1896959" y="3948252"/>
            <a:ext cx="6138154" cy="630942"/>
          </a:xfrm>
          <a:prstGeom prst="rect">
            <a:avLst/>
          </a:prstGeom>
        </p:spPr>
        <p:txBody>
          <a:bodyPr wrap="square">
            <a:spAutoFit/>
          </a:bodyPr>
          <a:lstStyle/>
          <a:p>
            <a:r>
              <a:rPr lang="nl-NL" sz="700" dirty="0"/>
              <a:t>S. Subramanyam, I. Viola, J. Jansen, E. Alexiou, A. Hanjalic and P. Cesar, "Subjective QoE Evaluation of User-Centered Adaptive Streaming of Dynamic Point Clouds," 2022 14th International Conference on Quality of Multimedia Experience (QoMEX), 2022, pp. 1-6, doi: 10.1109/QoMEX55416.2022.9900879.</a:t>
            </a:r>
            <a:br>
              <a:rPr lang="nl-NL" sz="700" dirty="0"/>
            </a:br>
            <a:br>
              <a:rPr lang="nl-NL" sz="700" dirty="0"/>
            </a:br>
            <a:endParaRPr lang="nl-NL" sz="700" dirty="0"/>
          </a:p>
        </p:txBody>
      </p:sp>
    </p:spTree>
    <p:extLst>
      <p:ext uri="{BB962C8B-B14F-4D97-AF65-F5344CB8AC3E}">
        <p14:creationId xmlns:p14="http://schemas.microsoft.com/office/powerpoint/2010/main" val="1225598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9"/>
          <p:cNvSpPr txBox="1">
            <a:spLocks noGrp="1"/>
          </p:cNvSpPr>
          <p:nvPr>
            <p:ph type="body" idx="1"/>
          </p:nvPr>
        </p:nvSpPr>
        <p:spPr>
          <a:xfrm>
            <a:off x="1661150" y="1384300"/>
            <a:ext cx="7208400" cy="3017400"/>
          </a:xfrm>
          <a:prstGeom prst="rect">
            <a:avLst/>
          </a:prstGeom>
          <a:noFill/>
          <a:ln>
            <a:noFill/>
          </a:ln>
        </p:spPr>
        <p:txBody>
          <a:bodyPr spcFirstLastPara="1" wrap="square" lIns="0" tIns="34275" rIns="0" bIns="34275" anchor="t" anchorCtr="0">
            <a:noAutofit/>
          </a:bodyPr>
          <a:lstStyle/>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All sequences were first compressed using the V-PCC standard in an all intra configuration [6] to serve as a benchmark</a:t>
            </a:r>
          </a:p>
          <a:p>
            <a:pPr marL="457200" lvl="0" indent="-292100" algn="l" rtl="0">
              <a:lnSpc>
                <a:spcPct val="90000"/>
              </a:lnSpc>
              <a:spcBef>
                <a:spcPts val="0"/>
              </a:spcBef>
              <a:spcAft>
                <a:spcPts val="0"/>
              </a:spcAft>
              <a:buSzPts val="1000"/>
              <a:buChar char="•"/>
            </a:pPr>
            <a:r>
              <a:rPr lang="en-US" sz="1000" dirty="0"/>
              <a:t>We selected four target bitrates labelled R1-R4 [6] based on the MPEG Common Test Conditions</a:t>
            </a:r>
          </a:p>
          <a:p>
            <a:pPr marL="457200" lvl="0" indent="-292100" algn="l" rtl="0">
              <a:lnSpc>
                <a:spcPct val="90000"/>
              </a:lnSpc>
              <a:spcBef>
                <a:spcPts val="0"/>
              </a:spcBef>
              <a:spcAft>
                <a:spcPts val="0"/>
              </a:spcAft>
              <a:buSzPts val="1000"/>
              <a:buChar char="•"/>
            </a:pPr>
            <a:r>
              <a:rPr lang="en-US" sz="1000" dirty="0"/>
              <a:t>We use the real-time MPEG anchor codec [7] to encode point cloud tiles to create an adaptation set with 32 quality levels</a:t>
            </a:r>
          </a:p>
          <a:p>
            <a:pPr lvl="1" indent="-292100">
              <a:lnSpc>
                <a:spcPct val="90000"/>
              </a:lnSpc>
              <a:spcBef>
                <a:spcPts val="0"/>
              </a:spcBef>
              <a:buSzPts val="1000"/>
              <a:buChar char="•"/>
            </a:pPr>
            <a:r>
              <a:rPr lang="en-US" sz="600" dirty="0" err="1"/>
              <a:t>OctreeDepths</a:t>
            </a:r>
            <a:r>
              <a:rPr lang="en-US" sz="600" dirty="0"/>
              <a:t> 7-10, JPEG QP 25-95</a:t>
            </a:r>
          </a:p>
          <a:p>
            <a:pPr marL="457200" lvl="0" indent="-292100" algn="l" rtl="0">
              <a:lnSpc>
                <a:spcPct val="90000"/>
              </a:lnSpc>
              <a:spcBef>
                <a:spcPts val="0"/>
              </a:spcBef>
              <a:spcAft>
                <a:spcPts val="0"/>
              </a:spcAft>
              <a:buSzPts val="1000"/>
              <a:buChar char="•"/>
            </a:pPr>
            <a:endParaRPr lang="en-US" sz="1000" dirty="0"/>
          </a:p>
          <a:p>
            <a:pPr marL="457200" lvl="0" indent="-292100" algn="l" rtl="0">
              <a:lnSpc>
                <a:spcPct val="90000"/>
              </a:lnSpc>
              <a:spcBef>
                <a:spcPts val="0"/>
              </a:spcBef>
              <a:spcAft>
                <a:spcPts val="0"/>
              </a:spcAft>
              <a:buSzPts val="1000"/>
              <a:buChar char="•"/>
            </a:pPr>
            <a:endParaRPr sz="1000" dirty="0"/>
          </a:p>
        </p:txBody>
      </p:sp>
      <p:sp>
        <p:nvSpPr>
          <p:cNvPr id="152" name="Google Shape;152;p19"/>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Dataset Preparation</a:t>
            </a:r>
            <a:endParaRPr dirty="0"/>
          </a:p>
        </p:txBody>
      </p:sp>
      <p:sp>
        <p:nvSpPr>
          <p:cNvPr id="153" name="Google Shape;153;p19"/>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pic>
        <p:nvPicPr>
          <p:cNvPr id="154" name="Google Shape;154;p19"/>
          <p:cNvPicPr preferRelativeResize="0"/>
          <p:nvPr/>
        </p:nvPicPr>
        <p:blipFill>
          <a:blip r:embed="rId3"/>
          <a:stretch>
            <a:fillRect/>
          </a:stretch>
        </p:blipFill>
        <p:spPr>
          <a:xfrm>
            <a:off x="3538171" y="988196"/>
            <a:ext cx="2369537" cy="1742782"/>
          </a:xfrm>
          <a:prstGeom prst="rect">
            <a:avLst/>
          </a:prstGeom>
          <a:noFill/>
          <a:ln>
            <a:noFill/>
          </a:ln>
        </p:spPr>
      </p:pic>
      <p:sp>
        <p:nvSpPr>
          <p:cNvPr id="156" name="Google Shape;156;p19"/>
          <p:cNvSpPr txBox="1"/>
          <p:nvPr/>
        </p:nvSpPr>
        <p:spPr>
          <a:xfrm>
            <a:off x="3577082" y="2636259"/>
            <a:ext cx="3641700" cy="18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000" dirty="0">
                <a:latin typeface="Calibri"/>
                <a:ea typeface="Calibri"/>
                <a:cs typeface="Calibri"/>
                <a:sym typeface="Calibri"/>
              </a:rPr>
              <a:t>Sequences: </a:t>
            </a:r>
            <a:r>
              <a:rPr lang="en-US" sz="1000" dirty="0" err="1">
                <a:latin typeface="Calibri"/>
                <a:ea typeface="Calibri"/>
                <a:cs typeface="Calibri"/>
                <a:sym typeface="Calibri"/>
              </a:rPr>
              <a:t>Longdress</a:t>
            </a:r>
            <a:r>
              <a:rPr lang="en-US" sz="1000" dirty="0">
                <a:latin typeface="Calibri"/>
                <a:ea typeface="Calibri"/>
                <a:cs typeface="Calibri"/>
                <a:sym typeface="Calibri"/>
              </a:rPr>
              <a:t>, Loot, Red &amp; Black, Soldier [5] </a:t>
            </a:r>
            <a:endParaRPr sz="1000" dirty="0">
              <a:latin typeface="Calibri"/>
              <a:ea typeface="Calibri"/>
              <a:cs typeface="Calibri"/>
              <a:sym typeface="Calibri"/>
            </a:endParaRPr>
          </a:p>
        </p:txBody>
      </p:sp>
      <p:sp>
        <p:nvSpPr>
          <p:cNvPr id="8" name="Rectangle 7">
            <a:extLst>
              <a:ext uri="{FF2B5EF4-FFF2-40B4-BE49-F238E27FC236}">
                <a16:creationId xmlns:a16="http://schemas.microsoft.com/office/drawing/2014/main" id="{307672CC-9A1C-4DCB-A225-725B0264A254}"/>
              </a:ext>
            </a:extLst>
          </p:cNvPr>
          <p:cNvSpPr/>
          <p:nvPr/>
        </p:nvSpPr>
        <p:spPr>
          <a:xfrm>
            <a:off x="1896959" y="3948252"/>
            <a:ext cx="6138154" cy="954107"/>
          </a:xfrm>
          <a:prstGeom prst="rect">
            <a:avLst/>
          </a:prstGeom>
        </p:spPr>
        <p:txBody>
          <a:bodyPr wrap="square">
            <a:spAutoFit/>
          </a:bodyPr>
          <a:lstStyle/>
          <a:p>
            <a:r>
              <a:rPr lang="nl-NL" sz="700" dirty="0"/>
              <a:t>[5] E. d’Eon, B. Harrison, T. Myers, and P. A. Chou, “8i Voxelized Full Bodies - A Voxelized Point Cloud Dataset,” ISO/IEC JTC1/SC29 Joint WG11/WG1 (MPEG/JPEG) input document WG11M40059/WG1M74006, Geneva, CH, January 2017.</a:t>
            </a:r>
          </a:p>
          <a:p>
            <a:r>
              <a:rPr lang="nl-NL" sz="700" dirty="0"/>
              <a:t>[6] MPEG 3DG and Requirements, “Complementary PCC Test Material,” ISO/IEC JTC1/SC29 WG11 Doc. N16716, Geneva, CH, January 2017.</a:t>
            </a:r>
          </a:p>
          <a:p>
            <a:r>
              <a:rPr lang="en-US" sz="700" dirty="0"/>
              <a:t>[7] R. </a:t>
            </a:r>
            <a:r>
              <a:rPr lang="en-US" sz="700" dirty="0" err="1"/>
              <a:t>Mekuria</a:t>
            </a:r>
            <a:r>
              <a:rPr lang="en-US" sz="700" dirty="0"/>
              <a:t>, K. </a:t>
            </a:r>
            <a:r>
              <a:rPr lang="en-US" sz="700" dirty="0" err="1"/>
              <a:t>Blom</a:t>
            </a:r>
            <a:r>
              <a:rPr lang="en-US" sz="700" dirty="0"/>
              <a:t>, and P. Cesar, “Design, Implementation and Evaluation of a Point Cloud Codec for Tele-Immersive Video,” IEEE Transactions on Circuits and Systems for Video Technology, January 2016.</a:t>
            </a:r>
          </a:p>
          <a:p>
            <a:br>
              <a:rPr lang="nl-NL" sz="700" dirty="0"/>
            </a:br>
            <a:br>
              <a:rPr lang="nl-NL" sz="700" dirty="0"/>
            </a:br>
            <a:endParaRPr lang="nl-NL"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9"/>
          <p:cNvSpPr txBox="1">
            <a:spLocks noGrp="1"/>
          </p:cNvSpPr>
          <p:nvPr>
            <p:ph type="body" idx="1"/>
          </p:nvPr>
        </p:nvSpPr>
        <p:spPr>
          <a:xfrm>
            <a:off x="1661150" y="1384300"/>
            <a:ext cx="7208400" cy="3017400"/>
          </a:xfrm>
          <a:prstGeom prst="rect">
            <a:avLst/>
          </a:prstGeom>
          <a:noFill/>
          <a:ln>
            <a:noFill/>
          </a:ln>
        </p:spPr>
        <p:txBody>
          <a:bodyPr spcFirstLastPara="1" wrap="square" lIns="0" tIns="34275" rIns="0" bIns="34275" anchor="t" anchorCtr="0">
            <a:noAutofit/>
          </a:bodyPr>
          <a:lstStyle/>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We use the Absolute Category Rating with Hidden References test method [8]</a:t>
            </a:r>
          </a:p>
          <a:p>
            <a:pPr marL="457200" lvl="0" indent="-292100" algn="l" rtl="0">
              <a:lnSpc>
                <a:spcPct val="90000"/>
              </a:lnSpc>
              <a:spcBef>
                <a:spcPts val="0"/>
              </a:spcBef>
              <a:spcAft>
                <a:spcPts val="0"/>
              </a:spcAft>
              <a:buSzPts val="1000"/>
              <a:buChar char="•"/>
            </a:pPr>
            <a:r>
              <a:rPr lang="en-US" sz="1000" dirty="0"/>
              <a:t>All sequences were played back with a 10 second loop at 30 fps</a:t>
            </a:r>
          </a:p>
          <a:p>
            <a:pPr marL="457200" lvl="0" indent="-292100" algn="l" rtl="0">
              <a:lnSpc>
                <a:spcPct val="90000"/>
              </a:lnSpc>
              <a:spcBef>
                <a:spcPts val="0"/>
              </a:spcBef>
              <a:spcAft>
                <a:spcPts val="0"/>
              </a:spcAft>
              <a:buSzPts val="1000"/>
              <a:buChar char="•"/>
            </a:pPr>
            <a:r>
              <a:rPr lang="en-US" sz="1000" dirty="0"/>
              <a:t>We had a total of 84 stimuli (4 sequences, 3 rate allocation schemes + 2 baseline codecs, 4 target rate points and 4 hidden references)</a:t>
            </a:r>
          </a:p>
          <a:p>
            <a:pPr marL="457200" lvl="0" indent="-292100" algn="l" rtl="0">
              <a:lnSpc>
                <a:spcPct val="90000"/>
              </a:lnSpc>
              <a:spcBef>
                <a:spcPts val="0"/>
              </a:spcBef>
              <a:spcAft>
                <a:spcPts val="0"/>
              </a:spcAft>
              <a:buSzPts val="1000"/>
              <a:buChar char="•"/>
            </a:pPr>
            <a:r>
              <a:rPr lang="en-US" sz="1000" dirty="0"/>
              <a:t>30 participants (16 males, 14 females) evaluated the quality in two sessions of 42 stimuli separated by a 10 minute break</a:t>
            </a:r>
          </a:p>
          <a:p>
            <a:pPr marL="457200" lvl="0" indent="-292100" algn="l" rtl="0">
              <a:lnSpc>
                <a:spcPct val="90000"/>
              </a:lnSpc>
              <a:spcBef>
                <a:spcPts val="0"/>
              </a:spcBef>
              <a:spcAft>
                <a:spcPts val="0"/>
              </a:spcAft>
              <a:buSzPts val="1000"/>
              <a:buChar char="•"/>
            </a:pPr>
            <a:endParaRPr lang="en-US" sz="1000" dirty="0"/>
          </a:p>
          <a:p>
            <a:pPr marL="457200" lvl="0" indent="-292100" algn="l" rtl="0">
              <a:lnSpc>
                <a:spcPct val="90000"/>
              </a:lnSpc>
              <a:spcBef>
                <a:spcPts val="0"/>
              </a:spcBef>
              <a:spcAft>
                <a:spcPts val="0"/>
              </a:spcAft>
              <a:buSzPts val="1000"/>
              <a:buChar char="•"/>
            </a:pPr>
            <a:endParaRPr sz="1000" dirty="0"/>
          </a:p>
        </p:txBody>
      </p:sp>
      <p:sp>
        <p:nvSpPr>
          <p:cNvPr id="152" name="Google Shape;152;p19"/>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Subjective Evaluation Methodology</a:t>
            </a:r>
            <a:endParaRPr dirty="0"/>
          </a:p>
        </p:txBody>
      </p:sp>
      <p:sp>
        <p:nvSpPr>
          <p:cNvPr id="153" name="Google Shape;153;p19"/>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sp>
        <p:nvSpPr>
          <p:cNvPr id="8" name="Rectangle 7">
            <a:extLst>
              <a:ext uri="{FF2B5EF4-FFF2-40B4-BE49-F238E27FC236}">
                <a16:creationId xmlns:a16="http://schemas.microsoft.com/office/drawing/2014/main" id="{307672CC-9A1C-4DCB-A225-725B0264A254}"/>
              </a:ext>
            </a:extLst>
          </p:cNvPr>
          <p:cNvSpPr/>
          <p:nvPr/>
        </p:nvSpPr>
        <p:spPr>
          <a:xfrm>
            <a:off x="1896959" y="3948252"/>
            <a:ext cx="6138154" cy="415498"/>
          </a:xfrm>
          <a:prstGeom prst="rect">
            <a:avLst/>
          </a:prstGeom>
        </p:spPr>
        <p:txBody>
          <a:bodyPr wrap="square">
            <a:spAutoFit/>
          </a:bodyPr>
          <a:lstStyle/>
          <a:p>
            <a:r>
              <a:rPr lang="nl-NL" sz="700" dirty="0"/>
              <a:t>[8] </a:t>
            </a:r>
            <a:r>
              <a:rPr lang="en-US" sz="700" dirty="0"/>
              <a:t>ITU-T P.910, “Subjective video quality assessment methods for multimedia applications,” International Telecommunication Union, April 2008</a:t>
            </a:r>
            <a:br>
              <a:rPr lang="nl-NL" sz="700" dirty="0"/>
            </a:br>
            <a:br>
              <a:rPr lang="nl-NL" sz="700" dirty="0"/>
            </a:br>
            <a:endParaRPr lang="nl-NL" sz="700" dirty="0"/>
          </a:p>
        </p:txBody>
      </p:sp>
    </p:spTree>
    <p:extLst>
      <p:ext uri="{BB962C8B-B14F-4D97-AF65-F5344CB8AC3E}">
        <p14:creationId xmlns:p14="http://schemas.microsoft.com/office/powerpoint/2010/main" val="1800311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0"/>
          <p:cNvSpPr txBox="1">
            <a:spLocks noGrp="1"/>
          </p:cNvSpPr>
          <p:nvPr>
            <p:ph type="body" idx="1"/>
          </p:nvPr>
        </p:nvSpPr>
        <p:spPr>
          <a:xfrm>
            <a:off x="1763110" y="1096300"/>
            <a:ext cx="5406000" cy="3017400"/>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r>
              <a:rPr lang="en-US" sz="1100" dirty="0"/>
              <a:t>The evaluation environment comprised of:</a:t>
            </a:r>
            <a:endParaRPr sz="1100" dirty="0"/>
          </a:p>
          <a:p>
            <a:pPr marL="63500" lvl="0" indent="0" algn="l" rtl="0">
              <a:lnSpc>
                <a:spcPct val="90000"/>
              </a:lnSpc>
              <a:spcBef>
                <a:spcPts val="0"/>
              </a:spcBef>
              <a:spcAft>
                <a:spcPts val="0"/>
              </a:spcAft>
              <a:buNone/>
            </a:pPr>
            <a:endParaRPr sz="1100" dirty="0"/>
          </a:p>
          <a:p>
            <a:pPr marL="457200" lvl="0" indent="-298450" algn="l" rtl="0">
              <a:lnSpc>
                <a:spcPct val="90000"/>
              </a:lnSpc>
              <a:spcBef>
                <a:spcPts val="0"/>
              </a:spcBef>
              <a:spcAft>
                <a:spcPts val="0"/>
              </a:spcAft>
              <a:buSzPts val="1100"/>
              <a:buChar char="•"/>
            </a:pPr>
            <a:r>
              <a:rPr lang="en-US" sz="1100" dirty="0"/>
              <a:t>A playback scene where participants were asked to view the stimuli for a minimum of 10 seconds</a:t>
            </a:r>
          </a:p>
          <a:p>
            <a:pPr marL="457200" lvl="0" indent="-298450" algn="l" rtl="0">
              <a:lnSpc>
                <a:spcPct val="90000"/>
              </a:lnSpc>
              <a:spcBef>
                <a:spcPts val="0"/>
              </a:spcBef>
              <a:spcAft>
                <a:spcPts val="0"/>
              </a:spcAft>
              <a:buSzPts val="1100"/>
              <a:buChar char="•"/>
            </a:pPr>
            <a:r>
              <a:rPr lang="en-US" sz="1100" dirty="0"/>
              <a:t>A rating scene where participants could register the quality rating</a:t>
            </a:r>
            <a:endParaRPr sz="1000" dirty="0"/>
          </a:p>
        </p:txBody>
      </p:sp>
      <p:sp>
        <p:nvSpPr>
          <p:cNvPr id="254" name="Google Shape;254;p30"/>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Evaluation Environment</a:t>
            </a:r>
            <a:endParaRPr dirty="0"/>
          </a:p>
        </p:txBody>
      </p:sp>
      <p:sp>
        <p:nvSpPr>
          <p:cNvPr id="255" name="Google Shape;255;p30"/>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pic>
        <p:nvPicPr>
          <p:cNvPr id="256" name="Google Shape;256;p30"/>
          <p:cNvPicPr preferRelativeResize="0"/>
          <p:nvPr/>
        </p:nvPicPr>
        <p:blipFill>
          <a:blip r:embed="rId3">
            <a:alphaModFix/>
          </a:blip>
          <a:stretch>
            <a:fillRect/>
          </a:stretch>
        </p:blipFill>
        <p:spPr>
          <a:xfrm>
            <a:off x="1616269" y="2280985"/>
            <a:ext cx="2449874" cy="1378051"/>
          </a:xfrm>
          <a:prstGeom prst="rect">
            <a:avLst/>
          </a:prstGeom>
          <a:noFill/>
          <a:ln>
            <a:noFill/>
          </a:ln>
        </p:spPr>
      </p:pic>
      <p:pic>
        <p:nvPicPr>
          <p:cNvPr id="257" name="Google Shape;257;p30"/>
          <p:cNvPicPr preferRelativeResize="0"/>
          <p:nvPr/>
        </p:nvPicPr>
        <p:blipFill>
          <a:blip r:embed="rId4">
            <a:alphaModFix/>
          </a:blip>
          <a:stretch>
            <a:fillRect/>
          </a:stretch>
        </p:blipFill>
        <p:spPr>
          <a:xfrm>
            <a:off x="4123513" y="2280985"/>
            <a:ext cx="2449874" cy="1378051"/>
          </a:xfrm>
          <a:prstGeom prst="rect">
            <a:avLst/>
          </a:prstGeom>
          <a:noFill/>
          <a:ln>
            <a:noFill/>
          </a:ln>
        </p:spPr>
      </p:pic>
      <p:pic>
        <p:nvPicPr>
          <p:cNvPr id="258" name="Google Shape;258;p30"/>
          <p:cNvPicPr preferRelativeResize="0"/>
          <p:nvPr/>
        </p:nvPicPr>
        <p:blipFill>
          <a:blip r:embed="rId5">
            <a:alphaModFix/>
          </a:blip>
          <a:stretch>
            <a:fillRect/>
          </a:stretch>
        </p:blipFill>
        <p:spPr>
          <a:xfrm>
            <a:off x="6630746" y="2280985"/>
            <a:ext cx="2449874" cy="1378054"/>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3" name="Text Placeholder 2">
            <a:extLst>
              <a:ext uri="{FF2B5EF4-FFF2-40B4-BE49-F238E27FC236}">
                <a16:creationId xmlns:a16="http://schemas.microsoft.com/office/drawing/2014/main" id="{E0333F6D-54B2-49F4-8FD5-8E2E34EAEB91}"/>
              </a:ext>
            </a:extLst>
          </p:cNvPr>
          <p:cNvSpPr>
            <a:spLocks noGrp="1"/>
          </p:cNvSpPr>
          <p:nvPr>
            <p:ph type="body" idx="1"/>
          </p:nvPr>
        </p:nvSpPr>
        <p:spPr/>
        <p:txBody>
          <a:bodyPr/>
          <a:lstStyle/>
          <a:p>
            <a:endParaRPr lang="nl-NL" dirty="0"/>
          </a:p>
        </p:txBody>
      </p:sp>
      <p:sp>
        <p:nvSpPr>
          <p:cNvPr id="254" name="Google Shape;254;p30"/>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Evaluation Environment</a:t>
            </a:r>
            <a:endParaRPr dirty="0"/>
          </a:p>
        </p:txBody>
      </p:sp>
      <p:sp>
        <p:nvSpPr>
          <p:cNvPr id="255" name="Google Shape;255;p30"/>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pic>
        <p:nvPicPr>
          <p:cNvPr id="5" name="Picture 4">
            <a:extLst>
              <a:ext uri="{FF2B5EF4-FFF2-40B4-BE49-F238E27FC236}">
                <a16:creationId xmlns:a16="http://schemas.microsoft.com/office/drawing/2014/main" id="{66CC435D-2753-4D2A-B47B-5EAA9CFEA289}"/>
              </a:ext>
            </a:extLst>
          </p:cNvPr>
          <p:cNvPicPr>
            <a:picLocks noChangeAspect="1"/>
          </p:cNvPicPr>
          <p:nvPr/>
        </p:nvPicPr>
        <p:blipFill>
          <a:blip r:embed="rId3"/>
          <a:stretch>
            <a:fillRect/>
          </a:stretch>
        </p:blipFill>
        <p:spPr>
          <a:xfrm>
            <a:off x="1859106" y="971536"/>
            <a:ext cx="7010400" cy="3943350"/>
          </a:xfrm>
          <a:prstGeom prst="rect">
            <a:avLst/>
          </a:prstGeom>
        </p:spPr>
      </p:pic>
    </p:spTree>
    <p:extLst>
      <p:ext uri="{BB962C8B-B14F-4D97-AF65-F5344CB8AC3E}">
        <p14:creationId xmlns:p14="http://schemas.microsoft.com/office/powerpoint/2010/main" val="1103591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4" name="Google Shape;264;p31"/>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Subjective Scores</a:t>
            </a:r>
            <a:endParaRPr dirty="0"/>
          </a:p>
        </p:txBody>
      </p:sp>
      <p:sp>
        <p:nvSpPr>
          <p:cNvPr id="269" name="Google Shape;269;p31"/>
          <p:cNvSpPr txBox="1"/>
          <p:nvPr/>
        </p:nvSpPr>
        <p:spPr>
          <a:xfrm>
            <a:off x="3419172" y="3581309"/>
            <a:ext cx="5555700" cy="12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900" dirty="0">
                <a:latin typeface="Calibri"/>
                <a:ea typeface="Calibri"/>
                <a:cs typeface="Calibri"/>
                <a:sym typeface="Calibri"/>
              </a:rPr>
              <a:t>DMOS and Hidden Reference against achieved bit-rate expressed in Mbps </a:t>
            </a:r>
            <a:endParaRPr sz="900" dirty="0">
              <a:latin typeface="Calibri"/>
              <a:ea typeface="Calibri"/>
              <a:cs typeface="Calibri"/>
              <a:sym typeface="Calibri"/>
            </a:endParaRPr>
          </a:p>
        </p:txBody>
      </p:sp>
      <p:sp>
        <p:nvSpPr>
          <p:cNvPr id="270" name="Google Shape;270;p31"/>
          <p:cNvSpPr txBox="1"/>
          <p:nvPr/>
        </p:nvSpPr>
        <p:spPr>
          <a:xfrm>
            <a:off x="2987338" y="879479"/>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dirty="0" err="1">
                <a:latin typeface="Calibri"/>
                <a:ea typeface="Calibri"/>
                <a:cs typeface="Calibri"/>
                <a:sym typeface="Calibri"/>
              </a:rPr>
              <a:t>Longdress</a:t>
            </a:r>
            <a:endParaRPr sz="1000" dirty="0">
              <a:latin typeface="Calibri"/>
              <a:ea typeface="Calibri"/>
              <a:cs typeface="Calibri"/>
              <a:sym typeface="Calibri"/>
            </a:endParaRPr>
          </a:p>
        </p:txBody>
      </p:sp>
      <p:sp>
        <p:nvSpPr>
          <p:cNvPr id="271" name="Google Shape;271;p31"/>
          <p:cNvSpPr txBox="1"/>
          <p:nvPr/>
        </p:nvSpPr>
        <p:spPr>
          <a:xfrm>
            <a:off x="6088099" y="879479"/>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dirty="0">
                <a:latin typeface="Calibri"/>
                <a:ea typeface="Calibri"/>
                <a:cs typeface="Calibri"/>
                <a:sym typeface="Calibri"/>
              </a:rPr>
              <a:t>Loot</a:t>
            </a:r>
            <a:endParaRPr sz="1000" dirty="0">
              <a:latin typeface="Calibri"/>
              <a:ea typeface="Calibri"/>
              <a:cs typeface="Calibri"/>
              <a:sym typeface="Calibri"/>
            </a:endParaRPr>
          </a:p>
        </p:txBody>
      </p:sp>
      <p:sp>
        <p:nvSpPr>
          <p:cNvPr id="274" name="Google Shape;274;p31"/>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pic>
        <p:nvPicPr>
          <p:cNvPr id="3" name="Picture 2">
            <a:extLst>
              <a:ext uri="{FF2B5EF4-FFF2-40B4-BE49-F238E27FC236}">
                <a16:creationId xmlns:a16="http://schemas.microsoft.com/office/drawing/2014/main" id="{1C70268E-9FF7-40A7-AA35-270DB29BF4C5}"/>
              </a:ext>
            </a:extLst>
          </p:cNvPr>
          <p:cNvPicPr>
            <a:picLocks noChangeAspect="1"/>
          </p:cNvPicPr>
          <p:nvPr/>
        </p:nvPicPr>
        <p:blipFill>
          <a:blip r:embed="rId3"/>
          <a:stretch>
            <a:fillRect/>
          </a:stretch>
        </p:blipFill>
        <p:spPr>
          <a:xfrm>
            <a:off x="2245641" y="1135604"/>
            <a:ext cx="3032030" cy="2274996"/>
          </a:xfrm>
          <a:prstGeom prst="rect">
            <a:avLst/>
          </a:prstGeom>
        </p:spPr>
      </p:pic>
      <p:pic>
        <p:nvPicPr>
          <p:cNvPr id="5" name="Picture 4">
            <a:extLst>
              <a:ext uri="{FF2B5EF4-FFF2-40B4-BE49-F238E27FC236}">
                <a16:creationId xmlns:a16="http://schemas.microsoft.com/office/drawing/2014/main" id="{70079D1F-7F29-44BC-94D8-6338E5F80F08}"/>
              </a:ext>
            </a:extLst>
          </p:cNvPr>
          <p:cNvPicPr>
            <a:picLocks noChangeAspect="1"/>
          </p:cNvPicPr>
          <p:nvPr/>
        </p:nvPicPr>
        <p:blipFill>
          <a:blip r:embed="rId4"/>
          <a:stretch>
            <a:fillRect/>
          </a:stretch>
        </p:blipFill>
        <p:spPr>
          <a:xfrm>
            <a:off x="5316306" y="1131833"/>
            <a:ext cx="3032303" cy="2275200"/>
          </a:xfrm>
          <a:prstGeom prst="rect">
            <a:avLst/>
          </a:prstGeom>
        </p:spPr>
      </p:pic>
      <p:sp>
        <p:nvSpPr>
          <p:cNvPr id="4" name="Text Placeholder 3">
            <a:extLst>
              <a:ext uri="{FF2B5EF4-FFF2-40B4-BE49-F238E27FC236}">
                <a16:creationId xmlns:a16="http://schemas.microsoft.com/office/drawing/2014/main" id="{E1096260-48CD-4BC5-B3E6-1CCFB7EEF7D4}"/>
              </a:ext>
            </a:extLst>
          </p:cNvPr>
          <p:cNvSpPr>
            <a:spLocks noGrp="1"/>
          </p:cNvSpPr>
          <p:nvPr>
            <p:ph type="body" idx="1"/>
          </p:nvPr>
        </p:nvSpPr>
        <p:spPr/>
        <p:txBody>
          <a:bodyPr/>
          <a:lstStyle/>
          <a:p>
            <a:endParaRPr lang="nl-NL"/>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4" name="Google Shape;264;p31"/>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Subjective Scores</a:t>
            </a:r>
            <a:endParaRPr dirty="0"/>
          </a:p>
        </p:txBody>
      </p:sp>
      <p:sp>
        <p:nvSpPr>
          <p:cNvPr id="269" name="Google Shape;269;p31"/>
          <p:cNvSpPr txBox="1"/>
          <p:nvPr/>
        </p:nvSpPr>
        <p:spPr>
          <a:xfrm>
            <a:off x="3419172" y="3581309"/>
            <a:ext cx="5555700" cy="12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900" dirty="0">
                <a:latin typeface="Calibri"/>
                <a:ea typeface="Calibri"/>
                <a:cs typeface="Calibri"/>
                <a:sym typeface="Calibri"/>
              </a:rPr>
              <a:t>DMOS and Hidden Reference against achieved bit-rate expressed in Mbps </a:t>
            </a:r>
            <a:endParaRPr sz="900" dirty="0">
              <a:latin typeface="Calibri"/>
              <a:ea typeface="Calibri"/>
              <a:cs typeface="Calibri"/>
              <a:sym typeface="Calibri"/>
            </a:endParaRPr>
          </a:p>
        </p:txBody>
      </p:sp>
      <p:sp>
        <p:nvSpPr>
          <p:cNvPr id="270" name="Google Shape;270;p31"/>
          <p:cNvSpPr txBox="1"/>
          <p:nvPr/>
        </p:nvSpPr>
        <p:spPr>
          <a:xfrm>
            <a:off x="2987338" y="879479"/>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dirty="0">
                <a:latin typeface="Calibri"/>
                <a:ea typeface="Calibri"/>
                <a:cs typeface="Calibri"/>
                <a:sym typeface="Calibri"/>
              </a:rPr>
              <a:t>Red &amp; Black</a:t>
            </a:r>
            <a:endParaRPr sz="1000" dirty="0">
              <a:latin typeface="Calibri"/>
              <a:ea typeface="Calibri"/>
              <a:cs typeface="Calibri"/>
              <a:sym typeface="Calibri"/>
            </a:endParaRPr>
          </a:p>
        </p:txBody>
      </p:sp>
      <p:sp>
        <p:nvSpPr>
          <p:cNvPr id="271" name="Google Shape;271;p31"/>
          <p:cNvSpPr txBox="1"/>
          <p:nvPr/>
        </p:nvSpPr>
        <p:spPr>
          <a:xfrm>
            <a:off x="6088099" y="879479"/>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dirty="0">
                <a:latin typeface="Calibri"/>
                <a:ea typeface="Calibri"/>
                <a:cs typeface="Calibri"/>
                <a:sym typeface="Calibri"/>
              </a:rPr>
              <a:t>Soldier</a:t>
            </a:r>
            <a:endParaRPr sz="1000" dirty="0">
              <a:latin typeface="Calibri"/>
              <a:ea typeface="Calibri"/>
              <a:cs typeface="Calibri"/>
              <a:sym typeface="Calibri"/>
            </a:endParaRPr>
          </a:p>
        </p:txBody>
      </p:sp>
      <p:sp>
        <p:nvSpPr>
          <p:cNvPr id="274" name="Google Shape;274;p31"/>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pic>
        <p:nvPicPr>
          <p:cNvPr id="3" name="Picture 2">
            <a:extLst>
              <a:ext uri="{FF2B5EF4-FFF2-40B4-BE49-F238E27FC236}">
                <a16:creationId xmlns:a16="http://schemas.microsoft.com/office/drawing/2014/main" id="{1C70268E-9FF7-40A7-AA35-270DB29BF4C5}"/>
              </a:ext>
            </a:extLst>
          </p:cNvPr>
          <p:cNvPicPr>
            <a:picLocks noChangeAspect="1"/>
          </p:cNvPicPr>
          <p:nvPr/>
        </p:nvPicPr>
        <p:blipFill>
          <a:blip r:embed="rId3"/>
          <a:stretch>
            <a:fillRect/>
          </a:stretch>
        </p:blipFill>
        <p:spPr>
          <a:xfrm>
            <a:off x="2245641" y="1135604"/>
            <a:ext cx="3032030" cy="2274995"/>
          </a:xfrm>
          <a:prstGeom prst="rect">
            <a:avLst/>
          </a:prstGeom>
        </p:spPr>
      </p:pic>
      <p:pic>
        <p:nvPicPr>
          <p:cNvPr id="5" name="Picture 4">
            <a:extLst>
              <a:ext uri="{FF2B5EF4-FFF2-40B4-BE49-F238E27FC236}">
                <a16:creationId xmlns:a16="http://schemas.microsoft.com/office/drawing/2014/main" id="{70079D1F-7F29-44BC-94D8-6338E5F80F08}"/>
              </a:ext>
            </a:extLst>
          </p:cNvPr>
          <p:cNvPicPr>
            <a:picLocks noChangeAspect="1"/>
          </p:cNvPicPr>
          <p:nvPr/>
        </p:nvPicPr>
        <p:blipFill>
          <a:blip r:embed="rId4"/>
          <a:stretch>
            <a:fillRect/>
          </a:stretch>
        </p:blipFill>
        <p:spPr>
          <a:xfrm>
            <a:off x="5316306" y="1131833"/>
            <a:ext cx="3032302" cy="2275200"/>
          </a:xfrm>
          <a:prstGeom prst="rect">
            <a:avLst/>
          </a:prstGeom>
        </p:spPr>
      </p:pic>
      <p:sp>
        <p:nvSpPr>
          <p:cNvPr id="4" name="Text Placeholder 3">
            <a:extLst>
              <a:ext uri="{FF2B5EF4-FFF2-40B4-BE49-F238E27FC236}">
                <a16:creationId xmlns:a16="http://schemas.microsoft.com/office/drawing/2014/main" id="{716F0089-DE92-4ABF-93EC-C77CC661D41C}"/>
              </a:ext>
            </a:extLst>
          </p:cNvPr>
          <p:cNvSpPr>
            <a:spLocks noGrp="1"/>
          </p:cNvSpPr>
          <p:nvPr>
            <p:ph type="body" idx="1"/>
          </p:nvPr>
        </p:nvSpPr>
        <p:spPr/>
        <p:txBody>
          <a:bodyPr/>
          <a:lstStyle/>
          <a:p>
            <a:endParaRPr lang="nl-NL"/>
          </a:p>
        </p:txBody>
      </p:sp>
    </p:spTree>
    <p:extLst>
      <p:ext uri="{BB962C8B-B14F-4D97-AF65-F5344CB8AC3E}">
        <p14:creationId xmlns:p14="http://schemas.microsoft.com/office/powerpoint/2010/main" val="464266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31"/>
          <p:cNvSpPr txBox="1">
            <a:spLocks noGrp="1"/>
          </p:cNvSpPr>
          <p:nvPr>
            <p:ph type="body" idx="1"/>
          </p:nvPr>
        </p:nvSpPr>
        <p:spPr>
          <a:xfrm>
            <a:off x="1725500" y="3837203"/>
            <a:ext cx="7208400" cy="1100317"/>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At the lowest bitrates (3-8 Mbps) the greedy approach to bit rate allocation produces drastic differences in quality in adjacent tiles leading to lower perceived quality as compared to the naive approach</a:t>
            </a:r>
            <a:endParaRPr sz="1000" dirty="0"/>
          </a:p>
          <a:p>
            <a:pPr marL="457200" lvl="0" indent="-292100" algn="l" rtl="0">
              <a:lnSpc>
                <a:spcPct val="90000"/>
              </a:lnSpc>
              <a:spcBef>
                <a:spcPts val="0"/>
              </a:spcBef>
              <a:spcAft>
                <a:spcPts val="0"/>
              </a:spcAft>
              <a:buSzPts val="1000"/>
              <a:buChar char="•"/>
            </a:pPr>
            <a:r>
              <a:rPr lang="en-US" sz="1000" dirty="0"/>
              <a:t>A utility weighted bit rate allocation was observed to provide acceptable quality differences amongst adjacent tiles at all target bitrates</a:t>
            </a:r>
            <a:endParaRPr sz="1000" dirty="0"/>
          </a:p>
          <a:p>
            <a:pPr marL="914400" lvl="1" indent="-292100" algn="l" rtl="0">
              <a:lnSpc>
                <a:spcPct val="90000"/>
              </a:lnSpc>
              <a:spcBef>
                <a:spcPts val="0"/>
              </a:spcBef>
              <a:spcAft>
                <a:spcPts val="0"/>
              </a:spcAft>
              <a:buSzPts val="1000"/>
              <a:buChar char="–"/>
            </a:pPr>
            <a:r>
              <a:rPr lang="en-US" sz="1000" dirty="0"/>
              <a:t>This approach led to the highest gains over baseline non-adaptive playback across bit rates and content</a:t>
            </a: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914400" lvl="0" indent="0" algn="l" rtl="0">
              <a:lnSpc>
                <a:spcPct val="90000"/>
              </a:lnSpc>
              <a:spcBef>
                <a:spcPts val="0"/>
              </a:spcBef>
              <a:spcAft>
                <a:spcPts val="0"/>
              </a:spcAft>
              <a:buNone/>
            </a:pPr>
            <a:endParaRPr sz="1000" dirty="0">
              <a:solidFill>
                <a:srgbClr val="3F3F3F"/>
              </a:solidFill>
            </a:endParaRPr>
          </a:p>
          <a:p>
            <a:pPr marL="457200" lvl="0" indent="0" algn="l" rtl="0">
              <a:lnSpc>
                <a:spcPct val="90000"/>
              </a:lnSpc>
              <a:spcBef>
                <a:spcPts val="0"/>
              </a:spcBef>
              <a:spcAft>
                <a:spcPts val="0"/>
              </a:spcAft>
              <a:buNone/>
            </a:pPr>
            <a:endParaRPr sz="1000" dirty="0"/>
          </a:p>
          <a:p>
            <a:pPr marL="63500" lvl="0" indent="0" algn="l" rtl="0">
              <a:lnSpc>
                <a:spcPct val="90000"/>
              </a:lnSpc>
              <a:spcBef>
                <a:spcPts val="0"/>
              </a:spcBef>
              <a:spcAft>
                <a:spcPts val="0"/>
              </a:spcAft>
              <a:buNone/>
            </a:pPr>
            <a:endParaRPr sz="1100" dirty="0"/>
          </a:p>
          <a:p>
            <a:pPr marL="63500" lvl="0" indent="0" algn="l" rtl="0">
              <a:lnSpc>
                <a:spcPct val="90000"/>
              </a:lnSpc>
              <a:spcBef>
                <a:spcPts val="1100"/>
              </a:spcBef>
              <a:spcAft>
                <a:spcPts val="0"/>
              </a:spcAft>
              <a:buNone/>
            </a:pPr>
            <a:endParaRPr sz="1100" dirty="0"/>
          </a:p>
          <a:p>
            <a:pPr marL="63500" lvl="0" indent="0" algn="l" rtl="0">
              <a:lnSpc>
                <a:spcPct val="90000"/>
              </a:lnSpc>
              <a:spcBef>
                <a:spcPts val="1100"/>
              </a:spcBef>
              <a:spcAft>
                <a:spcPts val="0"/>
              </a:spcAft>
              <a:buNone/>
            </a:pPr>
            <a:endParaRPr sz="1000" dirty="0"/>
          </a:p>
        </p:txBody>
      </p:sp>
      <p:sp>
        <p:nvSpPr>
          <p:cNvPr id="264" name="Google Shape;264;p31"/>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Subjective Scores</a:t>
            </a:r>
            <a:endParaRPr dirty="0"/>
          </a:p>
        </p:txBody>
      </p:sp>
      <p:sp>
        <p:nvSpPr>
          <p:cNvPr id="269" name="Google Shape;269;p31"/>
          <p:cNvSpPr txBox="1"/>
          <p:nvPr/>
        </p:nvSpPr>
        <p:spPr>
          <a:xfrm>
            <a:off x="3419172" y="3581309"/>
            <a:ext cx="5555700" cy="12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900" dirty="0">
                <a:latin typeface="Calibri"/>
                <a:ea typeface="Calibri"/>
                <a:cs typeface="Calibri"/>
                <a:sym typeface="Calibri"/>
              </a:rPr>
              <a:t>DMOS and Hidden Reference against achieved bit-rate expressed in Mbps </a:t>
            </a:r>
            <a:endParaRPr sz="900" dirty="0">
              <a:latin typeface="Calibri"/>
              <a:ea typeface="Calibri"/>
              <a:cs typeface="Calibri"/>
              <a:sym typeface="Calibri"/>
            </a:endParaRPr>
          </a:p>
        </p:txBody>
      </p:sp>
      <p:sp>
        <p:nvSpPr>
          <p:cNvPr id="270" name="Google Shape;270;p31"/>
          <p:cNvSpPr txBox="1"/>
          <p:nvPr/>
        </p:nvSpPr>
        <p:spPr>
          <a:xfrm>
            <a:off x="2987338" y="879479"/>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dirty="0">
                <a:latin typeface="Calibri"/>
                <a:ea typeface="Calibri"/>
                <a:cs typeface="Calibri"/>
                <a:sym typeface="Calibri"/>
              </a:rPr>
              <a:t>Red &amp; Black</a:t>
            </a:r>
            <a:endParaRPr sz="1000" dirty="0">
              <a:latin typeface="Calibri"/>
              <a:ea typeface="Calibri"/>
              <a:cs typeface="Calibri"/>
              <a:sym typeface="Calibri"/>
            </a:endParaRPr>
          </a:p>
        </p:txBody>
      </p:sp>
      <p:sp>
        <p:nvSpPr>
          <p:cNvPr id="271" name="Google Shape;271;p31"/>
          <p:cNvSpPr txBox="1"/>
          <p:nvPr/>
        </p:nvSpPr>
        <p:spPr>
          <a:xfrm>
            <a:off x="6088099" y="879479"/>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dirty="0">
                <a:latin typeface="Calibri"/>
                <a:ea typeface="Calibri"/>
                <a:cs typeface="Calibri"/>
                <a:sym typeface="Calibri"/>
              </a:rPr>
              <a:t>Soldier</a:t>
            </a:r>
            <a:endParaRPr sz="1000" dirty="0">
              <a:latin typeface="Calibri"/>
              <a:ea typeface="Calibri"/>
              <a:cs typeface="Calibri"/>
              <a:sym typeface="Calibri"/>
            </a:endParaRPr>
          </a:p>
        </p:txBody>
      </p:sp>
      <p:sp>
        <p:nvSpPr>
          <p:cNvPr id="274" name="Google Shape;274;p31"/>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Prerecorded Point Clouds</a:t>
            </a:r>
          </a:p>
        </p:txBody>
      </p:sp>
      <p:pic>
        <p:nvPicPr>
          <p:cNvPr id="3" name="Picture 2">
            <a:extLst>
              <a:ext uri="{FF2B5EF4-FFF2-40B4-BE49-F238E27FC236}">
                <a16:creationId xmlns:a16="http://schemas.microsoft.com/office/drawing/2014/main" id="{1C70268E-9FF7-40A7-AA35-270DB29BF4C5}"/>
              </a:ext>
            </a:extLst>
          </p:cNvPr>
          <p:cNvPicPr>
            <a:picLocks noChangeAspect="1"/>
          </p:cNvPicPr>
          <p:nvPr/>
        </p:nvPicPr>
        <p:blipFill>
          <a:blip r:embed="rId3"/>
          <a:stretch>
            <a:fillRect/>
          </a:stretch>
        </p:blipFill>
        <p:spPr>
          <a:xfrm>
            <a:off x="2245641" y="1135604"/>
            <a:ext cx="3032030" cy="2274995"/>
          </a:xfrm>
          <a:prstGeom prst="rect">
            <a:avLst/>
          </a:prstGeom>
        </p:spPr>
      </p:pic>
      <p:pic>
        <p:nvPicPr>
          <p:cNvPr id="5" name="Picture 4">
            <a:extLst>
              <a:ext uri="{FF2B5EF4-FFF2-40B4-BE49-F238E27FC236}">
                <a16:creationId xmlns:a16="http://schemas.microsoft.com/office/drawing/2014/main" id="{70079D1F-7F29-44BC-94D8-6338E5F80F08}"/>
              </a:ext>
            </a:extLst>
          </p:cNvPr>
          <p:cNvPicPr>
            <a:picLocks noChangeAspect="1"/>
          </p:cNvPicPr>
          <p:nvPr/>
        </p:nvPicPr>
        <p:blipFill>
          <a:blip r:embed="rId4"/>
          <a:stretch>
            <a:fillRect/>
          </a:stretch>
        </p:blipFill>
        <p:spPr>
          <a:xfrm>
            <a:off x="5316306" y="1131833"/>
            <a:ext cx="3032302" cy="2275200"/>
          </a:xfrm>
          <a:prstGeom prst="rect">
            <a:avLst/>
          </a:prstGeom>
        </p:spPr>
      </p:pic>
    </p:spTree>
    <p:extLst>
      <p:ext uri="{BB962C8B-B14F-4D97-AF65-F5344CB8AC3E}">
        <p14:creationId xmlns:p14="http://schemas.microsoft.com/office/powerpoint/2010/main" val="3977256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7"/>
          <p:cNvSpPr txBox="1">
            <a:spLocks noGrp="1"/>
          </p:cNvSpPr>
          <p:nvPr>
            <p:ph type="title"/>
          </p:nvPr>
        </p:nvSpPr>
        <p:spPr>
          <a:xfrm>
            <a:off x="2923975" y="2006200"/>
            <a:ext cx="5849400" cy="8574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3600"/>
              <a:buNone/>
            </a:pPr>
            <a:r>
              <a:rPr lang="en-US" dirty="0"/>
              <a:t>Subjective Evaluation in Live VR Remote Communication</a:t>
            </a:r>
            <a:endParaRPr sz="3600" b="0" i="0" u="none" strike="noStrike" cap="none" dirty="0">
              <a:solidFill>
                <a:srgbClr val="00A6D6"/>
              </a:solidFill>
              <a:latin typeface="Arial"/>
              <a:ea typeface="Arial"/>
              <a:cs typeface="Arial"/>
              <a:sym typeface="Arial"/>
            </a:endParaRPr>
          </a:p>
        </p:txBody>
      </p:sp>
      <p:sp>
        <p:nvSpPr>
          <p:cNvPr id="138" name="Google Shape;138;p17"/>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endParaRPr sz="1400" b="0" i="0" u="none" strike="noStrike" cap="none" dirty="0">
              <a:solidFill>
                <a:schemeClr val="lt1"/>
              </a:solidFill>
              <a:latin typeface="Arial"/>
              <a:ea typeface="Arial"/>
              <a:cs typeface="Arial"/>
              <a:sym typeface="Arial"/>
            </a:endParaRPr>
          </a:p>
        </p:txBody>
      </p:sp>
      <p:sp>
        <p:nvSpPr>
          <p:cNvPr id="4" name="Rectangle 3">
            <a:extLst>
              <a:ext uri="{FF2B5EF4-FFF2-40B4-BE49-F238E27FC236}">
                <a16:creationId xmlns:a16="http://schemas.microsoft.com/office/drawing/2014/main" id="{C1542F63-8F75-4ABC-83F6-95E1CC6DC36A}"/>
              </a:ext>
            </a:extLst>
          </p:cNvPr>
          <p:cNvSpPr/>
          <p:nvPr/>
        </p:nvSpPr>
        <p:spPr>
          <a:xfrm>
            <a:off x="1896959" y="3948252"/>
            <a:ext cx="6138154" cy="630942"/>
          </a:xfrm>
          <a:prstGeom prst="rect">
            <a:avLst/>
          </a:prstGeom>
        </p:spPr>
        <p:txBody>
          <a:bodyPr wrap="square">
            <a:spAutoFit/>
          </a:bodyPr>
          <a:lstStyle/>
          <a:p>
            <a:r>
              <a:rPr lang="nl-NL" sz="700" dirty="0"/>
              <a:t>Shishir Subramanyam, Irene Viola, Jack Jansen, Evangelos Alexiou, Alan Hanjalic, and Pablo Cesar. 2022. Evaluating the Impact of Tiled User-Adaptive Real-Time Point Cloud Streaming on VR Remote Communication. In Proceedings of the 30th ACM International Conference on Multimedia (MM '22). Association for Computing Machinery, New York, NY, USA, 3094–3103. https://doi.org/10.1145/3503161.3548220</a:t>
            </a:r>
            <a:br>
              <a:rPr lang="nl-NL" sz="700" dirty="0"/>
            </a:br>
            <a:br>
              <a:rPr lang="nl-NL" sz="700" dirty="0"/>
            </a:br>
            <a:endParaRPr lang="nl-NL" sz="700" dirty="0"/>
          </a:p>
        </p:txBody>
      </p:sp>
    </p:spTree>
    <p:extLst>
      <p:ext uri="{BB962C8B-B14F-4D97-AF65-F5344CB8AC3E}">
        <p14:creationId xmlns:p14="http://schemas.microsoft.com/office/powerpoint/2010/main" val="670108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17"/>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System Architecture </a:t>
            </a:r>
            <a:endParaRPr>
              <a:solidFill>
                <a:srgbClr val="00A6D6"/>
              </a:solidFill>
            </a:endParaRPr>
          </a:p>
        </p:txBody>
      </p:sp>
      <p:sp>
        <p:nvSpPr>
          <p:cNvPr id="130" name="Google Shape;130;p17"/>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131" name="Google Shape;131;p17"/>
          <p:cNvSpPr txBox="1">
            <a:spLocks noGrp="1"/>
          </p:cNvSpPr>
          <p:nvPr>
            <p:ph type="body" idx="1"/>
          </p:nvPr>
        </p:nvSpPr>
        <p:spPr>
          <a:xfrm>
            <a:off x="1712100" y="2319375"/>
            <a:ext cx="7106400" cy="2524200"/>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We try to hold the behavior of one conversational partner constant</a:t>
            </a:r>
            <a:endParaRPr sz="1000" dirty="0"/>
          </a:p>
          <a:p>
            <a:pPr marL="914400" lvl="1" indent="-292100" algn="l" rtl="0">
              <a:lnSpc>
                <a:spcPct val="90000"/>
              </a:lnSpc>
              <a:spcBef>
                <a:spcPts val="0"/>
              </a:spcBef>
              <a:spcAft>
                <a:spcPts val="0"/>
              </a:spcAft>
              <a:buSzPts val="1000"/>
              <a:buChar char="–"/>
            </a:pPr>
            <a:r>
              <a:rPr lang="en-US" sz="1000" dirty="0"/>
              <a:t>The trainee individual is the unit of study</a:t>
            </a:r>
            <a:endParaRPr sz="1000" dirty="0"/>
          </a:p>
          <a:p>
            <a:pPr marL="914400" lvl="1" indent="-292100" algn="l" rtl="0">
              <a:lnSpc>
                <a:spcPct val="90000"/>
              </a:lnSpc>
              <a:spcBef>
                <a:spcPts val="0"/>
              </a:spcBef>
              <a:spcAft>
                <a:spcPts val="0"/>
              </a:spcAft>
              <a:buSzPts val="1000"/>
              <a:buChar char="–"/>
            </a:pPr>
            <a:r>
              <a:rPr lang="en-US" sz="1000" dirty="0"/>
              <a:t>Mitigate the impact of social context as a confounding variable</a:t>
            </a:r>
            <a:endParaRPr sz="1000" dirty="0"/>
          </a:p>
          <a:p>
            <a:pPr marL="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The confederates were naive to the current experimental condition</a:t>
            </a: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r>
              <a:rPr lang="en-US" sz="1000" dirty="0"/>
              <a:t>We evaluate three streaming conditions: Uncompressed Baseline (Orange), Network Adaptive (NA, Green) and Tiled Adaptive (TA, Blue)</a:t>
            </a: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914400" lvl="0" indent="0" algn="l" rtl="0">
              <a:lnSpc>
                <a:spcPct val="90000"/>
              </a:lnSpc>
              <a:spcBef>
                <a:spcPts val="0"/>
              </a:spcBef>
              <a:spcAft>
                <a:spcPts val="0"/>
              </a:spcAft>
              <a:buNone/>
            </a:pPr>
            <a:endParaRPr sz="1000" dirty="0">
              <a:solidFill>
                <a:srgbClr val="3F3F3F"/>
              </a:solidFill>
            </a:endParaRPr>
          </a:p>
          <a:p>
            <a:pPr marL="457200" lvl="0" indent="0" algn="l" rtl="0">
              <a:lnSpc>
                <a:spcPct val="90000"/>
              </a:lnSpc>
              <a:spcBef>
                <a:spcPts val="0"/>
              </a:spcBef>
              <a:spcAft>
                <a:spcPts val="0"/>
              </a:spcAft>
              <a:buNone/>
            </a:pPr>
            <a:endParaRPr sz="1000" dirty="0"/>
          </a:p>
          <a:p>
            <a:pPr marL="63500" lvl="0" indent="0" algn="l" rtl="0">
              <a:lnSpc>
                <a:spcPct val="90000"/>
              </a:lnSpc>
              <a:spcBef>
                <a:spcPts val="0"/>
              </a:spcBef>
              <a:spcAft>
                <a:spcPts val="0"/>
              </a:spcAft>
              <a:buNone/>
            </a:pPr>
            <a:endParaRPr sz="1100" dirty="0"/>
          </a:p>
          <a:p>
            <a:pPr marL="63500" lvl="0" indent="0" algn="l" rtl="0">
              <a:lnSpc>
                <a:spcPct val="90000"/>
              </a:lnSpc>
              <a:spcBef>
                <a:spcPts val="1100"/>
              </a:spcBef>
              <a:spcAft>
                <a:spcPts val="0"/>
              </a:spcAft>
              <a:buNone/>
            </a:pPr>
            <a:endParaRPr sz="1100" dirty="0"/>
          </a:p>
          <a:p>
            <a:pPr marL="63500" lvl="0" indent="0" algn="l" rtl="0">
              <a:lnSpc>
                <a:spcPct val="90000"/>
              </a:lnSpc>
              <a:spcBef>
                <a:spcPts val="1100"/>
              </a:spcBef>
              <a:spcAft>
                <a:spcPts val="0"/>
              </a:spcAft>
              <a:buNone/>
            </a:pPr>
            <a:endParaRPr sz="1000" dirty="0"/>
          </a:p>
        </p:txBody>
      </p:sp>
      <p:sp>
        <p:nvSpPr>
          <p:cNvPr id="132" name="Google Shape;132;p17"/>
          <p:cNvSpPr txBox="1"/>
          <p:nvPr/>
        </p:nvSpPr>
        <p:spPr>
          <a:xfrm>
            <a:off x="2350075" y="1103168"/>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Trainer</a:t>
            </a:r>
            <a:endParaRPr sz="900" b="1">
              <a:solidFill>
                <a:schemeClr val="lt1"/>
              </a:solidFill>
            </a:endParaRPr>
          </a:p>
        </p:txBody>
      </p:sp>
      <p:sp>
        <p:nvSpPr>
          <p:cNvPr id="133" name="Google Shape;133;p17"/>
          <p:cNvSpPr txBox="1"/>
          <p:nvPr/>
        </p:nvSpPr>
        <p:spPr>
          <a:xfrm>
            <a:off x="3955475" y="1120500"/>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Trainee</a:t>
            </a:r>
            <a:endParaRPr sz="900" b="1">
              <a:solidFill>
                <a:schemeClr val="lt1"/>
              </a:solidFill>
            </a:endParaRPr>
          </a:p>
        </p:txBody>
      </p:sp>
      <p:pic>
        <p:nvPicPr>
          <p:cNvPr id="134" name="Google Shape;134;p17"/>
          <p:cNvPicPr preferRelativeResize="0"/>
          <p:nvPr/>
        </p:nvPicPr>
        <p:blipFill rotWithShape="1">
          <a:blip r:embed="rId3">
            <a:alphaModFix/>
          </a:blip>
          <a:srcRect t="14669" b="14669"/>
          <a:stretch/>
        </p:blipFill>
        <p:spPr>
          <a:xfrm>
            <a:off x="1604150" y="870352"/>
            <a:ext cx="7413391" cy="2950874"/>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8"/>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Baseline Uncompressed </a:t>
            </a:r>
            <a:endParaRPr>
              <a:solidFill>
                <a:srgbClr val="00A6D6"/>
              </a:solidFill>
            </a:endParaRPr>
          </a:p>
        </p:txBody>
      </p:sp>
      <p:sp>
        <p:nvSpPr>
          <p:cNvPr id="141" name="Google Shape;141;p18"/>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143" name="Google Shape;143;p18"/>
          <p:cNvSpPr txBox="1"/>
          <p:nvPr/>
        </p:nvSpPr>
        <p:spPr>
          <a:xfrm>
            <a:off x="2350075" y="1103168"/>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Trainer</a:t>
            </a:r>
            <a:endParaRPr sz="900" b="1">
              <a:solidFill>
                <a:schemeClr val="lt1"/>
              </a:solidFill>
            </a:endParaRPr>
          </a:p>
        </p:txBody>
      </p:sp>
      <p:sp>
        <p:nvSpPr>
          <p:cNvPr id="144" name="Google Shape;144;p18"/>
          <p:cNvSpPr txBox="1"/>
          <p:nvPr/>
        </p:nvSpPr>
        <p:spPr>
          <a:xfrm>
            <a:off x="3955475" y="1120500"/>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Trainee</a:t>
            </a:r>
            <a:endParaRPr sz="900" b="1">
              <a:solidFill>
                <a:schemeClr val="lt1"/>
              </a:solidFill>
            </a:endParaRPr>
          </a:p>
        </p:txBody>
      </p:sp>
      <p:pic>
        <p:nvPicPr>
          <p:cNvPr id="145" name="Google Shape;145;p18"/>
          <p:cNvPicPr preferRelativeResize="0"/>
          <p:nvPr/>
        </p:nvPicPr>
        <p:blipFill rotWithShape="1">
          <a:blip r:embed="rId3">
            <a:alphaModFix/>
          </a:blip>
          <a:srcRect t="14669" b="14669"/>
          <a:stretch/>
        </p:blipFill>
        <p:spPr>
          <a:xfrm>
            <a:off x="1604150" y="870352"/>
            <a:ext cx="7424302" cy="2950874"/>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9"/>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Network Adaptive</a:t>
            </a:r>
            <a:endParaRPr>
              <a:solidFill>
                <a:srgbClr val="00A6D6"/>
              </a:solidFill>
            </a:endParaRPr>
          </a:p>
        </p:txBody>
      </p:sp>
      <p:sp>
        <p:nvSpPr>
          <p:cNvPr id="152" name="Google Shape;152;p19"/>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154" name="Google Shape;154;p19"/>
          <p:cNvSpPr txBox="1"/>
          <p:nvPr/>
        </p:nvSpPr>
        <p:spPr>
          <a:xfrm>
            <a:off x="2350075" y="1103168"/>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Trainer</a:t>
            </a:r>
            <a:endParaRPr sz="900" b="1">
              <a:solidFill>
                <a:schemeClr val="lt1"/>
              </a:solidFill>
            </a:endParaRPr>
          </a:p>
        </p:txBody>
      </p:sp>
      <p:sp>
        <p:nvSpPr>
          <p:cNvPr id="155" name="Google Shape;155;p19"/>
          <p:cNvSpPr txBox="1"/>
          <p:nvPr/>
        </p:nvSpPr>
        <p:spPr>
          <a:xfrm>
            <a:off x="3955475" y="1120500"/>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Trainee</a:t>
            </a:r>
            <a:endParaRPr sz="900" b="1">
              <a:solidFill>
                <a:schemeClr val="lt1"/>
              </a:solidFill>
            </a:endParaRPr>
          </a:p>
        </p:txBody>
      </p:sp>
      <p:pic>
        <p:nvPicPr>
          <p:cNvPr id="156" name="Google Shape;156;p19"/>
          <p:cNvPicPr preferRelativeResize="0"/>
          <p:nvPr/>
        </p:nvPicPr>
        <p:blipFill rotWithShape="1">
          <a:blip r:embed="rId3">
            <a:alphaModFix/>
          </a:blip>
          <a:srcRect t="14669" b="14669"/>
          <a:stretch/>
        </p:blipFill>
        <p:spPr>
          <a:xfrm>
            <a:off x="1604150" y="870352"/>
            <a:ext cx="7424302" cy="2950874"/>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0"/>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Tiled Adaptive </a:t>
            </a:r>
            <a:endParaRPr>
              <a:solidFill>
                <a:srgbClr val="00A6D6"/>
              </a:solidFill>
            </a:endParaRPr>
          </a:p>
        </p:txBody>
      </p:sp>
      <p:sp>
        <p:nvSpPr>
          <p:cNvPr id="163" name="Google Shape;163;p20"/>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165" name="Google Shape;165;p20"/>
          <p:cNvSpPr txBox="1"/>
          <p:nvPr/>
        </p:nvSpPr>
        <p:spPr>
          <a:xfrm>
            <a:off x="2350075" y="1103168"/>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Trainer</a:t>
            </a:r>
            <a:endParaRPr sz="900" b="1">
              <a:solidFill>
                <a:schemeClr val="lt1"/>
              </a:solidFill>
            </a:endParaRPr>
          </a:p>
        </p:txBody>
      </p:sp>
      <p:sp>
        <p:nvSpPr>
          <p:cNvPr id="166" name="Google Shape;166;p20"/>
          <p:cNvSpPr txBox="1"/>
          <p:nvPr/>
        </p:nvSpPr>
        <p:spPr>
          <a:xfrm>
            <a:off x="3955475" y="1120500"/>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Trainee</a:t>
            </a:r>
            <a:endParaRPr sz="900" b="1">
              <a:solidFill>
                <a:schemeClr val="lt1"/>
              </a:solidFill>
            </a:endParaRPr>
          </a:p>
        </p:txBody>
      </p:sp>
      <p:pic>
        <p:nvPicPr>
          <p:cNvPr id="167" name="Google Shape;167;p20"/>
          <p:cNvPicPr preferRelativeResize="0"/>
          <p:nvPr/>
        </p:nvPicPr>
        <p:blipFill rotWithShape="1">
          <a:blip r:embed="rId3">
            <a:alphaModFix/>
          </a:blip>
          <a:srcRect t="14669" b="14669"/>
          <a:stretch/>
        </p:blipFill>
        <p:spPr>
          <a:xfrm>
            <a:off x="1604150" y="870352"/>
            <a:ext cx="7424302" cy="2950874"/>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3"/>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Task Selection</a:t>
            </a:r>
            <a:endParaRPr>
              <a:solidFill>
                <a:srgbClr val="00A6D6"/>
              </a:solidFill>
            </a:endParaRPr>
          </a:p>
        </p:txBody>
      </p:sp>
      <p:sp>
        <p:nvSpPr>
          <p:cNvPr id="194" name="Google Shape;194;p23"/>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195" name="Google Shape;195;p23"/>
          <p:cNvSpPr txBox="1">
            <a:spLocks noGrp="1"/>
          </p:cNvSpPr>
          <p:nvPr>
            <p:ph type="body" idx="1"/>
          </p:nvPr>
        </p:nvSpPr>
        <p:spPr>
          <a:xfrm>
            <a:off x="1712100" y="928625"/>
            <a:ext cx="3420600" cy="1688100"/>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Select a task to facilitate a conversation with a fixed general outline</a:t>
            </a:r>
            <a:endParaRPr sz="1000" dirty="0"/>
          </a:p>
          <a:p>
            <a:pPr marL="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The task should be visually focused</a:t>
            </a: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914400" lvl="0" indent="0" algn="l" rtl="0">
              <a:lnSpc>
                <a:spcPct val="90000"/>
              </a:lnSpc>
              <a:spcBef>
                <a:spcPts val="0"/>
              </a:spcBef>
              <a:spcAft>
                <a:spcPts val="0"/>
              </a:spcAft>
              <a:buNone/>
            </a:pPr>
            <a:endParaRPr sz="1000" dirty="0">
              <a:solidFill>
                <a:srgbClr val="3F3F3F"/>
              </a:solidFill>
            </a:endParaRPr>
          </a:p>
          <a:p>
            <a:pPr marL="457200" lvl="0" indent="0" algn="l" rtl="0">
              <a:lnSpc>
                <a:spcPct val="90000"/>
              </a:lnSpc>
              <a:spcBef>
                <a:spcPts val="0"/>
              </a:spcBef>
              <a:spcAft>
                <a:spcPts val="0"/>
              </a:spcAft>
              <a:buNone/>
            </a:pPr>
            <a:endParaRPr sz="1000" dirty="0"/>
          </a:p>
          <a:p>
            <a:pPr marL="63500" lvl="0" indent="0" algn="l" rtl="0">
              <a:lnSpc>
                <a:spcPct val="90000"/>
              </a:lnSpc>
              <a:spcBef>
                <a:spcPts val="0"/>
              </a:spcBef>
              <a:spcAft>
                <a:spcPts val="0"/>
              </a:spcAft>
              <a:buNone/>
            </a:pPr>
            <a:endParaRPr sz="1100" dirty="0"/>
          </a:p>
          <a:p>
            <a:pPr marL="63500" lvl="0" indent="0" algn="l" rtl="0">
              <a:lnSpc>
                <a:spcPct val="90000"/>
              </a:lnSpc>
              <a:spcBef>
                <a:spcPts val="1100"/>
              </a:spcBef>
              <a:spcAft>
                <a:spcPts val="0"/>
              </a:spcAft>
              <a:buNone/>
            </a:pPr>
            <a:endParaRPr sz="1100" dirty="0"/>
          </a:p>
          <a:p>
            <a:pPr marL="63500" lvl="0" indent="0" algn="l" rtl="0">
              <a:lnSpc>
                <a:spcPct val="90000"/>
              </a:lnSpc>
              <a:spcBef>
                <a:spcPts val="1100"/>
              </a:spcBef>
              <a:spcAft>
                <a:spcPts val="0"/>
              </a:spcAft>
              <a:buNone/>
            </a:pPr>
            <a:endParaRPr sz="1000" dirty="0"/>
          </a:p>
        </p:txBody>
      </p:sp>
      <p:pic>
        <p:nvPicPr>
          <p:cNvPr id="196" name="Google Shape;196;p23"/>
          <p:cNvPicPr preferRelativeResize="0"/>
          <p:nvPr/>
        </p:nvPicPr>
        <p:blipFill>
          <a:blip r:embed="rId3">
            <a:alphaModFix/>
          </a:blip>
          <a:stretch>
            <a:fillRect/>
          </a:stretch>
        </p:blipFill>
        <p:spPr>
          <a:xfrm>
            <a:off x="5253050" y="1290375"/>
            <a:ext cx="3811199" cy="2146975"/>
          </a:xfrm>
          <a:prstGeom prst="rect">
            <a:avLst/>
          </a:prstGeom>
          <a:noFill/>
          <a:ln>
            <a:noFill/>
          </a:ln>
        </p:spPr>
      </p:pic>
      <p:sp>
        <p:nvSpPr>
          <p:cNvPr id="197" name="Google Shape;197;p23"/>
          <p:cNvSpPr txBox="1"/>
          <p:nvPr/>
        </p:nvSpPr>
        <p:spPr>
          <a:xfrm>
            <a:off x="1834400" y="3912125"/>
            <a:ext cx="7229700" cy="1174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800"/>
              <a:t>ITU-T P.920. 2000. P.920 : Interactive test methods for audiovisual communications. International Telecommunication Union</a:t>
            </a:r>
            <a:endParaRPr sz="800"/>
          </a:p>
          <a:p>
            <a:pPr marL="0" lvl="0" indent="0" algn="l" rtl="0">
              <a:spcBef>
                <a:spcPts val="0"/>
              </a:spcBef>
              <a:spcAft>
                <a:spcPts val="0"/>
              </a:spcAft>
              <a:buNone/>
            </a:pPr>
            <a:endParaRPr sz="800"/>
          </a:p>
          <a:p>
            <a:pPr marL="0" lvl="0" indent="0" algn="l" rtl="0">
              <a:spcBef>
                <a:spcPts val="0"/>
              </a:spcBef>
              <a:spcAft>
                <a:spcPts val="0"/>
              </a:spcAft>
              <a:buNone/>
            </a:pPr>
            <a:r>
              <a:rPr lang="en-US" sz="800"/>
              <a:t>Jie Li et al. 2019. Measuring and Understanding Photo Sharing Experiences in Social Virtual Reality. In Proceedings of the 2019 CHI Conference on Human Factors in Computing Systems (Glasgow, Scotland Uk) (CHI ’19). </a:t>
            </a:r>
            <a:endParaRPr sz="800"/>
          </a:p>
          <a:p>
            <a:pPr marL="0" lvl="0" indent="0" algn="l" rtl="0">
              <a:spcBef>
                <a:spcPts val="0"/>
              </a:spcBef>
              <a:spcAft>
                <a:spcPts val="0"/>
              </a:spcAft>
              <a:buNone/>
            </a:pPr>
            <a:endParaRPr sz="800"/>
          </a:p>
          <a:p>
            <a:pPr marL="0" lvl="0" indent="0" algn="l" rtl="0">
              <a:spcBef>
                <a:spcPts val="0"/>
              </a:spcBef>
              <a:spcAft>
                <a:spcPts val="0"/>
              </a:spcAft>
              <a:buNone/>
            </a:pPr>
            <a:r>
              <a:rPr lang="en-US" sz="800"/>
              <a:t>Marwin Schmitt et al. 2018. Towards Individual QoE for Multiparty Videoconferencing. IEEE Transactions on Multimedia 20, 7 (2018)</a:t>
            </a:r>
            <a:endParaRPr sz="800"/>
          </a:p>
          <a:p>
            <a:pPr marL="0" lvl="0" indent="0" algn="l" rtl="0">
              <a:spcBef>
                <a:spcPts val="0"/>
              </a:spcBef>
              <a:spcAft>
                <a:spcPts val="0"/>
              </a:spcAft>
              <a:buNone/>
            </a:pPr>
            <a:endParaRPr sz="800"/>
          </a:p>
          <a:p>
            <a:pPr marL="0" lvl="0" indent="0" algn="l" rtl="0">
              <a:spcBef>
                <a:spcPts val="0"/>
              </a:spcBef>
              <a:spcAft>
                <a:spcPts val="0"/>
              </a:spcAft>
              <a:buNone/>
            </a:pPr>
            <a:r>
              <a:rPr lang="en-US" sz="800">
                <a:solidFill>
                  <a:schemeClr val="dk1"/>
                </a:solidFill>
              </a:rPr>
              <a:t>Wildman, M. [Mark Wildman]. (2020, September 11). A 3 Minute Neck Drill That Will Change Your Life [Video]. YouTube.</a:t>
            </a:r>
            <a:r>
              <a:rPr lang="en-US" sz="800">
                <a:solidFill>
                  <a:srgbClr val="202F66"/>
                </a:solidFill>
              </a:rPr>
              <a:t> https://youtu.be/K4dmZ5_n6uU</a:t>
            </a:r>
            <a:endParaRPr sz="800"/>
          </a:p>
          <a:p>
            <a:pPr marL="0" lvl="0" indent="0" algn="l" rtl="0">
              <a:spcBef>
                <a:spcPts val="0"/>
              </a:spcBef>
              <a:spcAft>
                <a:spcPts val="0"/>
              </a:spcAft>
              <a:buNone/>
            </a:pPr>
            <a:endParaRPr sz="800"/>
          </a:p>
          <a:p>
            <a:pPr marL="0" lvl="0" indent="0" algn="l" rtl="0">
              <a:spcBef>
                <a:spcPts val="0"/>
              </a:spcBef>
              <a:spcAft>
                <a:spcPts val="0"/>
              </a:spcAft>
              <a:buNone/>
            </a:pPr>
            <a:endParaRPr sz="8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1"/>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dirty="0"/>
              <a:t>System Setup </a:t>
            </a:r>
            <a:endParaRPr dirty="0">
              <a:solidFill>
                <a:srgbClr val="00A6D6"/>
              </a:solidFill>
            </a:endParaRPr>
          </a:p>
        </p:txBody>
      </p:sp>
      <p:sp>
        <p:nvSpPr>
          <p:cNvPr id="174" name="Google Shape;174;p21"/>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175" name="Google Shape;175;p21"/>
          <p:cNvSpPr txBox="1">
            <a:spLocks noGrp="1"/>
          </p:cNvSpPr>
          <p:nvPr>
            <p:ph type="body" idx="1"/>
          </p:nvPr>
        </p:nvSpPr>
        <p:spPr>
          <a:xfrm>
            <a:off x="6828000" y="951550"/>
            <a:ext cx="1990500" cy="3519600"/>
          </a:xfrm>
          <a:prstGeom prst="rect">
            <a:avLst/>
          </a:prstGeom>
          <a:noFill/>
          <a:ln>
            <a:noFill/>
          </a:ln>
        </p:spPr>
        <p:txBody>
          <a:bodyPr spcFirstLastPara="1" wrap="square" lIns="0" tIns="34275" rIns="0" bIns="34275" anchor="t" anchorCtr="0">
            <a:noAutofit/>
          </a:bodyPr>
          <a:lstStyle/>
          <a:p>
            <a:pPr marL="63500" indent="0">
              <a:lnSpc>
                <a:spcPct val="90000"/>
              </a:lnSpc>
              <a:spcBef>
                <a:spcPts val="1100"/>
              </a:spcBef>
              <a:buNone/>
            </a:pPr>
            <a:endParaRPr sz="1000" dirty="0"/>
          </a:p>
        </p:txBody>
      </p:sp>
      <p:sp>
        <p:nvSpPr>
          <p:cNvPr id="176" name="Google Shape;176;p21"/>
          <p:cNvSpPr txBox="1"/>
          <p:nvPr/>
        </p:nvSpPr>
        <p:spPr>
          <a:xfrm>
            <a:off x="2350075" y="1103168"/>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Trainer</a:t>
            </a:r>
            <a:endParaRPr sz="900" b="1">
              <a:solidFill>
                <a:schemeClr val="lt1"/>
              </a:solidFill>
            </a:endParaRPr>
          </a:p>
        </p:txBody>
      </p:sp>
      <p:sp>
        <p:nvSpPr>
          <p:cNvPr id="177" name="Google Shape;177;p21"/>
          <p:cNvSpPr txBox="1"/>
          <p:nvPr/>
        </p:nvSpPr>
        <p:spPr>
          <a:xfrm>
            <a:off x="3955475" y="1120500"/>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Trainee</a:t>
            </a:r>
            <a:endParaRPr sz="900" b="1">
              <a:solidFill>
                <a:schemeClr val="lt1"/>
              </a:solidFill>
            </a:endParaRPr>
          </a:p>
        </p:txBody>
      </p:sp>
      <p:pic>
        <p:nvPicPr>
          <p:cNvPr id="178" name="Google Shape;178;p21"/>
          <p:cNvPicPr preferRelativeResize="0"/>
          <p:nvPr/>
        </p:nvPicPr>
        <p:blipFill>
          <a:blip r:embed="rId3">
            <a:alphaModFix/>
          </a:blip>
          <a:stretch>
            <a:fillRect/>
          </a:stretch>
        </p:blipFill>
        <p:spPr>
          <a:xfrm>
            <a:off x="2010775" y="951550"/>
            <a:ext cx="2297027" cy="1729499"/>
          </a:xfrm>
          <a:prstGeom prst="rect">
            <a:avLst/>
          </a:prstGeom>
          <a:noFill/>
          <a:ln>
            <a:noFill/>
          </a:ln>
        </p:spPr>
      </p:pic>
      <p:pic>
        <p:nvPicPr>
          <p:cNvPr id="179" name="Google Shape;179;p21"/>
          <p:cNvPicPr preferRelativeResize="0"/>
          <p:nvPr/>
        </p:nvPicPr>
        <p:blipFill>
          <a:blip r:embed="rId4">
            <a:alphaModFix/>
          </a:blip>
          <a:stretch>
            <a:fillRect/>
          </a:stretch>
        </p:blipFill>
        <p:spPr>
          <a:xfrm>
            <a:off x="4467000" y="951550"/>
            <a:ext cx="2104882" cy="1729499"/>
          </a:xfrm>
          <a:prstGeom prst="rect">
            <a:avLst/>
          </a:prstGeom>
          <a:noFill/>
          <a:ln>
            <a:noFill/>
          </a:ln>
        </p:spPr>
      </p:pic>
      <p:pic>
        <p:nvPicPr>
          <p:cNvPr id="180" name="Google Shape;180;p21"/>
          <p:cNvPicPr preferRelativeResize="0"/>
          <p:nvPr/>
        </p:nvPicPr>
        <p:blipFill>
          <a:blip r:embed="rId5">
            <a:alphaModFix/>
          </a:blip>
          <a:stretch>
            <a:fillRect/>
          </a:stretch>
        </p:blipFill>
        <p:spPr>
          <a:xfrm>
            <a:off x="2011947" y="2751750"/>
            <a:ext cx="2294687" cy="1728216"/>
          </a:xfrm>
          <a:prstGeom prst="rect">
            <a:avLst/>
          </a:prstGeom>
          <a:noFill/>
          <a:ln>
            <a:noFill/>
          </a:ln>
        </p:spPr>
      </p:pic>
      <p:pic>
        <p:nvPicPr>
          <p:cNvPr id="181" name="Google Shape;181;p21"/>
          <p:cNvPicPr preferRelativeResize="0"/>
          <p:nvPr/>
        </p:nvPicPr>
        <p:blipFill rotWithShape="1">
          <a:blip r:embed="rId6">
            <a:alphaModFix/>
          </a:blip>
          <a:srcRect r="10514"/>
          <a:stretch/>
        </p:blipFill>
        <p:spPr>
          <a:xfrm>
            <a:off x="4466999" y="2743075"/>
            <a:ext cx="2104875" cy="172822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4"/>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dirty="0"/>
              <a:t>Confederate Trainer</a:t>
            </a:r>
            <a:endParaRPr dirty="0">
              <a:solidFill>
                <a:srgbClr val="00A6D6"/>
              </a:solidFill>
            </a:endParaRPr>
          </a:p>
        </p:txBody>
      </p:sp>
      <p:sp>
        <p:nvSpPr>
          <p:cNvPr id="204" name="Google Shape;204;p24"/>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205" name="Google Shape;205;p24"/>
          <p:cNvSpPr txBox="1">
            <a:spLocks noGrp="1"/>
          </p:cNvSpPr>
          <p:nvPr>
            <p:ph type="body" idx="1"/>
          </p:nvPr>
        </p:nvSpPr>
        <p:spPr>
          <a:xfrm>
            <a:off x="1686375" y="3294000"/>
            <a:ext cx="7106400" cy="2524200"/>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endParaRPr sz="1000"/>
          </a:p>
          <a:p>
            <a:pPr marL="457200" lvl="0" indent="0" algn="l" rtl="0">
              <a:lnSpc>
                <a:spcPct val="90000"/>
              </a:lnSpc>
              <a:spcBef>
                <a:spcPts val="0"/>
              </a:spcBef>
              <a:spcAft>
                <a:spcPts val="0"/>
              </a:spcAft>
              <a:buNone/>
            </a:pPr>
            <a:endParaRPr sz="1000"/>
          </a:p>
          <a:p>
            <a:pPr marL="457200" lvl="0" indent="0" algn="l" rtl="0">
              <a:lnSpc>
                <a:spcPct val="90000"/>
              </a:lnSpc>
              <a:spcBef>
                <a:spcPts val="0"/>
              </a:spcBef>
              <a:spcAft>
                <a:spcPts val="0"/>
              </a:spcAft>
              <a:buNone/>
            </a:pPr>
            <a:endParaRPr sz="1000"/>
          </a:p>
          <a:p>
            <a:pPr marL="457200" lvl="0" indent="-292100" algn="l" rtl="0">
              <a:lnSpc>
                <a:spcPct val="90000"/>
              </a:lnSpc>
              <a:spcBef>
                <a:spcPts val="0"/>
              </a:spcBef>
              <a:spcAft>
                <a:spcPts val="0"/>
              </a:spcAft>
              <a:buSzPts val="1000"/>
              <a:buChar char="•"/>
            </a:pPr>
            <a:r>
              <a:rPr lang="en-US" sz="1000"/>
              <a:t>We try to hold the behavior of one conversational partner constant</a:t>
            </a:r>
            <a:endParaRPr sz="1000"/>
          </a:p>
          <a:p>
            <a:pPr marL="914400" lvl="1" indent="-292100" algn="l" rtl="0">
              <a:lnSpc>
                <a:spcPct val="90000"/>
              </a:lnSpc>
              <a:spcBef>
                <a:spcPts val="0"/>
              </a:spcBef>
              <a:spcAft>
                <a:spcPts val="0"/>
              </a:spcAft>
              <a:buSzPts val="1000"/>
              <a:buChar char="–"/>
            </a:pPr>
            <a:r>
              <a:rPr lang="en-US" sz="1000"/>
              <a:t>The trainee individual is the unit of study</a:t>
            </a:r>
            <a:endParaRPr sz="1000"/>
          </a:p>
          <a:p>
            <a:pPr marL="914400" lvl="1" indent="-292100" algn="l" rtl="0">
              <a:lnSpc>
                <a:spcPct val="90000"/>
              </a:lnSpc>
              <a:spcBef>
                <a:spcPts val="0"/>
              </a:spcBef>
              <a:spcAft>
                <a:spcPts val="0"/>
              </a:spcAft>
              <a:buSzPts val="1000"/>
              <a:buChar char="–"/>
            </a:pPr>
            <a:r>
              <a:rPr lang="en-US" sz="1000"/>
              <a:t>Mitigate the impact of social context as a confounding variable</a:t>
            </a:r>
            <a:endParaRPr sz="1000"/>
          </a:p>
          <a:p>
            <a:pPr marL="0" lvl="0" indent="0" algn="l" rtl="0">
              <a:lnSpc>
                <a:spcPct val="90000"/>
              </a:lnSpc>
              <a:spcBef>
                <a:spcPts val="0"/>
              </a:spcBef>
              <a:spcAft>
                <a:spcPts val="0"/>
              </a:spcAft>
              <a:buNone/>
            </a:pPr>
            <a:endParaRPr sz="1000"/>
          </a:p>
          <a:p>
            <a:pPr marL="457200" lvl="0" indent="-292100" algn="l" rtl="0">
              <a:lnSpc>
                <a:spcPct val="90000"/>
              </a:lnSpc>
              <a:spcBef>
                <a:spcPts val="0"/>
              </a:spcBef>
              <a:spcAft>
                <a:spcPts val="0"/>
              </a:spcAft>
              <a:buSzPts val="1000"/>
              <a:buChar char="•"/>
            </a:pPr>
            <a:r>
              <a:rPr lang="en-US" sz="1000"/>
              <a:t>The confederates were naive to the current experimental condition</a:t>
            </a: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0" lvl="0" indent="0" algn="l" rtl="0">
              <a:lnSpc>
                <a:spcPct val="90000"/>
              </a:lnSpc>
              <a:spcBef>
                <a:spcPts val="0"/>
              </a:spcBef>
              <a:spcAft>
                <a:spcPts val="0"/>
              </a:spcAft>
              <a:buNone/>
            </a:pPr>
            <a:endParaRPr sz="1000"/>
          </a:p>
          <a:p>
            <a:pPr marL="914400" lvl="0" indent="0" algn="l" rtl="0">
              <a:lnSpc>
                <a:spcPct val="90000"/>
              </a:lnSpc>
              <a:spcBef>
                <a:spcPts val="0"/>
              </a:spcBef>
              <a:spcAft>
                <a:spcPts val="0"/>
              </a:spcAft>
              <a:buNone/>
            </a:pPr>
            <a:endParaRPr sz="1000">
              <a:solidFill>
                <a:srgbClr val="3F3F3F"/>
              </a:solidFill>
            </a:endParaRPr>
          </a:p>
          <a:p>
            <a:pPr marL="457200" lvl="0" indent="0" algn="l" rtl="0">
              <a:lnSpc>
                <a:spcPct val="90000"/>
              </a:lnSpc>
              <a:spcBef>
                <a:spcPts val="0"/>
              </a:spcBef>
              <a:spcAft>
                <a:spcPts val="0"/>
              </a:spcAft>
              <a:buNone/>
            </a:pPr>
            <a:endParaRPr sz="1000"/>
          </a:p>
          <a:p>
            <a:pPr marL="63500" lvl="0" indent="0" algn="l" rtl="0">
              <a:lnSpc>
                <a:spcPct val="90000"/>
              </a:lnSpc>
              <a:spcBef>
                <a:spcPts val="0"/>
              </a:spcBef>
              <a:spcAft>
                <a:spcPts val="0"/>
              </a:spcAft>
              <a:buNone/>
            </a:pPr>
            <a:endParaRPr sz="1100"/>
          </a:p>
          <a:p>
            <a:pPr marL="63500" lvl="0" indent="0" algn="l" rtl="0">
              <a:lnSpc>
                <a:spcPct val="90000"/>
              </a:lnSpc>
              <a:spcBef>
                <a:spcPts val="1100"/>
              </a:spcBef>
              <a:spcAft>
                <a:spcPts val="0"/>
              </a:spcAft>
              <a:buNone/>
            </a:pPr>
            <a:endParaRPr sz="1100"/>
          </a:p>
          <a:p>
            <a:pPr marL="63500" lvl="0" indent="0" algn="l" rtl="0">
              <a:lnSpc>
                <a:spcPct val="90000"/>
              </a:lnSpc>
              <a:spcBef>
                <a:spcPts val="1100"/>
              </a:spcBef>
              <a:spcAft>
                <a:spcPts val="0"/>
              </a:spcAft>
              <a:buNone/>
            </a:pPr>
            <a:endParaRPr sz="1000"/>
          </a:p>
        </p:txBody>
      </p:sp>
      <p:sp>
        <p:nvSpPr>
          <p:cNvPr id="206" name="Google Shape;206;p24"/>
          <p:cNvSpPr txBox="1"/>
          <p:nvPr/>
        </p:nvSpPr>
        <p:spPr>
          <a:xfrm>
            <a:off x="2350075" y="1103168"/>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Trainer</a:t>
            </a:r>
            <a:endParaRPr sz="900" b="1">
              <a:solidFill>
                <a:schemeClr val="lt1"/>
              </a:solidFill>
            </a:endParaRPr>
          </a:p>
        </p:txBody>
      </p:sp>
      <p:sp>
        <p:nvSpPr>
          <p:cNvPr id="207" name="Google Shape;207;p24"/>
          <p:cNvSpPr txBox="1"/>
          <p:nvPr/>
        </p:nvSpPr>
        <p:spPr>
          <a:xfrm>
            <a:off x="3955475" y="1120500"/>
            <a:ext cx="9873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900" b="1">
                <a:solidFill>
                  <a:schemeClr val="lt1"/>
                </a:solidFill>
              </a:rPr>
              <a:t>Trainee</a:t>
            </a:r>
            <a:endParaRPr sz="900" b="1">
              <a:solidFill>
                <a:schemeClr val="lt1"/>
              </a:solidFill>
            </a:endParaRPr>
          </a:p>
        </p:txBody>
      </p:sp>
      <p:pic>
        <p:nvPicPr>
          <p:cNvPr id="208" name="Google Shape;208;p24"/>
          <p:cNvPicPr preferRelativeResize="0"/>
          <p:nvPr/>
        </p:nvPicPr>
        <p:blipFill>
          <a:blip r:embed="rId3">
            <a:alphaModFix/>
          </a:blip>
          <a:stretch>
            <a:fillRect/>
          </a:stretch>
        </p:blipFill>
        <p:spPr>
          <a:xfrm>
            <a:off x="1897575" y="958800"/>
            <a:ext cx="4667350" cy="2625376"/>
          </a:xfrm>
          <a:prstGeom prst="rect">
            <a:avLst/>
          </a:prstGeom>
          <a:noFill/>
          <a:ln>
            <a:noFill/>
          </a:ln>
        </p:spPr>
      </p:pic>
      <p:sp>
        <p:nvSpPr>
          <p:cNvPr id="209" name="Google Shape;209;p24"/>
          <p:cNvSpPr txBox="1"/>
          <p:nvPr/>
        </p:nvSpPr>
        <p:spPr>
          <a:xfrm>
            <a:off x="1974577" y="1063385"/>
            <a:ext cx="1805400" cy="303600"/>
          </a:xfrm>
          <a:prstGeom prst="rect">
            <a:avLst/>
          </a:prstGeom>
          <a:noFill/>
          <a:ln>
            <a:noFill/>
          </a:ln>
        </p:spPr>
        <p:txBody>
          <a:bodyPr spcFirstLastPara="1" wrap="square" lIns="68575" tIns="34275" rIns="68575" bIns="34275" anchor="t" anchorCtr="0">
            <a:noAutofit/>
          </a:bodyPr>
          <a:lstStyle/>
          <a:p>
            <a:pPr marL="0" marR="0" lvl="0" indent="0" algn="l" rtl="0">
              <a:spcBef>
                <a:spcPts val="0"/>
              </a:spcBef>
              <a:spcAft>
                <a:spcPts val="0"/>
              </a:spcAft>
              <a:buNone/>
            </a:pPr>
            <a:r>
              <a:rPr lang="en-US" b="1">
                <a:solidFill>
                  <a:srgbClr val="FFFFFF"/>
                </a:solidFill>
                <a:latin typeface="Twentieth Century"/>
                <a:ea typeface="Twentieth Century"/>
                <a:cs typeface="Twentieth Century"/>
                <a:sym typeface="Twentieth Century"/>
              </a:rPr>
              <a:t>Trainee Point of View</a:t>
            </a:r>
            <a:endParaRPr b="1" i="0" u="none" strike="noStrike" cap="none">
              <a:solidFill>
                <a:srgbClr val="FFFFFF"/>
              </a:solidFill>
              <a:latin typeface="Twentieth Century"/>
              <a:ea typeface="Twentieth Century"/>
              <a:cs typeface="Twentieth Century"/>
              <a:sym typeface="Twentieth Century"/>
            </a:endParaRPr>
          </a:p>
        </p:txBody>
      </p:sp>
      <p:sp>
        <p:nvSpPr>
          <p:cNvPr id="210" name="Google Shape;210;p24"/>
          <p:cNvSpPr txBox="1"/>
          <p:nvPr/>
        </p:nvSpPr>
        <p:spPr>
          <a:xfrm>
            <a:off x="4274402" y="1063385"/>
            <a:ext cx="1805400" cy="303600"/>
          </a:xfrm>
          <a:prstGeom prst="rect">
            <a:avLst/>
          </a:prstGeom>
          <a:noFill/>
          <a:ln>
            <a:noFill/>
          </a:ln>
        </p:spPr>
        <p:txBody>
          <a:bodyPr spcFirstLastPara="1" wrap="square" lIns="68575" tIns="34275" rIns="68575" bIns="34275" anchor="t" anchorCtr="0">
            <a:noAutofit/>
          </a:bodyPr>
          <a:lstStyle/>
          <a:p>
            <a:pPr marL="0" marR="0" lvl="0" indent="0" algn="l" rtl="0">
              <a:spcBef>
                <a:spcPts val="0"/>
              </a:spcBef>
              <a:spcAft>
                <a:spcPts val="0"/>
              </a:spcAft>
              <a:buNone/>
            </a:pPr>
            <a:r>
              <a:rPr lang="en-US" b="1">
                <a:solidFill>
                  <a:srgbClr val="FFFFFF"/>
                </a:solidFill>
                <a:latin typeface="Twentieth Century"/>
                <a:ea typeface="Twentieth Century"/>
                <a:cs typeface="Twentieth Century"/>
                <a:sym typeface="Twentieth Century"/>
              </a:rPr>
              <a:t>Trainer Point of View</a:t>
            </a:r>
            <a:endParaRPr b="1" i="0" u="none" strike="noStrike" cap="none">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26"/>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Experiment Conditions</a:t>
            </a:r>
            <a:endParaRPr>
              <a:solidFill>
                <a:srgbClr val="00A6D6"/>
              </a:solidFill>
            </a:endParaRPr>
          </a:p>
        </p:txBody>
      </p:sp>
      <p:sp>
        <p:nvSpPr>
          <p:cNvPr id="225" name="Google Shape;225;p26"/>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sp>
        <p:nvSpPr>
          <p:cNvPr id="226" name="Google Shape;226;p26"/>
          <p:cNvSpPr txBox="1">
            <a:spLocks noGrp="1"/>
          </p:cNvSpPr>
          <p:nvPr>
            <p:ph type="body" idx="1"/>
          </p:nvPr>
        </p:nvSpPr>
        <p:spPr>
          <a:xfrm>
            <a:off x="1763100" y="1063375"/>
            <a:ext cx="7106400" cy="2524200"/>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r>
              <a:rPr lang="en-US" sz="1000" dirty="0"/>
              <a:t>The primary components that determine point cloud quality are:</a:t>
            </a:r>
            <a:endParaRPr sz="1000" dirty="0"/>
          </a:p>
          <a:p>
            <a:pPr marL="0" lvl="0" indent="0" algn="l" rtl="0">
              <a:lnSpc>
                <a:spcPct val="90000"/>
              </a:lnSpc>
              <a:spcBef>
                <a:spcPts val="0"/>
              </a:spcBef>
              <a:spcAft>
                <a:spcPts val="0"/>
              </a:spcAft>
              <a:buNone/>
            </a:pPr>
            <a:endParaRPr sz="1000" dirty="0"/>
          </a:p>
          <a:p>
            <a:pPr marL="457200" lvl="0" indent="-292100" algn="l" rtl="0">
              <a:lnSpc>
                <a:spcPct val="150000"/>
              </a:lnSpc>
              <a:spcBef>
                <a:spcPts val="0"/>
              </a:spcBef>
              <a:spcAft>
                <a:spcPts val="0"/>
              </a:spcAft>
              <a:buClr>
                <a:srgbClr val="9E9E9E"/>
              </a:buClr>
              <a:buSzPts val="1000"/>
              <a:buChar char="•"/>
            </a:pPr>
            <a:r>
              <a:rPr lang="en-US" sz="1000" dirty="0">
                <a:solidFill>
                  <a:srgbClr val="9E9E9E"/>
                </a:solidFill>
              </a:rPr>
              <a:t>Capture Sensors</a:t>
            </a:r>
            <a:endParaRPr sz="1000" dirty="0">
              <a:solidFill>
                <a:srgbClr val="9E9E9E"/>
              </a:solidFill>
            </a:endParaRPr>
          </a:p>
          <a:p>
            <a:pPr marL="457200" lvl="0" indent="-292100" algn="l" rtl="0">
              <a:lnSpc>
                <a:spcPct val="150000"/>
              </a:lnSpc>
              <a:spcBef>
                <a:spcPts val="0"/>
              </a:spcBef>
              <a:spcAft>
                <a:spcPts val="0"/>
              </a:spcAft>
              <a:buClr>
                <a:srgbClr val="9E9E9E"/>
              </a:buClr>
              <a:buSzPts val="1000"/>
              <a:buChar char="•"/>
            </a:pPr>
            <a:r>
              <a:rPr lang="en-US" sz="1000" dirty="0">
                <a:solidFill>
                  <a:srgbClr val="9E9E9E"/>
                </a:solidFill>
              </a:rPr>
              <a:t>Codec Configurations</a:t>
            </a:r>
            <a:endParaRPr sz="1000" dirty="0">
              <a:solidFill>
                <a:srgbClr val="9E9E9E"/>
              </a:solidFill>
            </a:endParaRPr>
          </a:p>
          <a:p>
            <a:pPr marL="457200" lvl="0" indent="-292100" algn="l" rtl="0">
              <a:lnSpc>
                <a:spcPct val="150000"/>
              </a:lnSpc>
              <a:spcBef>
                <a:spcPts val="0"/>
              </a:spcBef>
              <a:spcAft>
                <a:spcPts val="0"/>
              </a:spcAft>
              <a:buClr>
                <a:srgbClr val="9E9E9E"/>
              </a:buClr>
              <a:buSzPts val="1000"/>
              <a:buChar char="•"/>
            </a:pPr>
            <a:r>
              <a:rPr lang="en-US" sz="1000" dirty="0">
                <a:solidFill>
                  <a:srgbClr val="9E9E9E"/>
                </a:solidFill>
              </a:rPr>
              <a:t>Adaptation Set</a:t>
            </a:r>
            <a:endParaRPr sz="1000" dirty="0">
              <a:solidFill>
                <a:srgbClr val="9E9E9E"/>
              </a:solidFill>
            </a:endParaRPr>
          </a:p>
          <a:p>
            <a:pPr marL="457200" lvl="0" indent="-292100" algn="l" rtl="0">
              <a:lnSpc>
                <a:spcPct val="150000"/>
              </a:lnSpc>
              <a:spcBef>
                <a:spcPts val="0"/>
              </a:spcBef>
              <a:spcAft>
                <a:spcPts val="0"/>
              </a:spcAft>
              <a:buSzPts val="1000"/>
              <a:buChar char="•"/>
            </a:pPr>
            <a:r>
              <a:rPr lang="en-US" sz="1000" b="1" dirty="0"/>
              <a:t>Target Bitrate - (7Mbps, 14Mbps)</a:t>
            </a:r>
            <a:endParaRPr sz="1000" b="1" dirty="0"/>
          </a:p>
          <a:p>
            <a:pPr marL="457200" lvl="0" indent="-292100" algn="l" rtl="0">
              <a:lnSpc>
                <a:spcPct val="150000"/>
              </a:lnSpc>
              <a:spcBef>
                <a:spcPts val="0"/>
              </a:spcBef>
              <a:spcAft>
                <a:spcPts val="0"/>
              </a:spcAft>
              <a:buSzPts val="1000"/>
              <a:buChar char="•"/>
            </a:pPr>
            <a:r>
              <a:rPr lang="en-US" sz="1000" b="1" dirty="0"/>
              <a:t>Streaming Condition - (Baseline Uncompressed, Network Adaptive, Tiled Adaptive)</a:t>
            </a:r>
            <a:endParaRPr sz="1000" b="1" dirty="0"/>
          </a:p>
          <a:p>
            <a:pPr marL="457200" lvl="0" indent="-292100" algn="l" rtl="0">
              <a:lnSpc>
                <a:spcPct val="150000"/>
              </a:lnSpc>
              <a:spcBef>
                <a:spcPts val="0"/>
              </a:spcBef>
              <a:spcAft>
                <a:spcPts val="0"/>
              </a:spcAft>
              <a:buClr>
                <a:srgbClr val="888888"/>
              </a:buClr>
              <a:buSzPts val="1000"/>
              <a:buChar char="•"/>
            </a:pPr>
            <a:r>
              <a:rPr lang="en-US" sz="1000" dirty="0">
                <a:solidFill>
                  <a:srgbClr val="888888"/>
                </a:solidFill>
              </a:rPr>
              <a:t>Display Device</a:t>
            </a:r>
          </a:p>
          <a:p>
            <a:pPr marL="457200" lvl="0" indent="-292100" algn="l" rtl="0">
              <a:lnSpc>
                <a:spcPct val="150000"/>
              </a:lnSpc>
              <a:spcBef>
                <a:spcPts val="0"/>
              </a:spcBef>
              <a:spcAft>
                <a:spcPts val="0"/>
              </a:spcAft>
              <a:buClr>
                <a:srgbClr val="888888"/>
              </a:buClr>
              <a:buSzPts val="1000"/>
              <a:buChar char="•"/>
            </a:pPr>
            <a:endParaRPr lang="en-US" sz="1000" dirty="0">
              <a:solidFill>
                <a:srgbClr val="888888"/>
              </a:solidFill>
            </a:endParaRPr>
          </a:p>
          <a:p>
            <a:pPr marL="165100" lvl="0" indent="0" algn="l" rtl="0">
              <a:lnSpc>
                <a:spcPct val="150000"/>
              </a:lnSpc>
              <a:spcBef>
                <a:spcPts val="0"/>
              </a:spcBef>
              <a:spcAft>
                <a:spcPts val="0"/>
              </a:spcAft>
              <a:buClr>
                <a:srgbClr val="888888"/>
              </a:buClr>
              <a:buSzPts val="1000"/>
              <a:buNone/>
            </a:pPr>
            <a:r>
              <a:rPr lang="en-US" sz="1000" dirty="0">
                <a:solidFill>
                  <a:schemeClr val="tx1"/>
                </a:solidFill>
              </a:rPr>
              <a:t>We recruited 33 participants and to measure the impact of tiled adaptive streaming on:</a:t>
            </a:r>
          </a:p>
          <a:p>
            <a:pPr lvl="0" indent="-292100">
              <a:lnSpc>
                <a:spcPct val="150000"/>
              </a:lnSpc>
              <a:spcBef>
                <a:spcPts val="0"/>
              </a:spcBef>
              <a:buClr>
                <a:srgbClr val="9E9E9E"/>
              </a:buClr>
              <a:buSzPts val="1000"/>
            </a:pPr>
            <a:r>
              <a:rPr lang="en-US" sz="1000" dirty="0">
                <a:solidFill>
                  <a:schemeClr val="tx1"/>
                </a:solidFill>
              </a:rPr>
              <a:t>Visual Quality</a:t>
            </a:r>
          </a:p>
          <a:p>
            <a:pPr lvl="0" indent="-292100">
              <a:lnSpc>
                <a:spcPct val="150000"/>
              </a:lnSpc>
              <a:spcBef>
                <a:spcPts val="0"/>
              </a:spcBef>
              <a:buClr>
                <a:srgbClr val="9E9E9E"/>
              </a:buClr>
              <a:buSzPts val="1000"/>
            </a:pPr>
            <a:r>
              <a:rPr lang="en-US" sz="1000" dirty="0">
                <a:solidFill>
                  <a:schemeClr val="tx1"/>
                </a:solidFill>
              </a:rPr>
              <a:t>System resource consumption</a:t>
            </a:r>
          </a:p>
          <a:p>
            <a:pPr lvl="0" indent="-292100">
              <a:lnSpc>
                <a:spcPct val="150000"/>
              </a:lnSpc>
              <a:spcBef>
                <a:spcPts val="0"/>
              </a:spcBef>
              <a:buClr>
                <a:srgbClr val="9E9E9E"/>
              </a:buClr>
              <a:buSzPts val="1000"/>
            </a:pPr>
            <a:r>
              <a:rPr lang="en-US" sz="1000" dirty="0">
                <a:solidFill>
                  <a:schemeClr val="tx1"/>
                </a:solidFill>
              </a:rPr>
              <a:t>Quality of interaction</a:t>
            </a:r>
          </a:p>
          <a:p>
            <a:pPr lvl="0" indent="-292100">
              <a:lnSpc>
                <a:spcPct val="150000"/>
              </a:lnSpc>
              <a:spcBef>
                <a:spcPts val="0"/>
              </a:spcBef>
              <a:buClr>
                <a:srgbClr val="9E9E9E"/>
              </a:buClr>
              <a:buSzPts val="1000"/>
            </a:pPr>
            <a:r>
              <a:rPr lang="en-US" sz="1000" dirty="0">
                <a:solidFill>
                  <a:schemeClr val="tx1"/>
                </a:solidFill>
              </a:rPr>
              <a:t>Task related experience</a:t>
            </a:r>
          </a:p>
          <a:p>
            <a:pPr marL="165100" lvl="0" indent="0" algn="l" rtl="0">
              <a:lnSpc>
                <a:spcPct val="150000"/>
              </a:lnSpc>
              <a:spcBef>
                <a:spcPts val="0"/>
              </a:spcBef>
              <a:spcAft>
                <a:spcPts val="0"/>
              </a:spcAft>
              <a:buClr>
                <a:srgbClr val="888888"/>
              </a:buClr>
              <a:buSzPts val="1000"/>
              <a:buNone/>
            </a:pPr>
            <a:endParaRPr sz="1000" dirty="0">
              <a:solidFill>
                <a:schemeClr val="tx1"/>
              </a:solidFill>
            </a:endParaRPr>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914400" lvl="0" indent="0" algn="l" rtl="0">
              <a:lnSpc>
                <a:spcPct val="90000"/>
              </a:lnSpc>
              <a:spcBef>
                <a:spcPts val="0"/>
              </a:spcBef>
              <a:spcAft>
                <a:spcPts val="0"/>
              </a:spcAft>
              <a:buNone/>
            </a:pPr>
            <a:endParaRPr sz="1000" dirty="0">
              <a:solidFill>
                <a:srgbClr val="3F3F3F"/>
              </a:solidFill>
            </a:endParaRPr>
          </a:p>
          <a:p>
            <a:pPr marL="457200" lvl="0" indent="0" algn="l" rtl="0">
              <a:lnSpc>
                <a:spcPct val="90000"/>
              </a:lnSpc>
              <a:spcBef>
                <a:spcPts val="0"/>
              </a:spcBef>
              <a:spcAft>
                <a:spcPts val="0"/>
              </a:spcAft>
              <a:buNone/>
            </a:pPr>
            <a:endParaRPr sz="1000" dirty="0"/>
          </a:p>
          <a:p>
            <a:pPr marL="63500" lvl="0" indent="0" algn="l" rtl="0">
              <a:lnSpc>
                <a:spcPct val="90000"/>
              </a:lnSpc>
              <a:spcBef>
                <a:spcPts val="0"/>
              </a:spcBef>
              <a:spcAft>
                <a:spcPts val="0"/>
              </a:spcAft>
              <a:buNone/>
            </a:pPr>
            <a:endParaRPr sz="1100" dirty="0"/>
          </a:p>
          <a:p>
            <a:pPr marL="63500" lvl="0" indent="0" algn="l" rtl="0">
              <a:lnSpc>
                <a:spcPct val="90000"/>
              </a:lnSpc>
              <a:spcBef>
                <a:spcPts val="1100"/>
              </a:spcBef>
              <a:spcAft>
                <a:spcPts val="0"/>
              </a:spcAft>
              <a:buNone/>
            </a:pPr>
            <a:endParaRPr sz="1100" dirty="0"/>
          </a:p>
          <a:p>
            <a:pPr marL="63500" lvl="0" indent="0" algn="l" rtl="0">
              <a:lnSpc>
                <a:spcPct val="90000"/>
              </a:lnSpc>
              <a:spcBef>
                <a:spcPts val="1100"/>
              </a:spcBef>
              <a:spcAft>
                <a:spcPts val="0"/>
              </a:spcAft>
              <a:buNone/>
            </a:pPr>
            <a:endParaRPr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32"/>
          <p:cNvSpPr txBox="1">
            <a:spLocks noGrp="1"/>
          </p:cNvSpPr>
          <p:nvPr>
            <p:ph type="body" idx="1"/>
          </p:nvPr>
        </p:nvSpPr>
        <p:spPr>
          <a:xfrm>
            <a:off x="1662550" y="3043950"/>
            <a:ext cx="6853800" cy="1763100"/>
          </a:xfrm>
          <a:prstGeom prst="rect">
            <a:avLst/>
          </a:prstGeom>
          <a:noFill/>
          <a:ln>
            <a:noFill/>
          </a:ln>
        </p:spPr>
        <p:txBody>
          <a:bodyPr spcFirstLastPara="1" wrap="square" lIns="0" tIns="34275" rIns="0" bIns="34275" anchor="t" anchorCtr="0">
            <a:noAutofit/>
          </a:bodyPr>
          <a:lstStyle/>
          <a:p>
            <a:pPr marL="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r>
              <a:rPr lang="en-US" sz="1000" dirty="0"/>
              <a:t> </a:t>
            </a:r>
            <a:endParaRPr sz="1000" dirty="0"/>
          </a:p>
          <a:p>
            <a:pPr marL="457200" lvl="0" indent="-292100" algn="l" rtl="0">
              <a:lnSpc>
                <a:spcPct val="90000"/>
              </a:lnSpc>
              <a:spcBef>
                <a:spcPts val="0"/>
              </a:spcBef>
              <a:spcAft>
                <a:spcPts val="0"/>
              </a:spcAft>
              <a:buSzPts val="1000"/>
              <a:buChar char="•"/>
            </a:pPr>
            <a:r>
              <a:rPr lang="en-US" sz="1000" dirty="0"/>
              <a:t>We observe statistically significant gains to perceived quality at both target bitrates using tiled adaptive streaming</a:t>
            </a:r>
            <a:endParaRPr sz="1000" dirty="0"/>
          </a:p>
          <a:p>
            <a:pPr marL="457200" lvl="0" indent="0" algn="l" rtl="0">
              <a:lnSpc>
                <a:spcPct val="90000"/>
              </a:lnSpc>
              <a:spcBef>
                <a:spcPts val="0"/>
              </a:spcBef>
              <a:spcAft>
                <a:spcPts val="0"/>
              </a:spcAft>
              <a:buNone/>
            </a:pPr>
            <a:endParaRPr sz="1000" dirty="0"/>
          </a:p>
          <a:p>
            <a:pPr marL="457200" lvl="0" indent="-292100" algn="l" rtl="0">
              <a:lnSpc>
                <a:spcPct val="90000"/>
              </a:lnSpc>
              <a:spcBef>
                <a:spcPts val="0"/>
              </a:spcBef>
              <a:spcAft>
                <a:spcPts val="0"/>
              </a:spcAft>
              <a:buSzPts val="1000"/>
              <a:buChar char="•"/>
            </a:pPr>
            <a:r>
              <a:rPr lang="en-US" sz="1000" dirty="0"/>
              <a:t>At 14 Mbps we observe similar visual quality to the baseline using tiled adaptive streaming </a:t>
            </a:r>
            <a:endParaRPr sz="1000" dirty="0"/>
          </a:p>
          <a:p>
            <a:pPr marL="0" lvl="0" indent="0" algn="l" rtl="0">
              <a:lnSpc>
                <a:spcPct val="90000"/>
              </a:lnSpc>
              <a:spcBef>
                <a:spcPts val="0"/>
              </a:spcBef>
              <a:spcAft>
                <a:spcPts val="0"/>
              </a:spcAft>
              <a:buNone/>
            </a:pPr>
            <a:endParaRPr sz="1000" dirty="0"/>
          </a:p>
          <a:p>
            <a:pPr marL="45720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0" lvl="0" indent="0" algn="l" rtl="0">
              <a:lnSpc>
                <a:spcPct val="90000"/>
              </a:lnSpc>
              <a:spcBef>
                <a:spcPts val="0"/>
              </a:spcBef>
              <a:spcAft>
                <a:spcPts val="0"/>
              </a:spcAft>
              <a:buNone/>
            </a:pPr>
            <a:endParaRPr sz="1000" dirty="0"/>
          </a:p>
          <a:p>
            <a:pPr marL="914400" lvl="0" indent="0" algn="l" rtl="0">
              <a:lnSpc>
                <a:spcPct val="90000"/>
              </a:lnSpc>
              <a:spcBef>
                <a:spcPts val="0"/>
              </a:spcBef>
              <a:spcAft>
                <a:spcPts val="0"/>
              </a:spcAft>
              <a:buNone/>
            </a:pPr>
            <a:endParaRPr sz="1000" dirty="0">
              <a:solidFill>
                <a:srgbClr val="3F3F3F"/>
              </a:solidFill>
            </a:endParaRPr>
          </a:p>
          <a:p>
            <a:pPr marL="457200" lvl="0" indent="0" algn="l" rtl="0">
              <a:lnSpc>
                <a:spcPct val="90000"/>
              </a:lnSpc>
              <a:spcBef>
                <a:spcPts val="0"/>
              </a:spcBef>
              <a:spcAft>
                <a:spcPts val="0"/>
              </a:spcAft>
              <a:buNone/>
            </a:pPr>
            <a:endParaRPr sz="1000" dirty="0"/>
          </a:p>
          <a:p>
            <a:pPr marL="63500" lvl="0" indent="0" algn="l" rtl="0">
              <a:lnSpc>
                <a:spcPct val="90000"/>
              </a:lnSpc>
              <a:spcBef>
                <a:spcPts val="0"/>
              </a:spcBef>
              <a:spcAft>
                <a:spcPts val="0"/>
              </a:spcAft>
              <a:buNone/>
            </a:pPr>
            <a:endParaRPr sz="1100" dirty="0"/>
          </a:p>
          <a:p>
            <a:pPr marL="63500" lvl="0" indent="0" algn="l" rtl="0">
              <a:lnSpc>
                <a:spcPct val="90000"/>
              </a:lnSpc>
              <a:spcBef>
                <a:spcPts val="1100"/>
              </a:spcBef>
              <a:spcAft>
                <a:spcPts val="0"/>
              </a:spcAft>
              <a:buNone/>
            </a:pPr>
            <a:endParaRPr sz="1100" dirty="0"/>
          </a:p>
          <a:p>
            <a:pPr marL="63500" lvl="0" indent="0" algn="l" rtl="0">
              <a:lnSpc>
                <a:spcPct val="90000"/>
              </a:lnSpc>
              <a:spcBef>
                <a:spcPts val="1100"/>
              </a:spcBef>
              <a:spcAft>
                <a:spcPts val="0"/>
              </a:spcAft>
              <a:buNone/>
            </a:pPr>
            <a:endParaRPr sz="1000" dirty="0"/>
          </a:p>
        </p:txBody>
      </p:sp>
      <p:sp>
        <p:nvSpPr>
          <p:cNvPr id="278" name="Google Shape;278;p32"/>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a:t>Visual Quality</a:t>
            </a:r>
            <a:endParaRPr/>
          </a:p>
        </p:txBody>
      </p:sp>
      <p:sp>
        <p:nvSpPr>
          <p:cNvPr id="279" name="Google Shape;279;p32"/>
          <p:cNvSpPr txBox="1"/>
          <p:nvPr/>
        </p:nvSpPr>
        <p:spPr>
          <a:xfrm>
            <a:off x="3491679" y="2354590"/>
            <a:ext cx="5555700" cy="12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900">
                <a:latin typeface="Calibri"/>
                <a:ea typeface="Calibri"/>
                <a:cs typeface="Calibri"/>
                <a:sym typeface="Calibri"/>
              </a:rPr>
              <a:t>DMOS and Hidden Reference against achieved bit-rate expressed in Mbps </a:t>
            </a:r>
            <a:endParaRPr sz="900">
              <a:latin typeface="Calibri"/>
              <a:ea typeface="Calibri"/>
              <a:cs typeface="Calibri"/>
              <a:sym typeface="Calibri"/>
            </a:endParaRPr>
          </a:p>
        </p:txBody>
      </p:sp>
      <p:sp>
        <p:nvSpPr>
          <p:cNvPr id="280" name="Google Shape;280;p32"/>
          <p:cNvSpPr txBox="1"/>
          <p:nvPr/>
        </p:nvSpPr>
        <p:spPr>
          <a:xfrm>
            <a:off x="2519025" y="2901750"/>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a:latin typeface="Calibri"/>
                <a:ea typeface="Calibri"/>
                <a:cs typeface="Calibri"/>
                <a:sym typeface="Calibri"/>
              </a:rPr>
              <a:t>7 Mbps</a:t>
            </a:r>
            <a:endParaRPr sz="1000">
              <a:latin typeface="Calibri"/>
              <a:ea typeface="Calibri"/>
              <a:cs typeface="Calibri"/>
              <a:sym typeface="Calibri"/>
            </a:endParaRPr>
          </a:p>
        </p:txBody>
      </p:sp>
      <p:sp>
        <p:nvSpPr>
          <p:cNvPr id="281" name="Google Shape;281;p32"/>
          <p:cNvSpPr txBox="1"/>
          <p:nvPr/>
        </p:nvSpPr>
        <p:spPr>
          <a:xfrm>
            <a:off x="32084" y="61601"/>
            <a:ext cx="1568100" cy="3078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VR Remote Communication</a:t>
            </a:r>
          </a:p>
        </p:txBody>
      </p:sp>
      <p:pic>
        <p:nvPicPr>
          <p:cNvPr id="282" name="Google Shape;282;p32"/>
          <p:cNvPicPr preferRelativeResize="0"/>
          <p:nvPr/>
        </p:nvPicPr>
        <p:blipFill>
          <a:blip r:embed="rId3">
            <a:alphaModFix/>
          </a:blip>
          <a:stretch>
            <a:fillRect/>
          </a:stretch>
        </p:blipFill>
        <p:spPr>
          <a:xfrm>
            <a:off x="1975104" y="859536"/>
            <a:ext cx="2788923" cy="2042211"/>
          </a:xfrm>
          <a:prstGeom prst="rect">
            <a:avLst/>
          </a:prstGeom>
          <a:noFill/>
          <a:ln>
            <a:noFill/>
          </a:ln>
        </p:spPr>
      </p:pic>
      <p:pic>
        <p:nvPicPr>
          <p:cNvPr id="283" name="Google Shape;283;p32"/>
          <p:cNvPicPr preferRelativeResize="0"/>
          <p:nvPr/>
        </p:nvPicPr>
        <p:blipFill>
          <a:blip r:embed="rId4">
            <a:alphaModFix/>
          </a:blip>
          <a:stretch>
            <a:fillRect/>
          </a:stretch>
        </p:blipFill>
        <p:spPr>
          <a:xfrm>
            <a:off x="4681728" y="859536"/>
            <a:ext cx="2784390" cy="2081535"/>
          </a:xfrm>
          <a:prstGeom prst="rect">
            <a:avLst/>
          </a:prstGeom>
          <a:noFill/>
          <a:ln>
            <a:noFill/>
          </a:ln>
        </p:spPr>
      </p:pic>
      <p:sp>
        <p:nvSpPr>
          <p:cNvPr id="284" name="Google Shape;284;p32"/>
          <p:cNvSpPr txBox="1"/>
          <p:nvPr/>
        </p:nvSpPr>
        <p:spPr>
          <a:xfrm>
            <a:off x="5222400" y="2898648"/>
            <a:ext cx="1527600" cy="183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000">
                <a:latin typeface="Calibri"/>
                <a:ea typeface="Calibri"/>
                <a:cs typeface="Calibri"/>
                <a:sym typeface="Calibri"/>
              </a:rPr>
              <a:t>14 Mbps</a:t>
            </a:r>
            <a:endParaRPr sz="1000">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6"/>
          <p:cNvSpPr txBox="1">
            <a:spLocks noGrp="1"/>
          </p:cNvSpPr>
          <p:nvPr>
            <p:ph type="body" idx="1"/>
          </p:nvPr>
        </p:nvSpPr>
        <p:spPr>
          <a:xfrm>
            <a:off x="1661150" y="1384300"/>
            <a:ext cx="7208400" cy="3017400"/>
          </a:xfrm>
          <a:prstGeom prst="rect">
            <a:avLst/>
          </a:prstGeom>
          <a:noFill/>
          <a:ln>
            <a:noFill/>
          </a:ln>
        </p:spPr>
        <p:txBody>
          <a:bodyPr spcFirstLastPara="1" wrap="square" lIns="0" tIns="34275" rIns="0" bIns="34275" anchor="t" anchorCtr="0">
            <a:noAutofit/>
          </a:bodyPr>
          <a:lstStyle/>
          <a:p>
            <a:pPr marL="457200" lvl="0" indent="-342900" algn="l" rtl="0">
              <a:spcBef>
                <a:spcPts val="560"/>
              </a:spcBef>
              <a:spcAft>
                <a:spcPts val="0"/>
              </a:spcAft>
              <a:buSzPts val="1800"/>
              <a:buChar char="•"/>
            </a:pPr>
            <a:endParaRPr sz="1100" dirty="0"/>
          </a:p>
          <a:p>
            <a:pPr marL="234950" indent="-171450">
              <a:lnSpc>
                <a:spcPct val="90000"/>
              </a:lnSpc>
              <a:spcBef>
                <a:spcPts val="1100"/>
              </a:spcBef>
            </a:pPr>
            <a:endParaRPr sz="1100" dirty="0"/>
          </a:p>
          <a:p>
            <a:pPr marL="234950" indent="-171450">
              <a:lnSpc>
                <a:spcPct val="90000"/>
              </a:lnSpc>
              <a:spcBef>
                <a:spcPts val="1100"/>
              </a:spcBef>
            </a:pPr>
            <a:endParaRPr sz="1100" dirty="0"/>
          </a:p>
        </p:txBody>
      </p:sp>
      <p:sp>
        <p:nvSpPr>
          <p:cNvPr id="131" name="Google Shape;131;p16"/>
          <p:cNvSpPr txBox="1">
            <a:spLocks noGrp="1"/>
          </p:cNvSpPr>
          <p:nvPr>
            <p:ph type="title"/>
          </p:nvPr>
        </p:nvSpPr>
        <p:spPr>
          <a:xfrm>
            <a:off x="1763106" y="205979"/>
            <a:ext cx="7106400" cy="857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A6D6"/>
              </a:buClr>
              <a:buSzPts val="3600"/>
              <a:buFont typeface="Arial"/>
              <a:buNone/>
            </a:pPr>
            <a:r>
              <a:rPr lang="en-US" dirty="0"/>
              <a:t>Conclusion</a:t>
            </a:r>
            <a:endParaRPr dirty="0"/>
          </a:p>
        </p:txBody>
      </p:sp>
      <p:sp>
        <p:nvSpPr>
          <p:cNvPr id="132" name="Google Shape;132;p16"/>
          <p:cNvSpPr txBox="1"/>
          <p:nvPr/>
        </p:nvSpPr>
        <p:spPr>
          <a:xfrm>
            <a:off x="32084" y="61601"/>
            <a:ext cx="1476000" cy="371400"/>
          </a:xfrm>
          <a:prstGeom prst="rect">
            <a:avLst/>
          </a:prstGeom>
          <a:noFill/>
          <a:ln>
            <a:noFill/>
          </a:ln>
        </p:spPr>
        <p:txBody>
          <a:bodyPr spcFirstLastPara="1" wrap="square" lIns="91425" tIns="45700" rIns="91425" bIns="45700" anchor="t" anchorCtr="0">
            <a:noAutofit/>
          </a:bodyPr>
          <a:lstStyle/>
          <a:p>
            <a:pPr lvl="0"/>
            <a:r>
              <a:rPr lang="en-US" dirty="0">
                <a:solidFill>
                  <a:schemeClr val="lt1"/>
                </a:solidFill>
              </a:rPr>
              <a:t>Conclusion</a:t>
            </a:r>
          </a:p>
        </p:txBody>
      </p:sp>
      <p:sp>
        <p:nvSpPr>
          <p:cNvPr id="5" name="Google Shape;253;p30">
            <a:extLst>
              <a:ext uri="{FF2B5EF4-FFF2-40B4-BE49-F238E27FC236}">
                <a16:creationId xmlns:a16="http://schemas.microsoft.com/office/drawing/2014/main" id="{B7325B77-600B-4450-8C67-03D635A998A3}"/>
              </a:ext>
            </a:extLst>
          </p:cNvPr>
          <p:cNvSpPr txBox="1">
            <a:spLocks/>
          </p:cNvSpPr>
          <p:nvPr/>
        </p:nvSpPr>
        <p:spPr>
          <a:xfrm>
            <a:off x="1763110" y="1096300"/>
            <a:ext cx="5406000" cy="3017400"/>
          </a:xfrm>
          <a:prstGeom prst="rect">
            <a:avLst/>
          </a:prstGeom>
          <a:noFill/>
          <a:ln>
            <a:noFill/>
          </a:ln>
        </p:spPr>
        <p:txBody>
          <a:bodyPr spcFirstLastPara="1" wrap="square" lIns="0" tIns="34275" rIns="0" bIns="34275" anchor="t" anchorCtr="0">
            <a:noAutofit/>
          </a:bodyPr>
          <a:lstStyle>
            <a:defPPr marR="0" lvl="0" algn="l" rtl="0">
              <a:lnSpc>
                <a:spcPct val="100000"/>
              </a:lnSpc>
              <a:spcBef>
                <a:spcPts val="0"/>
              </a:spcBef>
              <a:spcAft>
                <a:spcPts val="0"/>
              </a:spcAft>
            </a:defPPr>
            <a:lvl1pPr marL="457200" marR="0" lvl="0" indent="-406400" algn="l" rtl="0">
              <a:lnSpc>
                <a:spcPct val="100000"/>
              </a:lnSpc>
              <a:spcBef>
                <a:spcPts val="560"/>
              </a:spcBef>
              <a:spcAft>
                <a:spcPts val="0"/>
              </a:spcAft>
              <a:buClr>
                <a:srgbClr val="00A6D6"/>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pPr indent="0">
              <a:lnSpc>
                <a:spcPct val="90000"/>
              </a:lnSpc>
              <a:spcBef>
                <a:spcPts val="0"/>
              </a:spcBef>
              <a:buFont typeface="Arial"/>
              <a:buNone/>
            </a:pPr>
            <a:endParaRPr lang="en-US" sz="1100" dirty="0"/>
          </a:p>
          <a:p>
            <a:pPr indent="-298450">
              <a:lnSpc>
                <a:spcPct val="90000"/>
              </a:lnSpc>
              <a:spcBef>
                <a:spcPts val="0"/>
              </a:spcBef>
              <a:buSzPts val="1100"/>
            </a:pPr>
            <a:r>
              <a:rPr lang="en-US" sz="1100" dirty="0"/>
              <a:t>The results of both experiments indicated clear benefits of using adaptive streaming as compared to the non-adaptive baseline using the same codec</a:t>
            </a:r>
          </a:p>
          <a:p>
            <a:pPr marL="158750" indent="0">
              <a:lnSpc>
                <a:spcPct val="90000"/>
              </a:lnSpc>
              <a:spcBef>
                <a:spcPts val="0"/>
              </a:spcBef>
              <a:buSzPts val="1100"/>
              <a:buNone/>
            </a:pPr>
            <a:endParaRPr lang="en-US" sz="1100" dirty="0"/>
          </a:p>
          <a:p>
            <a:pPr indent="-298450">
              <a:lnSpc>
                <a:spcPct val="90000"/>
              </a:lnSpc>
              <a:spcBef>
                <a:spcPts val="0"/>
              </a:spcBef>
              <a:buSzPts val="1100"/>
            </a:pPr>
            <a:r>
              <a:rPr lang="en-US" sz="1100" dirty="0"/>
              <a:t>We presented a dynamic prerecorded point cloud playback system suitable for quality evaluation</a:t>
            </a:r>
          </a:p>
          <a:p>
            <a:pPr marL="158750" indent="0">
              <a:lnSpc>
                <a:spcPct val="90000"/>
              </a:lnSpc>
              <a:spcBef>
                <a:spcPts val="0"/>
              </a:spcBef>
              <a:buSzPts val="1100"/>
              <a:buNone/>
            </a:pPr>
            <a:endParaRPr lang="en-US" sz="1100" dirty="0"/>
          </a:p>
          <a:p>
            <a:pPr indent="-298450">
              <a:lnSpc>
                <a:spcPct val="90000"/>
              </a:lnSpc>
              <a:spcBef>
                <a:spcPts val="0"/>
              </a:spcBef>
              <a:buSzPts val="1100"/>
            </a:pPr>
            <a:r>
              <a:rPr lang="en-US" sz="1100" dirty="0"/>
              <a:t>We presented an implementation of a point cloud based live VR remote communication application with three streaming conditions</a:t>
            </a:r>
          </a:p>
          <a:p>
            <a:pPr indent="-298450">
              <a:lnSpc>
                <a:spcPct val="90000"/>
              </a:lnSpc>
              <a:spcBef>
                <a:spcPts val="0"/>
              </a:spcBef>
              <a:buSzPts val="1100"/>
            </a:pPr>
            <a:endParaRPr lang="en-US" sz="1100" dirty="0"/>
          </a:p>
          <a:p>
            <a:pPr lvl="0" indent="-292100">
              <a:lnSpc>
                <a:spcPct val="90000"/>
              </a:lnSpc>
              <a:spcBef>
                <a:spcPts val="0"/>
              </a:spcBef>
              <a:buSzPts val="1000"/>
            </a:pPr>
            <a:r>
              <a:rPr lang="en-US" sz="1100" dirty="0"/>
              <a:t>We proposed a novel evaluation methodology using a training task with a confederate trainer</a:t>
            </a:r>
          </a:p>
          <a:p>
            <a:pPr marL="63500" indent="0">
              <a:lnSpc>
                <a:spcPct val="90000"/>
              </a:lnSpc>
              <a:spcBef>
                <a:spcPts val="1100"/>
              </a:spcBef>
              <a:buFont typeface="Arial"/>
              <a:buNone/>
            </a:pPr>
            <a:endParaRPr lang="en-US" sz="1000" dirty="0"/>
          </a:p>
        </p:txBody>
      </p:sp>
      <p:sp>
        <p:nvSpPr>
          <p:cNvPr id="6" name="Google Shape;253;p30">
            <a:extLst>
              <a:ext uri="{FF2B5EF4-FFF2-40B4-BE49-F238E27FC236}">
                <a16:creationId xmlns:a16="http://schemas.microsoft.com/office/drawing/2014/main" id="{636968E3-B90D-4D03-8FF3-8D6F384198C5}"/>
              </a:ext>
            </a:extLst>
          </p:cNvPr>
          <p:cNvSpPr txBox="1">
            <a:spLocks/>
          </p:cNvSpPr>
          <p:nvPr/>
        </p:nvSpPr>
        <p:spPr>
          <a:xfrm>
            <a:off x="2163175" y="3018905"/>
            <a:ext cx="3506079" cy="1080439"/>
          </a:xfrm>
          <a:prstGeom prst="rect">
            <a:avLst/>
          </a:prstGeom>
          <a:noFill/>
          <a:ln>
            <a:noFill/>
          </a:ln>
        </p:spPr>
        <p:txBody>
          <a:bodyPr spcFirstLastPara="1" wrap="square" lIns="0" tIns="34275" rIns="0" bIns="34275" anchor="t" anchorCtr="0">
            <a:noAutofit/>
          </a:bodyPr>
          <a:lstStyle>
            <a:defPPr marR="0" lvl="0" algn="l" rtl="0">
              <a:lnSpc>
                <a:spcPct val="100000"/>
              </a:lnSpc>
              <a:spcBef>
                <a:spcPts val="0"/>
              </a:spcBef>
              <a:spcAft>
                <a:spcPts val="0"/>
              </a:spcAft>
            </a:defPPr>
            <a:lvl1pPr marL="457200" marR="0" lvl="0" indent="-406400" algn="l" rtl="0">
              <a:lnSpc>
                <a:spcPct val="100000"/>
              </a:lnSpc>
              <a:spcBef>
                <a:spcPts val="560"/>
              </a:spcBef>
              <a:spcAft>
                <a:spcPts val="0"/>
              </a:spcAft>
              <a:buClr>
                <a:srgbClr val="00A6D6"/>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rtl="0">
              <a:lnSpc>
                <a:spcPct val="100000"/>
              </a:lnSpc>
              <a:spcBef>
                <a:spcPts val="480"/>
              </a:spcBef>
              <a:spcAft>
                <a:spcPts val="0"/>
              </a:spcAft>
              <a:buClr>
                <a:srgbClr val="00A6D6"/>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pPr indent="0">
              <a:lnSpc>
                <a:spcPct val="90000"/>
              </a:lnSpc>
              <a:spcBef>
                <a:spcPts val="0"/>
              </a:spcBef>
              <a:buFont typeface="Arial"/>
              <a:buNone/>
            </a:pPr>
            <a:endParaRPr lang="en-US" sz="1100" dirty="0"/>
          </a:p>
          <a:p>
            <a:pPr marL="63500" indent="0" algn="ctr">
              <a:lnSpc>
                <a:spcPct val="90000"/>
              </a:lnSpc>
              <a:spcBef>
                <a:spcPts val="1100"/>
              </a:spcBef>
              <a:buFont typeface="Arial"/>
              <a:buNone/>
            </a:pPr>
            <a:r>
              <a:rPr lang="en-US" sz="1100" dirty="0"/>
              <a:t>Shishir Subramanyam</a:t>
            </a:r>
          </a:p>
          <a:p>
            <a:pPr marL="63500" indent="0" algn="ctr">
              <a:lnSpc>
                <a:spcPct val="90000"/>
              </a:lnSpc>
              <a:spcBef>
                <a:spcPts val="1100"/>
              </a:spcBef>
              <a:buFont typeface="Arial"/>
              <a:buNone/>
            </a:pPr>
            <a:r>
              <a:rPr lang="en-US" sz="1100" dirty="0">
                <a:hlinkClick r:id="rId3"/>
              </a:rPr>
              <a:t>s.subramanyam@cwi.nl</a:t>
            </a:r>
            <a:endParaRPr lang="en-US" sz="1100" dirty="0"/>
          </a:p>
          <a:p>
            <a:pPr marL="63500" indent="0" algn="ctr">
              <a:lnSpc>
                <a:spcPct val="90000"/>
              </a:lnSpc>
              <a:spcBef>
                <a:spcPts val="1100"/>
              </a:spcBef>
              <a:buFont typeface="Arial"/>
              <a:buNone/>
            </a:pPr>
            <a:endParaRPr lang="en-US" sz="1100" dirty="0"/>
          </a:p>
          <a:p>
            <a:pPr marL="63500" indent="0" algn="ctr">
              <a:lnSpc>
                <a:spcPct val="90000"/>
              </a:lnSpc>
              <a:spcBef>
                <a:spcPts val="1100"/>
              </a:spcBef>
              <a:buFont typeface="Arial"/>
              <a:buNone/>
            </a:pPr>
            <a:endParaRPr lang="en-US" sz="1100" dirty="0"/>
          </a:p>
        </p:txBody>
      </p:sp>
      <p:pic>
        <p:nvPicPr>
          <p:cNvPr id="3" name="Picture 2">
            <a:extLst>
              <a:ext uri="{FF2B5EF4-FFF2-40B4-BE49-F238E27FC236}">
                <a16:creationId xmlns:a16="http://schemas.microsoft.com/office/drawing/2014/main" id="{994D4A63-A747-4104-A1ED-0DD7487499AA}"/>
              </a:ext>
            </a:extLst>
          </p:cNvPr>
          <p:cNvPicPr>
            <a:picLocks noChangeAspect="1"/>
          </p:cNvPicPr>
          <p:nvPr/>
        </p:nvPicPr>
        <p:blipFill>
          <a:blip r:embed="rId4"/>
          <a:stretch>
            <a:fillRect/>
          </a:stretch>
        </p:blipFill>
        <p:spPr>
          <a:xfrm>
            <a:off x="6608459" y="2605000"/>
            <a:ext cx="1964587" cy="1964587"/>
          </a:xfrm>
          <a:prstGeom prst="rect">
            <a:avLst/>
          </a:prstGeom>
        </p:spPr>
      </p:pic>
    </p:spTree>
    <p:extLst>
      <p:ext uri="{BB962C8B-B14F-4D97-AF65-F5344CB8AC3E}">
        <p14:creationId xmlns:p14="http://schemas.microsoft.com/office/powerpoint/2010/main" val="30213881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pic>
        <p:nvPicPr>
          <p:cNvPr id="378" name="Google Shape;378;p40"/>
          <p:cNvPicPr preferRelativeResize="0">
            <a:picLocks noGrp="1"/>
          </p:cNvPicPr>
          <p:nvPr>
            <p:ph type="pic" idx="2"/>
          </p:nvPr>
        </p:nvPicPr>
        <p:blipFill rotWithShape="1">
          <a:blip r:embed="rId3">
            <a:alphaModFix/>
          </a:blip>
          <a:srcRect t="7813" b="7813"/>
          <a:stretch/>
        </p:blipFill>
        <p:spPr>
          <a:xfrm>
            <a:off x="0" y="1"/>
            <a:ext cx="9144000" cy="5143500"/>
          </a:xfrm>
          <a:prstGeom prst="rect">
            <a:avLst/>
          </a:prstGeom>
          <a:noFill/>
          <a:ln>
            <a:noFill/>
          </a:ln>
        </p:spPr>
      </p:pic>
      <p:sp>
        <p:nvSpPr>
          <p:cNvPr id="379" name="Google Shape;379;p40"/>
          <p:cNvSpPr/>
          <p:nvPr/>
        </p:nvSpPr>
        <p:spPr>
          <a:xfrm>
            <a:off x="1019820" y="80576"/>
            <a:ext cx="4123800" cy="6462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r>
              <a:rPr lang="en-US" sz="3600" b="0" i="0" u="none" strike="noStrike" cap="none">
                <a:solidFill>
                  <a:srgbClr val="FFFFFF"/>
                </a:solidFill>
                <a:latin typeface="Arial"/>
                <a:ea typeface="Arial"/>
                <a:cs typeface="Arial"/>
                <a:sym typeface="Arial"/>
              </a:rPr>
              <a:t>Thank you</a:t>
            </a:r>
            <a:endParaRPr sz="3600" b="0" i="0" u="none" strike="noStrike" cap="none">
              <a:solidFill>
                <a:srgbClr val="FFFFFF"/>
              </a:solidFill>
              <a:latin typeface="Calibri"/>
              <a:ea typeface="Calibri"/>
              <a:cs typeface="Calibri"/>
              <a:sym typeface="Calibri"/>
            </a:endParaRPr>
          </a:p>
        </p:txBody>
      </p:sp>
      <p:sp>
        <p:nvSpPr>
          <p:cNvPr id="380" name="Google Shape;380;p4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fld id="{00000000-1234-1234-1234-123412341234}" type="slidenum">
              <a:rPr lang="en-US"/>
              <a:t>33</a:t>
            </a:fld>
            <a:endParaRPr/>
          </a:p>
        </p:txBody>
      </p:sp>
    </p:spTree>
  </p:cSld>
  <p:clrMapOvr>
    <a:masterClrMapping/>
  </p:clrMapOvr>
</p:sld>
</file>

<file path=ppt/theme/theme1.xml><?xml version="1.0" encoding="utf-8"?>
<a:theme xmlns:a="http://schemas.openxmlformats.org/drawingml/2006/main" name="Office Theme">
  <a:themeElements>
    <a:clrScheme name="TU Delft">
      <a:dk1>
        <a:srgbClr val="000000"/>
      </a:dk1>
      <a:lt1>
        <a:srgbClr val="FFFFFF"/>
      </a:lt1>
      <a:dk2>
        <a:srgbClr val="00A6D6"/>
      </a:dk2>
      <a:lt2>
        <a:srgbClr val="FFFFFF"/>
      </a:lt2>
      <a:accent1>
        <a:srgbClr val="A5CA1A"/>
      </a:accent1>
      <a:accent2>
        <a:srgbClr val="E21A1A"/>
      </a:accent2>
      <a:accent3>
        <a:srgbClr val="6D177F"/>
      </a:accent3>
      <a:accent4>
        <a:srgbClr val="E64616"/>
      </a:accent4>
      <a:accent5>
        <a:srgbClr val="008891"/>
      </a:accent5>
      <a:accent6>
        <a:srgbClr val="6B8689"/>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12938</TotalTime>
  <Words>3869</Words>
  <Application>Microsoft Office PowerPoint</Application>
  <PresentationFormat>On-screen Show (16:9)</PresentationFormat>
  <Paragraphs>477</Paragraphs>
  <Slides>33</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Cambria Math</vt:lpstr>
      <vt:lpstr>Tahoma</vt:lpstr>
      <vt:lpstr>Twentieth Century</vt:lpstr>
      <vt:lpstr>Office Theme</vt:lpstr>
      <vt:lpstr>Subjective Evaluation of User-Centered Adaptive Streaming of Dynamic Point Clouds </vt:lpstr>
      <vt:lpstr>Introduction</vt:lpstr>
      <vt:lpstr>Social Virtual Reality (sVR)</vt:lpstr>
      <vt:lpstr>Social Virtual Reality (sVR)</vt:lpstr>
      <vt:lpstr>Volumetric Point Cloud Reconstructions</vt:lpstr>
      <vt:lpstr>Volumetric Point Cloud Reconstructions</vt:lpstr>
      <vt:lpstr>Tiling for 3D Point Clouds</vt:lpstr>
      <vt:lpstr>Challenges</vt:lpstr>
      <vt:lpstr>Contributions</vt:lpstr>
      <vt:lpstr>Tiling for Adaptive Streaming</vt:lpstr>
      <vt:lpstr>Tile Creation</vt:lpstr>
      <vt:lpstr>Tile Utility</vt:lpstr>
      <vt:lpstr>Tile Rate Allocation Schemes</vt:lpstr>
      <vt:lpstr>Subjective Evaluation of Prerecorded Point Clouds</vt:lpstr>
      <vt:lpstr>Dataset Preparation</vt:lpstr>
      <vt:lpstr>Subjective Evaluation Methodology</vt:lpstr>
      <vt:lpstr>Evaluation Environment</vt:lpstr>
      <vt:lpstr>Evaluation Environment</vt:lpstr>
      <vt:lpstr>Subjective Scores</vt:lpstr>
      <vt:lpstr>Subjective Scores</vt:lpstr>
      <vt:lpstr>Subjective Scores</vt:lpstr>
      <vt:lpstr>Subjective Evaluation in Live VR Remote Communication</vt:lpstr>
      <vt:lpstr>System Architecture </vt:lpstr>
      <vt:lpstr>Baseline Uncompressed </vt:lpstr>
      <vt:lpstr>Network Adaptive</vt:lpstr>
      <vt:lpstr>Tiled Adaptive </vt:lpstr>
      <vt:lpstr>Task Selection</vt:lpstr>
      <vt:lpstr>System Setup </vt:lpstr>
      <vt:lpstr>Confederate Trainer</vt:lpstr>
      <vt:lpstr>Experiment Conditions</vt:lpstr>
      <vt:lpstr>Visual Quality</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Adaptive Streaming of Dynamic Point Clouds for Social Virtual Reality</dc:title>
  <dc:creator>Shishir</dc:creator>
  <cp:lastModifiedBy>subraman</cp:lastModifiedBy>
  <cp:revision>64</cp:revision>
  <dcterms:modified xsi:type="dcterms:W3CDTF">2022-12-15T10:58:26Z</dcterms:modified>
</cp:coreProperties>
</file>