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0B87C-1C45-1332-AC58-93DB443A8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2FD17-3334-CF5D-78C5-F2AA8B13E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6C70B-B743-42C8-A310-90CFA34C2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34060-8B7E-B0D8-E333-BDD8D8630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6A072-C378-3446-7F31-ECBF99991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84350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4CC4D-0706-092C-F23C-336D61FD5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499C7-F264-4019-8A79-68CF9010D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04F6-A2F3-7103-2803-6E5BDFD7C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B3434-08F6-F0EF-6DAB-2B5638CF8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C2E92-A0E1-B852-8442-1900770A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35175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B3509-E51A-D905-83A4-0796D85E0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AC332-1904-0724-60F1-E821BA361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7B11E-D07E-B2DC-72AA-7234B07CA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C2A3E-7D4E-B78E-FBAD-845A13FE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88745-AA5D-7301-69C2-A597598B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41143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9291-7F7A-5860-0684-E77664E96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3DEDC-6610-D44C-F9E2-48A209981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A899E-5310-2859-2920-DA4F245DA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74069-4985-44FD-9116-9DBCFF81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9461E-F475-CD04-5689-D3D4EDCB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35357-5932-3E9B-4993-1D22D219B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47034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31B49-ABC2-BAEB-BC82-935F5E462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D8BA9-5FD1-24D3-4205-45EB80B22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67B50-7F58-D7A5-8875-AC7862EE9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781760-1C5F-19CA-DB5A-1B3D057975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0B4B71-A349-219F-3E20-6C2560B3C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825DC7-E06F-0671-D310-B3243C60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D0C527-ABB7-6F3C-B92C-1FF83E9E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CC362-31ED-4CE9-7059-9E9D01C6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671372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E8016-6E8F-9C9C-7134-34CD2E6D1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262CAE-2D91-C5A6-1CCA-B436608B8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DD710-BA58-671C-9ED6-2D046000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A49A7-F087-F6B1-E5C7-113DDB12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361447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B8076C-F637-91ED-6F39-4D0B71AB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1BA8A0-8D66-EDB1-D8C7-407673CFC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8E4BB-660F-EF10-0F64-AB5342B9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689160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55DB-BF67-FE0A-9AB3-DD6C6856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F468B-F825-85AF-A3CC-EB2F45AF4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7C503-C7CF-C95E-963D-E3CB9DB66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83E5BC-C93D-2FC8-BA76-906309D4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6B092-6D78-8CB6-A269-116346D6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147A2-7AA5-4517-B56D-50A86565A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292314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10F7D-7DF1-C3F7-E388-2CBCDECB8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F26449-F932-F23E-4DF5-BC7A01ABAE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CF580-30F3-A247-4534-4E8508CAC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B0B83-B75D-58A5-B40E-1934F5A4D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BC3F0-6FE2-2DFD-39E5-C22C040F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7D14C-B87A-858F-AF40-8E849BC49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196847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4C35D-EADF-05E7-E070-0005009B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956485-E777-872C-8304-89B5B6262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385D2-CF1A-C046-DF77-F9FDEFE4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4F7A-ADC3-3112-1D24-3BDFABFC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5739-8BE2-AA70-D13A-AE01BEE7C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50539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DAD892-A592-844B-6FA6-DEB3D1664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77534-8132-963B-8D07-C62600BF9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AF077-F1B5-5441-3C8F-0826102A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2D77D-71C1-6967-AE8E-AAFC42D4A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8C21B-F652-46DC-323E-3BE9B9AEE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12070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186D4-69A5-1652-118B-96A037450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60E4C-A3D7-4657-8B52-DA61D7BA7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3395C-BBF4-B186-AC70-A223C6BF3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F1D0E-96FE-FB4E-BE7C-49CF18944BBE}" type="datetimeFigureOut">
              <a:rPr lang="en-PL" smtClean="0"/>
              <a:t>08/05/2022</a:t>
            </a:fld>
            <a:endParaRPr lang="en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0C050-DC95-19AB-3DE2-020813C98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C5914-3D39-B565-A350-1C8FA6E4E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E5698-367D-3448-AD99-13BCC8AC809E}" type="slidenum">
              <a:rPr lang="en-PL" smtClean="0"/>
              <a:t>‹#›</a:t>
            </a:fld>
            <a:endParaRPr lang="en-PL"/>
          </a:p>
        </p:txBody>
      </p:sp>
    </p:spTree>
    <p:extLst>
      <p:ext uri="{BB962C8B-B14F-4D97-AF65-F5344CB8AC3E}">
        <p14:creationId xmlns:p14="http://schemas.microsoft.com/office/powerpoint/2010/main" val="4009140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ucjan.janowski@agh.edu.pl" TargetMode="External"/><Relationship Id="rId2" Type="http://schemas.openxmlformats.org/officeDocument/2006/relationships/hyperlink" Target="mailto:vqeg-sam@googlegroups.com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github.com/Netflix/sureal" TargetMode="External"/><Relationship Id="rId4" Type="http://schemas.openxmlformats.org/officeDocument/2006/relationships/hyperlink" Target="https://docs.google.com/document/d/1_7b3EzCC2viI7va6WtWb1CRBC2t4vBDxrSVaFHDgszc/edi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R8tEIB1eNezWetT-3tfzsNK6O8GSoj8dk1eDxJUQFOA/edit?usp=sharing" TargetMode="External"/><Relationship Id="rId2" Type="http://schemas.openxmlformats.org/officeDocument/2006/relationships/hyperlink" Target="https://docs.google.com/document/d/1of8ZsB2nZpi8fn5AOD5r9BfgjuGI4X7L/edit?usp=sharing&amp;ouid=109290185426011511928&amp;rtpof=true&amp;sd=tru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file/d/1M-cD3j3kBLSxZhFt413RCip8m8dfmMYU/view?usp=shari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k.lecallet@polytech.univ-nantes.fr" TargetMode="External"/><Relationship Id="rId2" Type="http://schemas.openxmlformats.org/officeDocument/2006/relationships/hyperlink" Target="mailto:%20mikolaj.leszczuk@gmail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51C41-5D9C-9F15-227F-03CBDF21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Statistical Analysis Methods (SAM)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A16D42-9659-2E68-5518-76F0A118F9A4}"/>
              </a:ext>
            </a:extLst>
          </p:cNvPr>
          <p:cNvSpPr/>
          <p:nvPr/>
        </p:nvSpPr>
        <p:spPr>
          <a:xfrm>
            <a:off x="838199" y="5596766"/>
            <a:ext cx="8613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To join the SAM mailing list (</a:t>
            </a:r>
            <a:r>
              <a:rPr lang="en-GB" b="0" i="0" u="none" strike="noStrike" dirty="0">
                <a:solidFill>
                  <a:srgbClr val="006699"/>
                </a:solidFill>
                <a:effectLst/>
                <a:latin typeface="Arial" panose="020B0604020202020204" pitchFamily="34" charset="0"/>
                <a:hlinkClick r:id="rId2"/>
              </a:rPr>
              <a:t>vqeg-sam@googlegroups.com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) please send an e-mail to the chair at 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hlinkClick r:id="rId3"/>
              </a:rPr>
              <a:t>lucjan.janowski@agh.edu.pl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endParaRPr lang="en-PL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4105DF-24D8-1996-D658-E495C640B68F}"/>
              </a:ext>
            </a:extLst>
          </p:cNvPr>
          <p:cNvSpPr/>
          <p:nvPr/>
        </p:nvSpPr>
        <p:spPr>
          <a:xfrm>
            <a:off x="838199" y="1767007"/>
            <a:ext cx="628484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0" dirty="0">
                <a:solidFill>
                  <a:srgbClr val="006699"/>
                </a:solidFill>
                <a:effectLst/>
                <a:latin typeface="Arial" panose="020B0604020202020204" pitchFamily="34" charset="0"/>
              </a:rPr>
              <a:t>Goal</a:t>
            </a:r>
          </a:p>
          <a:p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The SAM group addresses problems related to how to better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analyze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and improve data quality coming from subjective experiments and how to consider uncertainty in objective media quality predictors/models development.</a:t>
            </a:r>
          </a:p>
          <a:p>
            <a:br>
              <a:rPr lang="en-GB" dirty="0"/>
            </a:br>
            <a:endParaRPr lang="en-P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84B233-3B37-2043-11AB-FAFA08B40674}"/>
              </a:ext>
            </a:extLst>
          </p:cNvPr>
          <p:cNvSpPr/>
          <p:nvPr/>
        </p:nvSpPr>
        <p:spPr>
          <a:xfrm>
            <a:off x="838199" y="358351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We have biweekly conference calls on Monday at 17:00 CET. The actions and minutes from those meetings can be found in </a:t>
            </a:r>
            <a:r>
              <a:rPr lang="en-GB" b="1" i="0" u="none" strike="noStrike" dirty="0">
                <a:solidFill>
                  <a:srgbClr val="006699"/>
                </a:solidFill>
                <a:effectLst/>
                <a:latin typeface="Arial" panose="020B0604020202020204" pitchFamily="34" charset="0"/>
                <a:hlinkClick r:id="rId4"/>
              </a:rPr>
              <a:t>this document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Please check the document to validate when is the next call and what software is used to call in.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C342E9-41E1-A18B-8EDE-7ED0FDA2EE6F}"/>
              </a:ext>
            </a:extLst>
          </p:cNvPr>
          <p:cNvSpPr/>
          <p:nvPr/>
        </p:nvSpPr>
        <p:spPr>
          <a:xfrm>
            <a:off x="7583557" y="2383184"/>
            <a:ext cx="4273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Zhi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took the time to prepare a </a:t>
            </a:r>
            <a:r>
              <a:rPr lang="en-GB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github</a:t>
            </a:r>
            <a:r>
              <a:rPr lang="en-GB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repo</a:t>
            </a:r>
            <a:r>
              <a:rPr lang="en-GB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where he deposited his code (in Python) - here is the link: </a:t>
            </a:r>
            <a:r>
              <a:rPr lang="en-GB" b="0" i="0" u="none" strike="noStrike" dirty="0">
                <a:solidFill>
                  <a:srgbClr val="006699"/>
                </a:solidFill>
                <a:effectLst/>
                <a:latin typeface="Arial" panose="020B0604020202020204" pitchFamily="34" charset="0"/>
                <a:hlinkClick r:id="rId5"/>
              </a:rPr>
              <a:t>https://github.com/Netflix/sureal</a:t>
            </a:r>
            <a:endParaRPr lang="en-GB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2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DA827-A7CC-7868-CFFC-8540BE8F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Statistical Analysis Methods (SAM) – Since The Last Meeting </a:t>
            </a:r>
            <a:endParaRPr lang="en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5FF59-7A66-6183-3199-F0C26C344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u="sng" dirty="0">
                <a:hlinkClick r:id="rId2"/>
              </a:rPr>
              <a:t>Proposed updates to ITU-T Rec. P.913</a:t>
            </a:r>
            <a:endParaRPr lang="en-GB" u="sng" dirty="0"/>
          </a:p>
          <a:p>
            <a:pPr fontAlgn="base"/>
            <a:r>
              <a:rPr lang="en-GB" dirty="0">
                <a:hlinkClick r:id="rId3"/>
              </a:rPr>
              <a:t>Generalized Score Distribution</a:t>
            </a:r>
            <a:endParaRPr lang="en-GB" dirty="0"/>
          </a:p>
          <a:p>
            <a:pPr fontAlgn="base"/>
            <a:r>
              <a:rPr lang="en-GB" dirty="0"/>
              <a:t>Cross-lab analysis</a:t>
            </a:r>
          </a:p>
          <a:p>
            <a:pPr fontAlgn="base"/>
            <a:r>
              <a:rPr lang="en-GB" dirty="0"/>
              <a:t>FOWR</a:t>
            </a:r>
          </a:p>
          <a:p>
            <a:pPr fontAlgn="base"/>
            <a:r>
              <a:rPr lang="en-GB" dirty="0"/>
              <a:t>Pair Comparison versus Absolute Category Rating in the Lab and in the Crowd (</a:t>
            </a:r>
            <a:r>
              <a:rPr lang="en-GB" u="sng" dirty="0">
                <a:hlinkClick r:id="rId4"/>
              </a:rPr>
              <a:t>slides</a:t>
            </a:r>
            <a:r>
              <a:rPr lang="en-GB" dirty="0"/>
              <a:t>)</a:t>
            </a:r>
          </a:p>
          <a:p>
            <a:pPr fontAlgn="base"/>
            <a:r>
              <a:rPr lang="en-GB" dirty="0"/>
              <a:t>Study of the conditions under which ACR (or its continuous version) and pairwise comparison (specifically, 2AFC) are equivalent</a:t>
            </a:r>
          </a:p>
          <a:p>
            <a:pPr fontAlgn="base"/>
            <a:r>
              <a:rPr lang="en-GB" dirty="0"/>
              <a:t>Advocating for adding a CI to any subjective / objective reporting of results</a:t>
            </a:r>
          </a:p>
          <a:p>
            <a:endParaRPr lang="en-GB" u="sng" dirty="0"/>
          </a:p>
          <a:p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1535578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E2128-A779-DFE7-0947-B87141DB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Quality Assessment for Computer Vision Applications (QACOVIA)</a:t>
            </a:r>
            <a:endParaRPr lang="en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0A034-5900-D821-6929-B6A5A883A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Mission:</a:t>
            </a:r>
          </a:p>
          <a:p>
            <a:pPr lvl="1"/>
            <a:r>
              <a:rPr lang="en-GB" dirty="0"/>
              <a:t>To study the visual quality requirements for computer vision methods</a:t>
            </a:r>
          </a:p>
          <a:p>
            <a:r>
              <a:rPr lang="en-GB" b="1" dirty="0"/>
              <a:t>The goal of the group is to study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Testing methodologies and frameworks to identify the limit of CV methods with respect to the visual quality of the ingest</a:t>
            </a:r>
          </a:p>
          <a:p>
            <a:pPr lvl="1"/>
            <a:r>
              <a:rPr lang="en-GB" dirty="0"/>
              <a:t>Minimum quality requirements and objective visual quality measure to estimate if a visual content is the operating region of CV</a:t>
            </a:r>
          </a:p>
          <a:p>
            <a:pPr lvl="1"/>
            <a:r>
              <a:rPr lang="en-GB" dirty="0"/>
              <a:t>to deliver implementable algorithms being a proof/demonstrate of the new proposal concept of an objective video quality assessment methods for recognition tasks</a:t>
            </a:r>
          </a:p>
          <a:p>
            <a:r>
              <a:rPr lang="en-GB" b="1" dirty="0"/>
              <a:t>Questions</a:t>
            </a:r>
            <a:r>
              <a:rPr lang="en-GB" dirty="0"/>
              <a:t> should be addressed to </a:t>
            </a:r>
            <a:r>
              <a:rPr lang="en-GB" dirty="0">
                <a:hlinkClick r:id="rId2"/>
              </a:rPr>
              <a:t>Mikolaj Leszczuk</a:t>
            </a:r>
            <a:r>
              <a:rPr lang="en-GB" dirty="0"/>
              <a:t> and </a:t>
            </a:r>
            <a:r>
              <a:rPr lang="en-GB" dirty="0">
                <a:hlinkClick r:id="rId3"/>
              </a:rPr>
              <a:t>Patrick Le Callet</a:t>
            </a:r>
            <a:r>
              <a:rPr lang="en-GB" dirty="0"/>
              <a:t> and Chair Lu Zhang (</a:t>
            </a:r>
            <a:r>
              <a:rPr lang="en-GB" dirty="0" err="1"/>
              <a:t>lu.ge@insa-rennes.fr</a:t>
            </a:r>
            <a:r>
              <a:rPr lang="en-GB" dirty="0"/>
              <a:t>).</a:t>
            </a:r>
            <a:br>
              <a:rPr lang="en-GB" dirty="0"/>
            </a:b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1904840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6B329-DDD5-96DA-AFB7-698E49DD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Quality Assessment for Computer Vision Applications (QACOVIA) – Since The Last Meeting</a:t>
            </a:r>
            <a:endParaRPr lang="en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8BD09-84EF-CE18-2132-ED03814A9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L" dirty="0"/>
              <a:t>A publication: </a:t>
            </a:r>
          </a:p>
          <a:p>
            <a:pPr lvl="1"/>
            <a:r>
              <a:rPr lang="en-GB" dirty="0"/>
              <a:t>Objective Video Quality Assessment Method for Face Recognition Tasks, M </a:t>
            </a:r>
            <a:r>
              <a:rPr lang="en-GB" dirty="0" err="1"/>
              <a:t>Leszczuk</a:t>
            </a:r>
            <a:r>
              <a:rPr lang="en-GB" dirty="0"/>
              <a:t>, L </a:t>
            </a:r>
            <a:r>
              <a:rPr lang="en-GB" dirty="0" err="1"/>
              <a:t>Janowski</a:t>
            </a:r>
            <a:r>
              <a:rPr lang="en-GB" dirty="0"/>
              <a:t>, J </a:t>
            </a:r>
            <a:r>
              <a:rPr lang="en-GB" dirty="0" err="1"/>
              <a:t>Nawała</a:t>
            </a:r>
            <a:r>
              <a:rPr lang="en-GB" dirty="0"/>
              <a:t>, A </a:t>
            </a:r>
            <a:r>
              <a:rPr lang="en-GB" dirty="0" err="1"/>
              <a:t>Boev</a:t>
            </a:r>
            <a:r>
              <a:rPr lang="en-GB" dirty="0"/>
              <a:t> - Electronics, 2022</a:t>
            </a:r>
          </a:p>
          <a:p>
            <a:r>
              <a:rPr lang="en-GB" dirty="0"/>
              <a:t>F</a:t>
            </a:r>
            <a:r>
              <a:rPr lang="en-GB"/>
              <a:t>or </a:t>
            </a:r>
            <a:r>
              <a:rPr lang="en-GB" dirty="0"/>
              <a:t>Lu's side, the PhD student Alban MARIE is still studying the resistance of deep-learning based models to compression artifacts. He has conducted many experiments using different compression standards (from JPEG to VVC) and different configurations, to evaluate the resistance of deep-learning based models on both classification and segmentation task.</a:t>
            </a:r>
            <a:endParaRPr lang="en-PL" dirty="0"/>
          </a:p>
        </p:txBody>
      </p:sp>
    </p:spTree>
    <p:extLst>
      <p:ext uri="{BB962C8B-B14F-4D97-AF65-F5344CB8AC3E}">
        <p14:creationId xmlns:p14="http://schemas.microsoft.com/office/powerpoint/2010/main" val="618801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444</Words>
  <Application>Microsoft Macintosh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Statistical Analysis Methods (SAM)</vt:lpstr>
      <vt:lpstr>Statistical Analysis Methods (SAM) – Since The Last Meeting </vt:lpstr>
      <vt:lpstr>Quality Assessment for Computer Vision Applications (QACOVIA)</vt:lpstr>
      <vt:lpstr>Quality Assessment for Computer Vision Applications (QACOVIA) – Since The Last Meeting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Analysis Methods (SAM)</dc:title>
  <dc:creator>Lucjan Janowski</dc:creator>
  <cp:lastModifiedBy>Lucjan Janowski</cp:lastModifiedBy>
  <cp:revision>2</cp:revision>
  <dcterms:created xsi:type="dcterms:W3CDTF">2022-05-08T07:50:29Z</dcterms:created>
  <dcterms:modified xsi:type="dcterms:W3CDTF">2022-05-08T08:15:18Z</dcterms:modified>
</cp:coreProperties>
</file>