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60" r:id="rId4"/>
    <p:sldId id="258" r:id="rId5"/>
    <p:sldId id="261" r:id="rId6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Libre Franklin" pitchFamily="2" charset="77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6441fb696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06441fb696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06441fb696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106441fb696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06441fb696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106441fb696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7667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06441fb696_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106441fb696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06441fb696_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106441fb696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3989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o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Obje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c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Dupl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e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2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iopscience.iop.org/article/10.1088/1361-6560/ac1157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hyperlink" Target="https://docs.google.com/document/d/1phXIn-f7ys8FUnkIOa__XspCxVWkEUepwBZS_3y3L60/edit?usp=sharin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hyperlink" Target="mailto:meriem.outtas@insa-rennes.fr" TargetMode="External"/><Relationship Id="rId4" Type="http://schemas.openxmlformats.org/officeDocument/2006/relationships/hyperlink" Target="mailto:lucie.leveque@univ-nantes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629600" y="1110225"/>
            <a:ext cx="10732500" cy="2387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6188" dirty="0"/>
              <a:t>QAH </a:t>
            </a:r>
            <a:r>
              <a:rPr lang="pt-PT" sz="6188" dirty="0" err="1"/>
              <a:t>working</a:t>
            </a:r>
            <a:r>
              <a:rPr lang="pt-PT" sz="6188" dirty="0"/>
              <a:t> </a:t>
            </a:r>
            <a:r>
              <a:rPr lang="pt-PT" sz="6188" dirty="0" err="1"/>
              <a:t>group</a:t>
            </a:r>
            <a:br>
              <a:rPr lang="pt-PT" sz="6300" dirty="0"/>
            </a:br>
            <a:r>
              <a:rPr lang="pt-PT" sz="4633" dirty="0" err="1"/>
              <a:t>Quality</a:t>
            </a:r>
            <a:r>
              <a:rPr lang="pt-PT" sz="4633" dirty="0"/>
              <a:t> </a:t>
            </a:r>
            <a:r>
              <a:rPr lang="pt-PT" sz="4633" dirty="0" err="1"/>
              <a:t>Assessment</a:t>
            </a:r>
            <a:r>
              <a:rPr lang="pt-PT" sz="4633" dirty="0"/>
              <a:t> for </a:t>
            </a:r>
            <a:r>
              <a:rPr lang="pt-PT" sz="4633" dirty="0" err="1"/>
              <a:t>Health</a:t>
            </a:r>
            <a:r>
              <a:rPr lang="pt-PT" sz="4633" dirty="0"/>
              <a:t> </a:t>
            </a:r>
            <a:r>
              <a:rPr lang="pt-PT" sz="4633" dirty="0" err="1"/>
              <a:t>Applications</a:t>
            </a:r>
            <a:endParaRPr sz="4633" dirty="0"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524000" y="3245781"/>
            <a:ext cx="9144000" cy="1655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600" i="1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PT" sz="2600" dirty="0" err="1"/>
              <a:t>Chairs</a:t>
            </a:r>
            <a:r>
              <a:rPr lang="pt-PT" sz="2600" dirty="0"/>
              <a:t>: </a:t>
            </a:r>
            <a:r>
              <a:rPr lang="pt-PT" sz="2600" dirty="0" err="1"/>
              <a:t>Lu</a:t>
            </a:r>
            <a:r>
              <a:rPr lang="pt-PT" sz="2600" dirty="0"/>
              <a:t> Zhang</a:t>
            </a:r>
            <a:r>
              <a:rPr lang="pt-PT" sz="2600" baseline="30000" dirty="0"/>
              <a:t>1</a:t>
            </a:r>
            <a:r>
              <a:rPr lang="pt-PT" sz="2600" dirty="0"/>
              <a:t>, </a:t>
            </a:r>
            <a:r>
              <a:rPr lang="pt-PT" sz="2600" dirty="0" err="1"/>
              <a:t>Meriem</a:t>
            </a:r>
            <a:r>
              <a:rPr lang="pt-PT" sz="2600" dirty="0"/>
              <a:t> Outtas</a:t>
            </a:r>
            <a:r>
              <a:rPr lang="pt-PT" sz="2600" baseline="30000" dirty="0"/>
              <a:t>1</a:t>
            </a:r>
            <a:r>
              <a:rPr lang="pt-PT" sz="2600" dirty="0"/>
              <a:t>, </a:t>
            </a:r>
            <a:r>
              <a:rPr lang="pt-PT" sz="2600" dirty="0" err="1"/>
              <a:t>and</a:t>
            </a:r>
            <a:r>
              <a:rPr lang="pt-PT" sz="2600" dirty="0"/>
              <a:t> </a:t>
            </a:r>
            <a:r>
              <a:rPr lang="pt-PT" sz="2600" b="1" dirty="0" err="1"/>
              <a:t>Lucie</a:t>
            </a:r>
            <a:r>
              <a:rPr lang="pt-PT" sz="2600" b="1" dirty="0"/>
              <a:t> Lévêque</a:t>
            </a:r>
            <a:r>
              <a:rPr lang="pt-PT" sz="2600" baseline="30000" dirty="0"/>
              <a:t>2</a:t>
            </a: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PT" sz="1800" i="1" baseline="30000" dirty="0"/>
              <a:t>1 </a:t>
            </a:r>
            <a:r>
              <a:rPr lang="pt-PT" sz="1800" i="1" dirty="0"/>
              <a:t>IETR - INSA Rennes, </a:t>
            </a:r>
            <a:r>
              <a:rPr lang="pt-PT" sz="1800" i="1" baseline="30000" dirty="0"/>
              <a:t>2 </a:t>
            </a:r>
            <a:r>
              <a:rPr lang="pt-PT" sz="1800" i="1" dirty="0"/>
              <a:t>LS2N - Nantes </a:t>
            </a:r>
            <a:r>
              <a:rPr lang="pt-PT" sz="1800" i="1" dirty="0" err="1"/>
              <a:t>Université</a:t>
            </a:r>
            <a:endParaRPr lang="pt-PT" sz="1800" i="1" dirty="0"/>
          </a:p>
        </p:txBody>
      </p:sp>
      <p:pic>
        <p:nvPicPr>
          <p:cNvPr id="86" name="Google Shape;8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99750" y="412038"/>
            <a:ext cx="26670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4">
            <a:alphaModFix/>
          </a:blip>
          <a:srcRect b="65234"/>
          <a:stretch/>
        </p:blipFill>
        <p:spPr>
          <a:xfrm>
            <a:off x="1304125" y="4872575"/>
            <a:ext cx="4762500" cy="165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4">
            <a:alphaModFix/>
          </a:blip>
          <a:srcRect t="65234"/>
          <a:stretch/>
        </p:blipFill>
        <p:spPr>
          <a:xfrm>
            <a:off x="5960050" y="4911325"/>
            <a:ext cx="4762500" cy="16557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9386450" y="1354675"/>
            <a:ext cx="2046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i="1" dirty="0">
                <a:latin typeface="Calibri"/>
                <a:ea typeface="Calibri"/>
                <a:cs typeface="Calibri"/>
                <a:sym typeface="Calibri"/>
              </a:rPr>
              <a:t>13</a:t>
            </a:r>
            <a:r>
              <a:rPr lang="pt-PT" sz="1600" i="1" baseline="30000" dirty="0">
                <a:latin typeface="Calibri"/>
                <a:ea typeface="Calibri"/>
                <a:cs typeface="Calibri"/>
                <a:sym typeface="Calibri"/>
              </a:rPr>
              <a:t>th </a:t>
            </a:r>
            <a:r>
              <a:rPr lang="en-GB" sz="1600" i="1" dirty="0">
                <a:latin typeface="Calibri"/>
                <a:ea typeface="Calibri"/>
                <a:cs typeface="Calibri"/>
                <a:sym typeface="Calibri"/>
              </a:rPr>
              <a:t>December</a:t>
            </a:r>
            <a:r>
              <a:rPr lang="pt-PT" sz="1600" i="1" dirty="0">
                <a:latin typeface="Calibri"/>
                <a:ea typeface="Calibri"/>
                <a:cs typeface="Calibri"/>
                <a:sym typeface="Calibri"/>
              </a:rPr>
              <a:t> 2021</a:t>
            </a:r>
            <a:endParaRPr sz="1600" i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/>
          <p:nvPr/>
        </p:nvSpPr>
        <p:spPr>
          <a:xfrm>
            <a:off x="0" y="-70338"/>
            <a:ext cx="12192000" cy="946200"/>
          </a:xfrm>
          <a:prstGeom prst="rect">
            <a:avLst/>
          </a:prstGeom>
          <a:solidFill>
            <a:srgbClr val="D7D7D7">
              <a:alpha val="466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474521" y="-147267"/>
            <a:ext cx="97500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What we did in 2021</a:t>
            </a:r>
            <a:endParaRPr sz="3600" b="1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96" name="Google Shape;9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02775" y="1785435"/>
            <a:ext cx="7192488" cy="328713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98" name="Google Shape;98;p1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2</a:t>
            </a:fld>
            <a:endParaRPr sz="1800"/>
          </a:p>
        </p:txBody>
      </p:sp>
      <p:sp>
        <p:nvSpPr>
          <p:cNvPr id="99" name="Google Shape;99;p14"/>
          <p:cNvSpPr txBox="1"/>
          <p:nvPr/>
        </p:nvSpPr>
        <p:spPr>
          <a:xfrm>
            <a:off x="474521" y="1153635"/>
            <a:ext cx="11110500" cy="5462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61950" algn="l" rtl="0"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2100"/>
              <a:buFont typeface="Libre Franklin"/>
              <a:buAutoNum type="arabicParenR"/>
            </a:pPr>
            <a:r>
              <a:rPr lang="en-GB" sz="21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en-GB" sz="21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  <a:hlinkClick r:id="rId5"/>
              </a:rPr>
              <a:t>Topical review</a:t>
            </a:r>
            <a:r>
              <a:rPr lang="en-GB" sz="21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en-GB" sz="21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published in July in </a:t>
            </a:r>
            <a:r>
              <a:rPr lang="en-GB" sz="2100" i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IOP Physics in Medicine &amp; Biology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sz="20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sz="20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sz="20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sz="20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br>
              <a:rPr lang="en-GB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endParaRPr lang="en-GB" sz="20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sz="20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sz="16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sz="26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sz="20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-349250" algn="l" rtl="0"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-"/>
            </a:pPr>
            <a:r>
              <a:rPr lang="en-GB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State-of-the-art of recent works on medical subjective QA + task-based approaches</a:t>
            </a:r>
            <a:br>
              <a:rPr lang="en-GB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endParaRPr lang="en-GB" sz="7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800"/>
              <a:buFont typeface="Libre Franklin"/>
              <a:buChar char="-"/>
            </a:pPr>
            <a:r>
              <a:rPr lang="en-GB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Discussion on merits and drawbacks of the methodologies + recommendations</a:t>
            </a:r>
            <a:br>
              <a:rPr lang="en-GB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endParaRPr lang="en-GB" sz="7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-"/>
            </a:pPr>
            <a:r>
              <a:rPr lang="en-GB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Lack of available annotated medical databases</a:t>
            </a:r>
            <a:endParaRPr lang="en-GB" sz="2200" dirty="0">
              <a:solidFill>
                <a:schemeClr val="dk2"/>
              </a:solidFill>
              <a:highlight>
                <a:srgbClr val="F8F8F8"/>
              </a:highlight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/>
          <p:nvPr/>
        </p:nvSpPr>
        <p:spPr>
          <a:xfrm>
            <a:off x="0" y="-70338"/>
            <a:ext cx="12192000" cy="946200"/>
          </a:xfrm>
          <a:prstGeom prst="rect">
            <a:avLst/>
          </a:prstGeom>
          <a:solidFill>
            <a:srgbClr val="D7D7D7">
              <a:alpha val="466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474521" y="-147267"/>
            <a:ext cx="97500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What we did in 2021</a:t>
            </a:r>
            <a:endParaRPr sz="3600" b="1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96" name="Google Shape;9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3</a:t>
            </a:fld>
            <a:endParaRPr sz="1800"/>
          </a:p>
        </p:txBody>
      </p:sp>
      <p:sp>
        <p:nvSpPr>
          <p:cNvPr id="8" name="Google Shape;99;p14">
            <a:extLst>
              <a:ext uri="{FF2B5EF4-FFF2-40B4-BE49-F238E27FC236}">
                <a16:creationId xmlns:a16="http://schemas.microsoft.com/office/drawing/2014/main" id="{151F0F4D-C627-CB46-8135-4AF6E153C2EC}"/>
              </a:ext>
            </a:extLst>
          </p:cNvPr>
          <p:cNvSpPr txBox="1"/>
          <p:nvPr/>
        </p:nvSpPr>
        <p:spPr>
          <a:xfrm>
            <a:off x="474521" y="1153635"/>
            <a:ext cx="11110500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52450" marR="0" lvl="0" indent="-457200" algn="l" rtl="0"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2100"/>
              <a:buAutoNum type="arabicParenR" startAt="2"/>
            </a:pPr>
            <a:r>
              <a:rPr lang="en-GB" sz="21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Topical review </a:t>
            </a:r>
            <a:r>
              <a:rPr lang="en-GB" sz="21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for submitted to </a:t>
            </a:r>
            <a:r>
              <a:rPr lang="en-GB" sz="2100" i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Medical Image Analysis</a:t>
            </a:r>
          </a:p>
          <a:p>
            <a:pPr marL="95250" marR="0" lvl="0" algn="l" rtl="0"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2100"/>
            </a:pPr>
            <a:endParaRPr lang="en-GB" sz="2100" i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95250" marR="0" lvl="0" algn="l" rtl="0"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2100"/>
            </a:pPr>
            <a:endParaRPr lang="en-GB" sz="2100" i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95250" marR="0" lvl="0" algn="l" rtl="0"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2100"/>
            </a:pPr>
            <a:endParaRPr lang="en-GB" sz="2100" i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95250" marR="0" lvl="0" algn="l" rtl="0"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2100"/>
            </a:pPr>
            <a:endParaRPr lang="en-GB" sz="2100" i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95250" marR="0" lvl="0" algn="l" rtl="0"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2100"/>
            </a:pPr>
            <a:endParaRPr lang="en-GB" sz="2100" i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B984E9-1B0A-7D44-95D5-97E377CAD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922" y="1732734"/>
            <a:ext cx="7886155" cy="212675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A396BA-6183-0B4B-856A-6BA1644145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875" y="4064015"/>
            <a:ext cx="11103393" cy="26964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D14A7A-242E-8940-B057-ADCE7AF6E3D7}"/>
              </a:ext>
            </a:extLst>
          </p:cNvPr>
          <p:cNvSpPr/>
          <p:nvPr/>
        </p:nvSpPr>
        <p:spPr>
          <a:xfrm>
            <a:off x="4524499" y="5723906"/>
            <a:ext cx="973777" cy="391886"/>
          </a:xfrm>
          <a:prstGeom prst="rect">
            <a:avLst/>
          </a:pr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2D936B-5BD2-DA44-96F6-DB23B836DFD6}"/>
              </a:ext>
            </a:extLst>
          </p:cNvPr>
          <p:cNvSpPr/>
          <p:nvPr/>
        </p:nvSpPr>
        <p:spPr>
          <a:xfrm>
            <a:off x="4524499" y="4111407"/>
            <a:ext cx="641267" cy="165509"/>
          </a:xfrm>
          <a:prstGeom prst="rect">
            <a:avLst/>
          </a:prstGeom>
          <a:noFill/>
          <a:ln w="412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688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/>
          <p:nvPr/>
        </p:nvSpPr>
        <p:spPr>
          <a:xfrm>
            <a:off x="0" y="-70338"/>
            <a:ext cx="12192000" cy="946200"/>
          </a:xfrm>
          <a:prstGeom prst="rect">
            <a:avLst/>
          </a:prstGeom>
          <a:solidFill>
            <a:srgbClr val="D7D7D7">
              <a:alpha val="466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474521" y="-147267"/>
            <a:ext cx="97500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 dirty="0" err="1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What</a:t>
            </a:r>
            <a:r>
              <a:rPr lang="pt-PT" sz="3600" b="1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3600" b="1" dirty="0" err="1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we</a:t>
            </a:r>
            <a:r>
              <a:rPr lang="pt-PT" sz="3600" b="1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3600" b="1" dirty="0" err="1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did</a:t>
            </a:r>
            <a:r>
              <a:rPr lang="pt-PT" sz="3600" b="1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in 2021</a:t>
            </a:r>
            <a:endParaRPr sz="3600" b="1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06" name="Google Shape;10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583376" y="1152222"/>
            <a:ext cx="11559600" cy="8463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1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3)    </a:t>
            </a:r>
            <a:r>
              <a:rPr lang="en-GB" sz="21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  <a:hlinkClick r:id="rId4"/>
              </a:rPr>
              <a:t>Special session</a:t>
            </a:r>
            <a:r>
              <a:rPr lang="en-GB" sz="21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en-GB" sz="21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for </a:t>
            </a:r>
            <a:r>
              <a:rPr lang="en-GB" sz="2100" i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ICIP 2022</a:t>
            </a:r>
            <a:r>
              <a:rPr lang="en-GB" sz="21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</a:t>
            </a:r>
            <a:br>
              <a:rPr lang="en-GB" sz="21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b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en-GB" sz="21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	          </a:t>
            </a:r>
            <a:r>
              <a:rPr lang="en-GB" sz="24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Quality Assessment for Medical Imaging Applications</a:t>
            </a: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>
              <a:spcBef>
                <a:spcPts val="600"/>
              </a:spcBef>
            </a:pPr>
            <a:r>
              <a:rPr lang="fr-FR" i="1" dirty="0" err="1"/>
              <a:t>Research</a:t>
            </a:r>
            <a:r>
              <a:rPr lang="fr-FR" i="1" dirty="0"/>
              <a:t> </a:t>
            </a:r>
            <a:r>
              <a:rPr lang="fr-FR" i="1" dirty="0" err="1"/>
              <a:t>works</a:t>
            </a:r>
            <a:r>
              <a:rPr lang="fr-FR" i="1" dirty="0"/>
              <a:t> on COVID-19 are </a:t>
            </a:r>
            <a:r>
              <a:rPr lang="fr-FR" i="1" dirty="0" err="1"/>
              <a:t>especially</a:t>
            </a:r>
            <a:r>
              <a:rPr lang="fr-FR" i="1" dirty="0"/>
              <a:t> </a:t>
            </a:r>
            <a:r>
              <a:rPr lang="fr-FR" i="1" dirty="0" err="1"/>
              <a:t>encouraged</a:t>
            </a:r>
            <a:r>
              <a:rPr lang="fr-FR" i="1" dirty="0"/>
              <a:t> to </a:t>
            </a:r>
            <a:r>
              <a:rPr lang="fr-FR" i="1" dirty="0" err="1"/>
              <a:t>be</a:t>
            </a:r>
            <a:r>
              <a:rPr lang="fr-FR" i="1" dirty="0"/>
              <a:t> </a:t>
            </a:r>
            <a:r>
              <a:rPr lang="fr-FR" i="1" dirty="0" err="1"/>
              <a:t>submitted</a:t>
            </a:r>
            <a:r>
              <a:rPr lang="fr-FR" i="1" dirty="0"/>
              <a:t>.</a:t>
            </a:r>
            <a:endParaRPr lang="en-GB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sz="24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sz="20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sz="20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sz="20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sz="20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sz="20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sz="20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sz="20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8" name="Google Shape;108;p1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4</a:t>
            </a:fld>
            <a:endParaRPr sz="1800"/>
          </a:p>
        </p:txBody>
      </p:sp>
      <p:pic>
        <p:nvPicPr>
          <p:cNvPr id="109" name="Google Shape;10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02646" y="2695756"/>
            <a:ext cx="8293750" cy="321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General - ICIP 2022">
            <a:extLst>
              <a:ext uri="{FF2B5EF4-FFF2-40B4-BE49-F238E27FC236}">
                <a16:creationId xmlns:a16="http://schemas.microsoft.com/office/drawing/2014/main" id="{D72B58CB-316A-8145-9F94-BF07890FE8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5" r="58409"/>
          <a:stretch/>
        </p:blipFill>
        <p:spPr bwMode="auto">
          <a:xfrm>
            <a:off x="9330700" y="2806324"/>
            <a:ext cx="2277924" cy="94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ise au point sur les données périopératoires relatives au COVID-19  coronavirus-2 et syndrome respiratoire aigu sévère (SARS-CoV-2) -  Anesthesia Patient Safety Foundation">
            <a:extLst>
              <a:ext uri="{FF2B5EF4-FFF2-40B4-BE49-F238E27FC236}">
                <a16:creationId xmlns:a16="http://schemas.microsoft.com/office/drawing/2014/main" id="{E0224A3F-407C-0F46-9467-827BE9C8A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121" y="5780139"/>
            <a:ext cx="943844" cy="94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/>
          <p:nvPr/>
        </p:nvSpPr>
        <p:spPr>
          <a:xfrm>
            <a:off x="0" y="-70338"/>
            <a:ext cx="12192000" cy="946200"/>
          </a:xfrm>
          <a:prstGeom prst="rect">
            <a:avLst/>
          </a:prstGeom>
          <a:solidFill>
            <a:srgbClr val="D7D7D7">
              <a:alpha val="466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474521" y="-147267"/>
            <a:ext cx="97500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 dirty="0" err="1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Invitation</a:t>
            </a:r>
            <a:r>
              <a:rPr lang="pt-PT" sz="3600" b="1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for </a:t>
            </a:r>
            <a:r>
              <a:rPr lang="pt-PT" sz="3600" b="1" dirty="0" err="1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contributions</a:t>
            </a:r>
            <a:endParaRPr sz="3600" b="1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06" name="Google Shape;10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640771" y="1643328"/>
            <a:ext cx="10060384" cy="446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If you wish to take part in </a:t>
            </a:r>
            <a:r>
              <a:rPr lang="en-GB" sz="2400" i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ICIP 2022 </a:t>
            </a:r>
            <a: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Special Session</a:t>
            </a:r>
            <a:b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on </a:t>
            </a:r>
            <a:r>
              <a:rPr lang="en-GB" sz="24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Quality Assessment for Medical Imaging Applications</a:t>
            </a:r>
            <a: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</a:t>
            </a:r>
            <a:b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b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please send an email to </a:t>
            </a:r>
            <a: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  <a:hlinkClick r:id="rId4"/>
              </a:rPr>
              <a:t>lucie.leveque@univ-nantes.fr</a:t>
            </a:r>
            <a:b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and/or </a:t>
            </a:r>
            <a: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  <a:hlinkClick r:id="rId5"/>
              </a:rPr>
              <a:t>meriem.outtas@insa-rennes.fr</a:t>
            </a:r>
            <a:b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b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en-GB" sz="2400" b="1" dirty="0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ASAP</a:t>
            </a:r>
            <a: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(before this evening…) including:</a:t>
            </a:r>
            <a:b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endParaRPr lang="en-GB" sz="24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342900" marR="0" lvl="0" indent="-342900" algn="ctr" rtl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The </a:t>
            </a:r>
            <a:r>
              <a:rPr lang="en-GB" sz="24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title</a:t>
            </a:r>
            <a: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of your article</a:t>
            </a:r>
          </a:p>
          <a:p>
            <a:pPr marL="342900" marR="0" lvl="0" indent="-342900" algn="ctr" rtl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Authors</a:t>
            </a:r>
            <a: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’ names and affiliations</a:t>
            </a:r>
          </a:p>
          <a:p>
            <a:pPr marL="342900" marR="0" lvl="0" indent="-342900" algn="ctr" rtl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 short </a:t>
            </a:r>
            <a:r>
              <a:rPr lang="en-GB" sz="24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abstract</a:t>
            </a:r>
          </a:p>
        </p:txBody>
      </p:sp>
      <p:sp>
        <p:nvSpPr>
          <p:cNvPr id="108" name="Google Shape;108;p1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5</a:t>
            </a:fld>
            <a:endParaRPr sz="1800" dirty="0"/>
          </a:p>
        </p:txBody>
      </p:sp>
      <p:pic>
        <p:nvPicPr>
          <p:cNvPr id="1026" name="Picture 2" descr="Urgent images libres de droit, photos de Urgent | Depositphotos">
            <a:extLst>
              <a:ext uri="{FF2B5EF4-FFF2-40B4-BE49-F238E27FC236}">
                <a16:creationId xmlns:a16="http://schemas.microsoft.com/office/drawing/2014/main" id="{192698C1-EDA8-6240-B334-233F78259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268" y="4966643"/>
            <a:ext cx="2028218" cy="165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5356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205</Words>
  <Application>Microsoft Macintosh PowerPoint</Application>
  <PresentationFormat>Grand écran</PresentationFormat>
  <Paragraphs>55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Calibri</vt:lpstr>
      <vt:lpstr>Arial</vt:lpstr>
      <vt:lpstr>Libre Franklin</vt:lpstr>
      <vt:lpstr>Tema do Office</vt:lpstr>
      <vt:lpstr>QAH working group Quality Assessment for Health Applications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QAH working group Quality Assessment for Health Applications</dc:title>
  <cp:lastModifiedBy>Lucie Lévêque</cp:lastModifiedBy>
  <cp:revision>39</cp:revision>
  <dcterms:modified xsi:type="dcterms:W3CDTF">2021-12-10T16:01:33Z</dcterms:modified>
</cp:coreProperties>
</file>