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62" r:id="rId5"/>
    <p:sldId id="266" r:id="rId6"/>
    <p:sldId id="271" r:id="rId7"/>
    <p:sldId id="263" r:id="rId8"/>
    <p:sldId id="275" r:id="rId9"/>
    <p:sldId id="272" r:id="rId10"/>
    <p:sldId id="264" r:id="rId11"/>
    <p:sldId id="268" r:id="rId12"/>
    <p:sldId id="274" r:id="rId13"/>
    <p:sldId id="269" r:id="rId14"/>
    <p:sldId id="273" r:id="rId15"/>
    <p:sldId id="276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AF7418-818A-90AD-3AA1-FC926F2B67F9}" v="4" dt="2021-06-03T20:10:11.931"/>
    <p1510:client id="{6F3B8D8C-561C-8855-54FD-79622651703D}" v="1061" dt="2021-06-04T17:37:51.450"/>
    <p1510:client id="{6F56635B-F523-215B-9FDA-AB99601FBF33}" v="2205" dt="2021-05-27T16:08:33.765"/>
    <p1510:client id="{8D614FFE-33DF-027E-B4FB-E9172B1153A4}" v="825" dt="2021-06-04T16:11:46.626"/>
    <p1510:client id="{B8CFB06F-4897-6801-B62E-FD1A08D0257E}" v="5" dt="2021-05-28T15:20:56.423"/>
    <p1510:client id="{BB07E1F1-CEA9-5135-8664-EBE1409491C7}" v="40" dt="2021-06-04T16:16:17.899"/>
    <p1510:client id="{CD2A4996-9D3E-4867-8A97-7445556FAF9B}" v="2113" dt="2021-05-26T19:37:04.627"/>
    <p1510:client id="{EF7B49D5-DBD9-797B-8FEC-2860561FD1AE}" v="1806" dt="2021-06-03T19:51:14.6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18C7C69-40FB-8048-960C-0BA30CC759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384A5-B4D1-0E4E-AC5F-F34A00830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724025"/>
            <a:ext cx="10515600" cy="4524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AAC358-98E9-A746-B538-4C2BB0FB6EA7}"/>
              </a:ext>
            </a:extLst>
          </p:cNvPr>
          <p:cNvCxnSpPr>
            <a:cxnSpLocks/>
          </p:cNvCxnSpPr>
          <p:nvPr userDrawn="1"/>
        </p:nvCxnSpPr>
        <p:spPr>
          <a:xfrm>
            <a:off x="1524" y="6546685"/>
            <a:ext cx="8676311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7C02779-E19F-154D-A7C0-A55FBBDE5DC7}"/>
              </a:ext>
            </a:extLst>
          </p:cNvPr>
          <p:cNvCxnSpPr>
            <a:cxnSpLocks/>
          </p:cNvCxnSpPr>
          <p:nvPr userDrawn="1"/>
        </p:nvCxnSpPr>
        <p:spPr>
          <a:xfrm>
            <a:off x="8610600" y="6547878"/>
            <a:ext cx="927538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07F5C35-27BF-C841-953F-7D788B169207}"/>
              </a:ext>
            </a:extLst>
          </p:cNvPr>
          <p:cNvCxnSpPr>
            <a:cxnSpLocks/>
          </p:cNvCxnSpPr>
          <p:nvPr userDrawn="1"/>
        </p:nvCxnSpPr>
        <p:spPr>
          <a:xfrm>
            <a:off x="9538138" y="6547878"/>
            <a:ext cx="1308538" cy="0"/>
          </a:xfrm>
          <a:prstGeom prst="line">
            <a:avLst/>
          </a:prstGeom>
          <a:noFill/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165248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B832C7-54B4-C74C-9ABF-CD41C17EA6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91996" cy="68579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B12021-BCE0-6E4E-9DE6-EA5BD59949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400" y="5943600"/>
            <a:ext cx="609600" cy="7037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EC61A5-9094-6349-B540-2B896B281A3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09" y="6042489"/>
            <a:ext cx="1496291" cy="50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782831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E21DF-7615-824D-B9CB-5C2A810D6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887F0A0-3CD7-404E-9F05-861D0C12041C}" type="datetime1">
              <a:rPr lang="en-US" smtClean="0"/>
              <a:t>6/4/2021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29F862-3707-6242-8CB8-AF2E6E1B1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9F1255-3E84-6B44-873D-706358CC6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50C9-AEB5-4E49-974F-A35B3FA7A12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67E835-BCB4-9B44-96D4-878F7B4C60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1" cy="68597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C5408A-69AF-8946-855F-C2F17CEC2D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400" y="5943600"/>
            <a:ext cx="609600" cy="7037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A3907C-CF12-2D44-83B7-76DCC99851E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09" y="6042489"/>
            <a:ext cx="1496291" cy="50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75880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E21DF-7615-824D-B9CB-5C2A810D63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639492-6EA1-284E-9190-F627D4B8C056}" type="datetime1">
              <a:rPr lang="en-US" smtClean="0"/>
              <a:t>6/4/2021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29F862-3707-6242-8CB8-AF2E6E1B1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9F1255-3E84-6B44-873D-706358CC6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50C9-AEB5-4E49-974F-A35B3FA7A12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B832C7-54B4-C74C-9ABF-CD41C17EA6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3C856E-6C60-8840-94F9-35053C4C85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400" y="5943600"/>
            <a:ext cx="609600" cy="70371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B65C3A-8224-AC4B-840E-880FDBEF766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09" y="6042489"/>
            <a:ext cx="1496291" cy="50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665064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/Presen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A89D726-AC90-6D4C-8568-96B8D73613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53A6F2-36EE-C345-A08C-5E0ED32B36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400" y="5943600"/>
            <a:ext cx="609600" cy="703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A0178A-6694-204F-B60C-79FCAFDCFA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09" y="6042489"/>
            <a:ext cx="1496291" cy="505940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A2BDE96-9DB2-4F40-B686-9929AEC21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56101" y="3063428"/>
            <a:ext cx="5197698" cy="1361261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19A7EE4-4FE2-274B-8F3F-71580B0B0F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6100" y="1694368"/>
            <a:ext cx="5197699" cy="1035953"/>
          </a:xfrm>
        </p:spPr>
        <p:txBody>
          <a:bodyPr>
            <a:normAutofit/>
          </a:bodyPr>
          <a:lstStyle>
            <a:lvl1pPr algn="l">
              <a:defRPr sz="3200" b="1" i="0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03420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/Present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2BB712-E3E6-D346-B418-9BFAFCB34C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5392B5-9E74-9543-B10B-732C815F06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400" y="5943600"/>
            <a:ext cx="609600" cy="7037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ABACC7-5DB2-FC4E-B88C-9AF4C9CB857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09" y="6042489"/>
            <a:ext cx="1496291" cy="50594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B42FEE2-A20F-4C4A-A9DB-E4BF349D5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0158" y="3063428"/>
            <a:ext cx="5197698" cy="1361261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D02AA23-72AB-3247-B717-ED33D8BA66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0157" y="1694368"/>
            <a:ext cx="5197699" cy="1035953"/>
          </a:xfrm>
        </p:spPr>
        <p:txBody>
          <a:bodyPr>
            <a:normAutofit/>
          </a:bodyPr>
          <a:lstStyle>
            <a:lvl1pPr algn="l">
              <a:defRPr sz="3200" b="1" i="0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3656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/Present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4A0AA8-5FA5-FA4E-8CA7-E5831A48E3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B9912B-4F00-6546-8360-7302298E77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400" y="5943600"/>
            <a:ext cx="609600" cy="7037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1430E9-A870-AD41-A8CE-FAF39C5BDA2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09" y="6042489"/>
            <a:ext cx="1496291" cy="50594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041E437-F81D-324C-82AA-C1EE7B2B7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56101" y="3063428"/>
            <a:ext cx="5197698" cy="1361261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C6E2961-BD15-B043-8D52-A46571525D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6100" y="1694368"/>
            <a:ext cx="5197699" cy="1035953"/>
          </a:xfrm>
        </p:spPr>
        <p:txBody>
          <a:bodyPr>
            <a:normAutofit/>
          </a:bodyPr>
          <a:lstStyle>
            <a:lvl1pPr algn="l">
              <a:defRPr sz="3200" b="1" i="0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5666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6DEC662-D9CE-4F43-BF5A-3FCAF75ED0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23A61A6-5C0E-6244-A19F-CDC01CA52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132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554F4B-A169-EC44-9A73-6A54BA0D9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3AC7519C-27F2-4B21-A66E-EED43E6B7B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452628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40F8B87-29F9-BB4D-8CA7-6F83E61E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67FB4E3-0F4C-7A41-9860-0BAFCE81FC80}"/>
              </a:ext>
            </a:extLst>
          </p:cNvPr>
          <p:cNvCxnSpPr>
            <a:cxnSpLocks/>
          </p:cNvCxnSpPr>
          <p:nvPr userDrawn="1"/>
        </p:nvCxnSpPr>
        <p:spPr>
          <a:xfrm>
            <a:off x="1524" y="6547936"/>
            <a:ext cx="8700687" cy="0"/>
          </a:xfrm>
          <a:prstGeom prst="line">
            <a:avLst/>
          </a:prstGeom>
          <a:noFill/>
          <a:ln w="254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A88C1F-692D-FA43-8CF9-ADA96BA94F47}"/>
              </a:ext>
            </a:extLst>
          </p:cNvPr>
          <p:cNvCxnSpPr>
            <a:cxnSpLocks/>
          </p:cNvCxnSpPr>
          <p:nvPr userDrawn="1"/>
        </p:nvCxnSpPr>
        <p:spPr>
          <a:xfrm>
            <a:off x="8610600" y="6547936"/>
            <a:ext cx="927538" cy="0"/>
          </a:xfrm>
          <a:prstGeom prst="line">
            <a:avLst/>
          </a:prstGeom>
          <a:noFill/>
          <a:ln w="25400" cap="flat" cmpd="sng" algn="ctr">
            <a:solidFill>
              <a:srgbClr val="1160A2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153C07-35E4-B84F-81A2-E9436B2A8C47}"/>
              </a:ext>
            </a:extLst>
          </p:cNvPr>
          <p:cNvCxnSpPr>
            <a:cxnSpLocks/>
          </p:cNvCxnSpPr>
          <p:nvPr userDrawn="1"/>
        </p:nvCxnSpPr>
        <p:spPr>
          <a:xfrm>
            <a:off x="9538138" y="6547936"/>
            <a:ext cx="1308538" cy="0"/>
          </a:xfrm>
          <a:prstGeom prst="line">
            <a:avLst/>
          </a:prstGeom>
          <a:noFill/>
          <a:ln w="25400" cap="flat" cmpd="sng" algn="ctr">
            <a:solidFill>
              <a:srgbClr val="1160A2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930952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eynote Sp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E8B40B75-3DD2-6C42-8EFD-5A301CD19B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5076825" y="1879140"/>
            <a:ext cx="2038350" cy="2039938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D072F1-ABE4-CB43-8C3E-F051A52E58EF}"/>
              </a:ext>
            </a:extLst>
          </p:cNvPr>
          <p:cNvSpPr txBox="1"/>
          <p:nvPr userDrawn="1"/>
        </p:nvSpPr>
        <p:spPr>
          <a:xfrm>
            <a:off x="4871958" y="4509559"/>
            <a:ext cx="2448084" cy="464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800">
                <a:latin typeface="Source Sans Pro" panose="020B0503030403020204" pitchFamily="34" charset="0"/>
                <a:ea typeface="Source Sans Pro" panose="020B0503030403020204" pitchFamily="34" charset="0"/>
              </a:rPr>
              <a:t>CEO of Firefighting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5622235-456D-8B4E-9856-F10ED3527D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8B146B2-0852-2246-A9DA-BED30FD4D9D0}"/>
              </a:ext>
            </a:extLst>
          </p:cNvPr>
          <p:cNvCxnSpPr>
            <a:cxnSpLocks/>
          </p:cNvCxnSpPr>
          <p:nvPr userDrawn="1"/>
        </p:nvCxnSpPr>
        <p:spPr>
          <a:xfrm>
            <a:off x="1524" y="6547936"/>
            <a:ext cx="8700687" cy="0"/>
          </a:xfrm>
          <a:prstGeom prst="line">
            <a:avLst/>
          </a:prstGeom>
          <a:noFill/>
          <a:ln w="254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FC86437-D1F9-C247-9249-34F1204F80D0}"/>
              </a:ext>
            </a:extLst>
          </p:cNvPr>
          <p:cNvCxnSpPr>
            <a:cxnSpLocks/>
          </p:cNvCxnSpPr>
          <p:nvPr userDrawn="1"/>
        </p:nvCxnSpPr>
        <p:spPr>
          <a:xfrm>
            <a:off x="8610600" y="6547936"/>
            <a:ext cx="927538" cy="0"/>
          </a:xfrm>
          <a:prstGeom prst="line">
            <a:avLst/>
          </a:prstGeom>
          <a:noFill/>
          <a:ln w="25400" cap="flat" cmpd="sng" algn="ctr">
            <a:solidFill>
              <a:srgbClr val="1160A2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A0DB63C-27DD-D34A-9069-EA9318D75EC9}"/>
              </a:ext>
            </a:extLst>
          </p:cNvPr>
          <p:cNvCxnSpPr>
            <a:cxnSpLocks/>
          </p:cNvCxnSpPr>
          <p:nvPr userDrawn="1"/>
        </p:nvCxnSpPr>
        <p:spPr>
          <a:xfrm>
            <a:off x="9538138" y="6547936"/>
            <a:ext cx="1308538" cy="0"/>
          </a:xfrm>
          <a:prstGeom prst="line">
            <a:avLst/>
          </a:prstGeom>
          <a:noFill/>
          <a:ln w="25400" cap="flat" cmpd="sng" algn="ctr">
            <a:solidFill>
              <a:srgbClr val="1160A2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67932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BBE555-8073-5A4D-B6A5-23B585ED46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3D9EC8D-9146-E547-99B0-3F74342E88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100000" l="1050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13879"/>
          <a:stretch/>
        </p:blipFill>
        <p:spPr>
          <a:xfrm>
            <a:off x="8149673" y="-210681"/>
            <a:ext cx="4042327" cy="7068681"/>
          </a:xfrm>
          <a:prstGeom prst="rect">
            <a:avLst/>
          </a:prstGeom>
        </p:spPr>
      </p:pic>
      <p:sp>
        <p:nvSpPr>
          <p:cNvPr id="10" name="Shape 335">
            <a:extLst>
              <a:ext uri="{FF2B5EF4-FFF2-40B4-BE49-F238E27FC236}">
                <a16:creationId xmlns:a16="http://schemas.microsoft.com/office/drawing/2014/main" id="{B3E862C3-69FB-EA49-9E8F-C06751552635}"/>
              </a:ext>
            </a:extLst>
          </p:cNvPr>
          <p:cNvSpPr/>
          <p:nvPr userDrawn="1"/>
        </p:nvSpPr>
        <p:spPr>
          <a:xfrm>
            <a:off x="1502229" y="1942518"/>
            <a:ext cx="2645228" cy="3020786"/>
          </a:xfrm>
          <a:prstGeom prst="rect">
            <a:avLst/>
          </a:prstGeom>
          <a:noFill/>
          <a:ln w="63500" cap="flat" cmpd="sng">
            <a:solidFill>
              <a:schemeClr val="l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sz="4800" b="1">
                <a:solidFill>
                  <a:schemeClr val="lt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Montserrat"/>
                <a:sym typeface="Montserrat"/>
              </a:rPr>
              <a:t>UP</a:t>
            </a:r>
          </a:p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sz="4800" b="1">
                <a:solidFill>
                  <a:schemeClr val="lt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Montserrat"/>
                <a:sym typeface="Montserrat"/>
              </a:rPr>
              <a:t> NEXT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CDB873D-2195-B148-99AD-964B33241C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10100" y="1943100"/>
            <a:ext cx="5886450" cy="3019425"/>
          </a:xfrm>
        </p:spPr>
        <p:txBody>
          <a:bodyPr>
            <a:normAutofit/>
          </a:bodyPr>
          <a:lstStyle>
            <a:lvl1pPr marL="0" indent="0">
              <a:buNone/>
              <a:defRPr sz="3600" b="1" i="0">
                <a:solidFill>
                  <a:schemeClr val="bg1"/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DDFB805-05D9-7843-B211-7C6C56C857A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400" y="5943600"/>
            <a:ext cx="609600" cy="7037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39527EE-F98F-D940-9DC8-7B085280A73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09" y="6042489"/>
            <a:ext cx="1496291" cy="505940"/>
          </a:xfrm>
          <a:prstGeom prst="rect">
            <a:avLst/>
          </a:prstGeom>
        </p:spPr>
      </p:pic>
      <p:sp>
        <p:nvSpPr>
          <p:cNvPr id="19" name="Subtitle 13">
            <a:extLst>
              <a:ext uri="{FF2B5EF4-FFF2-40B4-BE49-F238E27FC236}">
                <a16:creationId xmlns:a16="http://schemas.microsoft.com/office/drawing/2014/main" id="{AA02A4D2-A657-C94C-BEF4-EA8577A515A4}"/>
              </a:ext>
            </a:extLst>
          </p:cNvPr>
          <p:cNvSpPr txBox="1">
            <a:spLocks/>
          </p:cNvSpPr>
          <p:nvPr userDrawn="1"/>
        </p:nvSpPr>
        <p:spPr>
          <a:xfrm>
            <a:off x="4387850" y="6154281"/>
            <a:ext cx="3416300" cy="4751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>
                <a:solidFill>
                  <a:schemeClr val="bg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#PSCR2021</a:t>
            </a:r>
          </a:p>
        </p:txBody>
      </p:sp>
    </p:spTree>
    <p:extLst>
      <p:ext uri="{BB962C8B-B14F-4D97-AF65-F5344CB8AC3E}">
        <p14:creationId xmlns:p14="http://schemas.microsoft.com/office/powerpoint/2010/main" val="2443960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To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BBE555-8073-5A4D-B6A5-23B585ED46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DDFB805-05D9-7843-B211-7C6C56C857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400" y="5943600"/>
            <a:ext cx="609600" cy="7037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39527EE-F98F-D940-9DC8-7B085280A73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09" y="6042489"/>
            <a:ext cx="1496291" cy="505940"/>
          </a:xfrm>
          <a:prstGeom prst="rect">
            <a:avLst/>
          </a:prstGeom>
        </p:spPr>
      </p:pic>
      <p:sp>
        <p:nvSpPr>
          <p:cNvPr id="19" name="Subtitle 13">
            <a:extLst>
              <a:ext uri="{FF2B5EF4-FFF2-40B4-BE49-F238E27FC236}">
                <a16:creationId xmlns:a16="http://schemas.microsoft.com/office/drawing/2014/main" id="{AA02A4D2-A657-C94C-BEF4-EA8577A515A4}"/>
              </a:ext>
            </a:extLst>
          </p:cNvPr>
          <p:cNvSpPr txBox="1">
            <a:spLocks/>
          </p:cNvSpPr>
          <p:nvPr userDrawn="1"/>
        </p:nvSpPr>
        <p:spPr>
          <a:xfrm>
            <a:off x="4387850" y="6154281"/>
            <a:ext cx="3416300" cy="4751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>
                <a:solidFill>
                  <a:schemeClr val="bg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#PSCR2021</a:t>
            </a:r>
          </a:p>
        </p:txBody>
      </p:sp>
    </p:spTree>
    <p:extLst>
      <p:ext uri="{BB962C8B-B14F-4D97-AF65-F5344CB8AC3E}">
        <p14:creationId xmlns:p14="http://schemas.microsoft.com/office/powerpoint/2010/main" val="2612478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E875D93-268B-EB42-8E70-DF33C40514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384A5-B4D1-0E4E-AC5F-F34A00830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724025"/>
            <a:ext cx="10515600" cy="45243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55699B1-09B6-4B4E-8378-9650E708C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solidFill>
                  <a:schemeClr val="accent5">
                    <a:lumMod val="60000"/>
                    <a:lumOff val="40000"/>
                  </a:schemeClr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22A4CC2-9542-6546-9D8A-9152869E0773}"/>
              </a:ext>
            </a:extLst>
          </p:cNvPr>
          <p:cNvCxnSpPr>
            <a:cxnSpLocks/>
          </p:cNvCxnSpPr>
          <p:nvPr userDrawn="1"/>
        </p:nvCxnSpPr>
        <p:spPr>
          <a:xfrm>
            <a:off x="1524" y="6547936"/>
            <a:ext cx="8700687" cy="0"/>
          </a:xfrm>
          <a:prstGeom prst="line">
            <a:avLst/>
          </a:prstGeom>
          <a:noFill/>
          <a:ln w="254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59B63AC-453B-5442-9EC5-9DB06B957A8E}"/>
              </a:ext>
            </a:extLst>
          </p:cNvPr>
          <p:cNvCxnSpPr>
            <a:cxnSpLocks/>
          </p:cNvCxnSpPr>
          <p:nvPr userDrawn="1"/>
        </p:nvCxnSpPr>
        <p:spPr>
          <a:xfrm>
            <a:off x="8610600" y="6547936"/>
            <a:ext cx="927538" cy="0"/>
          </a:xfrm>
          <a:prstGeom prst="line">
            <a:avLst/>
          </a:prstGeom>
          <a:noFill/>
          <a:ln w="25400" cap="flat" cmpd="sng" algn="ctr">
            <a:solidFill>
              <a:srgbClr val="1160A2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F6233CF-944C-D14B-90F9-8BCD12EA5A07}"/>
              </a:ext>
            </a:extLst>
          </p:cNvPr>
          <p:cNvCxnSpPr>
            <a:cxnSpLocks/>
          </p:cNvCxnSpPr>
          <p:nvPr userDrawn="1"/>
        </p:nvCxnSpPr>
        <p:spPr>
          <a:xfrm>
            <a:off x="9538138" y="6547936"/>
            <a:ext cx="1308538" cy="0"/>
          </a:xfrm>
          <a:prstGeom prst="line">
            <a:avLst/>
          </a:prstGeom>
          <a:noFill/>
          <a:ln w="25400" cap="flat" cmpd="sng" algn="ctr">
            <a:solidFill>
              <a:srgbClr val="1160A2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725758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384A5-B4D1-0E4E-AC5F-F34A00830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724025"/>
            <a:ext cx="10515600" cy="45243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55699B1-09B6-4B4E-8378-9650E708CB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solidFill>
                  <a:schemeClr val="accent5">
                    <a:lumMod val="60000"/>
                    <a:lumOff val="40000"/>
                  </a:schemeClr>
                </a:solidFill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FA20AB-12FA-FC44-A001-BF7E7F01051A}"/>
              </a:ext>
            </a:extLst>
          </p:cNvPr>
          <p:cNvCxnSpPr>
            <a:cxnSpLocks/>
          </p:cNvCxnSpPr>
          <p:nvPr userDrawn="1"/>
        </p:nvCxnSpPr>
        <p:spPr>
          <a:xfrm>
            <a:off x="1524" y="6546685"/>
            <a:ext cx="8676311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B872611-AEAB-8F4A-90A1-6185D47DB4A7}"/>
              </a:ext>
            </a:extLst>
          </p:cNvPr>
          <p:cNvCxnSpPr>
            <a:cxnSpLocks/>
          </p:cNvCxnSpPr>
          <p:nvPr userDrawn="1"/>
        </p:nvCxnSpPr>
        <p:spPr>
          <a:xfrm>
            <a:off x="8610600" y="6547878"/>
            <a:ext cx="927538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618957-3821-9A42-A91F-A68DD13AC937}"/>
              </a:ext>
            </a:extLst>
          </p:cNvPr>
          <p:cNvCxnSpPr>
            <a:cxnSpLocks/>
          </p:cNvCxnSpPr>
          <p:nvPr userDrawn="1"/>
        </p:nvCxnSpPr>
        <p:spPr>
          <a:xfrm>
            <a:off x="9538138" y="6547878"/>
            <a:ext cx="1308538" cy="0"/>
          </a:xfrm>
          <a:prstGeom prst="line">
            <a:avLst/>
          </a:prstGeom>
          <a:noFill/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423920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 -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587AA-C7F7-E84C-B16F-25870F6A4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09141"/>
            <a:ext cx="5181600" cy="46678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DF2F6B-2EF6-E94F-9EBE-376D5758D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09141"/>
            <a:ext cx="5181600" cy="46678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15505-B3A9-2D4F-AA4D-F4F95F65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50C9-AEB5-4E49-974F-A35B3FA7A12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B6D7A06-0762-554F-B2C8-1B51878C52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87180F2-DF6A-194D-B391-E6992C05D1D1}"/>
              </a:ext>
            </a:extLst>
          </p:cNvPr>
          <p:cNvCxnSpPr>
            <a:cxnSpLocks/>
          </p:cNvCxnSpPr>
          <p:nvPr userDrawn="1"/>
        </p:nvCxnSpPr>
        <p:spPr>
          <a:xfrm>
            <a:off x="1524" y="6546685"/>
            <a:ext cx="8676311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7F2AFF9-2F48-FF44-A31E-CDA32D41194C}"/>
              </a:ext>
            </a:extLst>
          </p:cNvPr>
          <p:cNvCxnSpPr>
            <a:cxnSpLocks/>
          </p:cNvCxnSpPr>
          <p:nvPr userDrawn="1"/>
        </p:nvCxnSpPr>
        <p:spPr>
          <a:xfrm>
            <a:off x="8610600" y="6547878"/>
            <a:ext cx="927538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C35E5C-88EE-374A-A78B-33B04A5862FF}"/>
              </a:ext>
            </a:extLst>
          </p:cNvPr>
          <p:cNvCxnSpPr>
            <a:cxnSpLocks/>
          </p:cNvCxnSpPr>
          <p:nvPr userDrawn="1"/>
        </p:nvCxnSpPr>
        <p:spPr>
          <a:xfrm>
            <a:off x="9538138" y="6547878"/>
            <a:ext cx="1308538" cy="0"/>
          </a:xfrm>
          <a:prstGeom prst="line">
            <a:avLst/>
          </a:prstGeom>
          <a:noFill/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353531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" y="1454046"/>
            <a:ext cx="12192001" cy="3238900"/>
          </a:xfrm>
          <a:custGeom>
            <a:avLst/>
            <a:gdLst>
              <a:gd name="connsiteX0" fmla="*/ 0 w 12192001"/>
              <a:gd name="connsiteY0" fmla="*/ 0 h 2800116"/>
              <a:gd name="connsiteX1" fmla="*/ 12192001 w 12192001"/>
              <a:gd name="connsiteY1" fmla="*/ 0 h 2800116"/>
              <a:gd name="connsiteX2" fmla="*/ 12192001 w 12192001"/>
              <a:gd name="connsiteY2" fmla="*/ 2800116 h 2800116"/>
              <a:gd name="connsiteX3" fmla="*/ 0 w 12192001"/>
              <a:gd name="connsiteY3" fmla="*/ 2800116 h 280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2800116">
                <a:moveTo>
                  <a:pt x="0" y="0"/>
                </a:moveTo>
                <a:lnTo>
                  <a:pt x="12192001" y="0"/>
                </a:lnTo>
                <a:lnTo>
                  <a:pt x="12192001" y="2800116"/>
                </a:lnTo>
                <a:lnTo>
                  <a:pt x="0" y="2800116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F1BE8FE-F56F-5349-A521-65C1965262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EE8120-6ED6-BD4A-8E20-E4E1321A8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3E9C4B9-CB5D-9744-B500-BEA952B30333}"/>
              </a:ext>
            </a:extLst>
          </p:cNvPr>
          <p:cNvCxnSpPr>
            <a:cxnSpLocks/>
          </p:cNvCxnSpPr>
          <p:nvPr userDrawn="1"/>
        </p:nvCxnSpPr>
        <p:spPr>
          <a:xfrm>
            <a:off x="1524" y="6546685"/>
            <a:ext cx="8676311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E39B46-DD63-B54E-AC70-1B9D45A4BA9D}"/>
              </a:ext>
            </a:extLst>
          </p:cNvPr>
          <p:cNvCxnSpPr>
            <a:cxnSpLocks/>
          </p:cNvCxnSpPr>
          <p:nvPr userDrawn="1"/>
        </p:nvCxnSpPr>
        <p:spPr>
          <a:xfrm>
            <a:off x="8610600" y="6547878"/>
            <a:ext cx="927538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C5FAAA-D9A5-1246-B5C3-991446EB8C86}"/>
              </a:ext>
            </a:extLst>
          </p:cNvPr>
          <p:cNvCxnSpPr>
            <a:cxnSpLocks/>
          </p:cNvCxnSpPr>
          <p:nvPr userDrawn="1"/>
        </p:nvCxnSpPr>
        <p:spPr>
          <a:xfrm>
            <a:off x="9538138" y="6547878"/>
            <a:ext cx="1308538" cy="0"/>
          </a:xfrm>
          <a:prstGeom prst="line">
            <a:avLst/>
          </a:prstGeom>
          <a:noFill/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581852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Circ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1356360" y="1901190"/>
            <a:ext cx="1980000" cy="198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5"/>
          </p:nvPr>
        </p:nvSpPr>
        <p:spPr>
          <a:xfrm>
            <a:off x="1356360" y="4279265"/>
            <a:ext cx="1980000" cy="198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3E44FA-58B9-2E47-ACC9-1928820089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038E7CE-F57F-CF4B-81EC-8565DE5128F3}"/>
              </a:ext>
            </a:extLst>
          </p:cNvPr>
          <p:cNvCxnSpPr>
            <a:cxnSpLocks/>
          </p:cNvCxnSpPr>
          <p:nvPr userDrawn="1"/>
        </p:nvCxnSpPr>
        <p:spPr>
          <a:xfrm>
            <a:off x="1524" y="6546685"/>
            <a:ext cx="8676311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ECA1481-A20E-4941-ABC9-D90022140EFC}"/>
              </a:ext>
            </a:extLst>
          </p:cNvPr>
          <p:cNvCxnSpPr>
            <a:cxnSpLocks/>
          </p:cNvCxnSpPr>
          <p:nvPr userDrawn="1"/>
        </p:nvCxnSpPr>
        <p:spPr>
          <a:xfrm>
            <a:off x="8610600" y="6547878"/>
            <a:ext cx="927538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E0F4382-6CF8-2F44-BF13-1D177E03B17E}"/>
              </a:ext>
            </a:extLst>
          </p:cNvPr>
          <p:cNvCxnSpPr>
            <a:cxnSpLocks/>
          </p:cNvCxnSpPr>
          <p:nvPr userDrawn="1"/>
        </p:nvCxnSpPr>
        <p:spPr>
          <a:xfrm>
            <a:off x="9538138" y="6547878"/>
            <a:ext cx="1308538" cy="0"/>
          </a:xfrm>
          <a:prstGeom prst="line">
            <a:avLst/>
          </a:prstGeom>
          <a:noFill/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929622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5C8FE24-717E-1040-A542-6B3995D842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68B30D-7265-4698-9BF3-B6A760AFF7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600200"/>
            <a:ext cx="6096000" cy="2628900"/>
          </a:xfrm>
        </p:spPr>
        <p:txBody>
          <a:bodyPr/>
          <a:lstStyle/>
          <a:p>
            <a:endParaRPr lang="en-ID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825BC887-BBCE-476C-B3B5-3959183BEAB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4229100"/>
            <a:ext cx="6096000" cy="2628900"/>
          </a:xfrm>
        </p:spPr>
        <p:txBody>
          <a:bodyPr/>
          <a:lstStyle/>
          <a:p>
            <a:endParaRPr lang="en-ID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9F1DEC8-1911-B44E-9607-C752C7B81C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60882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86696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D91F05A-88D2-BC48-8181-5C13FAD06B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3662" y="354965"/>
            <a:ext cx="4910137" cy="803211"/>
          </a:xfrm>
        </p:spPr>
        <p:txBody>
          <a:bodyPr>
            <a:normAutofit/>
          </a:bodyPr>
          <a:lstStyle>
            <a:lvl1pPr algn="l">
              <a:defRPr sz="32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56402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Photo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23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6096000" y="3427634"/>
            <a:ext cx="6096000" cy="3430366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9"/>
          <p:cNvSpPr>
            <a:spLocks noGrp="1"/>
          </p:cNvSpPr>
          <p:nvPr>
            <p:ph type="pic" sz="quarter" idx="18"/>
          </p:nvPr>
        </p:nvSpPr>
        <p:spPr>
          <a:xfrm>
            <a:off x="0" y="3429000"/>
            <a:ext cx="6096000" cy="342451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9"/>
          <p:cNvSpPr>
            <a:spLocks noGrp="1"/>
          </p:cNvSpPr>
          <p:nvPr>
            <p:ph type="pic" sz="quarter" idx="19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20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Phot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978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DB540E6-64F9-2E42-8204-3FB22B1FC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589C610-1172-2749-A664-E4C63C7B3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C52500-5AAC-354B-9BBD-B5DE02CA141A}"/>
              </a:ext>
            </a:extLst>
          </p:cNvPr>
          <p:cNvCxnSpPr>
            <a:cxnSpLocks/>
          </p:cNvCxnSpPr>
          <p:nvPr userDrawn="1"/>
        </p:nvCxnSpPr>
        <p:spPr>
          <a:xfrm>
            <a:off x="1524" y="6546685"/>
            <a:ext cx="8676311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8280A0-922B-4C4E-BE90-1615CAD69017}"/>
              </a:ext>
            </a:extLst>
          </p:cNvPr>
          <p:cNvCxnSpPr>
            <a:cxnSpLocks/>
          </p:cNvCxnSpPr>
          <p:nvPr userDrawn="1"/>
        </p:nvCxnSpPr>
        <p:spPr>
          <a:xfrm>
            <a:off x="8610600" y="6547878"/>
            <a:ext cx="927538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BB1F5E0-998D-F74A-8EE6-838880168635}"/>
              </a:ext>
            </a:extLst>
          </p:cNvPr>
          <p:cNvCxnSpPr>
            <a:cxnSpLocks/>
          </p:cNvCxnSpPr>
          <p:nvPr userDrawn="1"/>
        </p:nvCxnSpPr>
        <p:spPr>
          <a:xfrm>
            <a:off x="9538138" y="6547878"/>
            <a:ext cx="1308538" cy="0"/>
          </a:xfrm>
          <a:prstGeom prst="line">
            <a:avLst/>
          </a:prstGeom>
          <a:noFill/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717253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 Phone Mocku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599583" y="2494722"/>
            <a:ext cx="1630017" cy="3468756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965712" y="4333460"/>
            <a:ext cx="3458817" cy="163001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341EE71-C568-304A-B3C0-62CA169FD6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29BFBDE-35AD-C54B-AC81-EBF772726F5A}"/>
              </a:ext>
            </a:extLst>
          </p:cNvPr>
          <p:cNvCxnSpPr>
            <a:cxnSpLocks/>
          </p:cNvCxnSpPr>
          <p:nvPr userDrawn="1"/>
        </p:nvCxnSpPr>
        <p:spPr>
          <a:xfrm>
            <a:off x="1524" y="6546685"/>
            <a:ext cx="8676311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E50215-208E-8742-8C5C-F39BDDB823F3}"/>
              </a:ext>
            </a:extLst>
          </p:cNvPr>
          <p:cNvCxnSpPr>
            <a:cxnSpLocks/>
          </p:cNvCxnSpPr>
          <p:nvPr userDrawn="1"/>
        </p:nvCxnSpPr>
        <p:spPr>
          <a:xfrm>
            <a:off x="8610600" y="6547878"/>
            <a:ext cx="927538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A3C15F-7446-414B-BC23-2F2A1BF30200}"/>
              </a:ext>
            </a:extLst>
          </p:cNvPr>
          <p:cNvCxnSpPr>
            <a:cxnSpLocks/>
          </p:cNvCxnSpPr>
          <p:nvPr userDrawn="1"/>
        </p:nvCxnSpPr>
        <p:spPr>
          <a:xfrm>
            <a:off x="9538138" y="6547878"/>
            <a:ext cx="1308538" cy="0"/>
          </a:xfrm>
          <a:prstGeom prst="line">
            <a:avLst/>
          </a:prstGeom>
          <a:noFill/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099290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216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 Phone Mocku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47991" y="2538598"/>
            <a:ext cx="1801368" cy="3200400"/>
          </a:xfrm>
          <a:solidFill>
            <a:srgbClr val="F6F6F6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2900853" y="2516250"/>
            <a:ext cx="1801368" cy="3200400"/>
          </a:xfrm>
          <a:solidFill>
            <a:srgbClr val="F6F6F6"/>
          </a:solidFill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859146" y="2516250"/>
            <a:ext cx="1801368" cy="3200400"/>
          </a:xfrm>
          <a:solidFill>
            <a:srgbClr val="F6F6F6"/>
          </a:solidFill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6BB0002-95CC-8A4B-A890-97E7CCF3E6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7193DCF-19F4-AC4C-9740-02D7CDD68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5D5F7F-3AD9-744A-8EFE-795AB553255F}"/>
              </a:ext>
            </a:extLst>
          </p:cNvPr>
          <p:cNvCxnSpPr>
            <a:cxnSpLocks/>
          </p:cNvCxnSpPr>
          <p:nvPr userDrawn="1"/>
        </p:nvCxnSpPr>
        <p:spPr>
          <a:xfrm>
            <a:off x="1524" y="6546685"/>
            <a:ext cx="8676311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FC1809E-F861-4446-9952-72F0571FFBCF}"/>
              </a:ext>
            </a:extLst>
          </p:cNvPr>
          <p:cNvCxnSpPr>
            <a:cxnSpLocks/>
          </p:cNvCxnSpPr>
          <p:nvPr userDrawn="1"/>
        </p:nvCxnSpPr>
        <p:spPr>
          <a:xfrm>
            <a:off x="8610600" y="6547878"/>
            <a:ext cx="927538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57FE38E-6DE2-424C-9166-5A8D9B65C663}"/>
              </a:ext>
            </a:extLst>
          </p:cNvPr>
          <p:cNvCxnSpPr>
            <a:cxnSpLocks/>
          </p:cNvCxnSpPr>
          <p:nvPr userDrawn="1"/>
        </p:nvCxnSpPr>
        <p:spPr>
          <a:xfrm>
            <a:off x="9538138" y="6547878"/>
            <a:ext cx="1308538" cy="0"/>
          </a:xfrm>
          <a:prstGeom prst="line">
            <a:avLst/>
          </a:prstGeom>
          <a:noFill/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751295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 Mockup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333564" y="2000060"/>
            <a:ext cx="6279777" cy="3995609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68661D-0B05-A94F-8E67-215FBA8A0D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9B024F-B2F0-9D4B-BD31-9ED2C17D3849}"/>
              </a:ext>
            </a:extLst>
          </p:cNvPr>
          <p:cNvCxnSpPr>
            <a:cxnSpLocks/>
          </p:cNvCxnSpPr>
          <p:nvPr userDrawn="1"/>
        </p:nvCxnSpPr>
        <p:spPr>
          <a:xfrm>
            <a:off x="1524" y="6546685"/>
            <a:ext cx="8676311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0D0CF12-F66B-2943-A06F-D2B1CC5F1A7C}"/>
              </a:ext>
            </a:extLst>
          </p:cNvPr>
          <p:cNvCxnSpPr>
            <a:cxnSpLocks/>
          </p:cNvCxnSpPr>
          <p:nvPr userDrawn="1"/>
        </p:nvCxnSpPr>
        <p:spPr>
          <a:xfrm>
            <a:off x="8610600" y="6547878"/>
            <a:ext cx="927538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A5FF916-25AF-8442-84E4-E7CBC47FF58B}"/>
              </a:ext>
            </a:extLst>
          </p:cNvPr>
          <p:cNvCxnSpPr>
            <a:cxnSpLocks/>
          </p:cNvCxnSpPr>
          <p:nvPr userDrawn="1"/>
        </p:nvCxnSpPr>
        <p:spPr>
          <a:xfrm>
            <a:off x="9538138" y="6547878"/>
            <a:ext cx="1308538" cy="0"/>
          </a:xfrm>
          <a:prstGeom prst="line">
            <a:avLst/>
          </a:prstGeom>
          <a:noFill/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919567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ptop, Tablet, Phone_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335441" y="2737887"/>
            <a:ext cx="3690851" cy="215740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208001" y="3437780"/>
            <a:ext cx="2661457" cy="18121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3508408" y="4231177"/>
            <a:ext cx="698271" cy="1309049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D5CDC9-0942-DE4F-904E-BB8B679EB8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B701BC6-9617-5B49-98D4-6F63B47BE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904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2000"/>
    </mc:Choice>
    <mc:Fallback>
      <p:transition advTm="2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 U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0" y="1600200"/>
            <a:ext cx="12192000" cy="26289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3F2579E-734F-1E45-BBE0-D5B9933F14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4965"/>
            <a:ext cx="10515600" cy="803211"/>
          </a:xfrm>
        </p:spPr>
        <p:txBody>
          <a:bodyPr>
            <a:normAutofit/>
          </a:bodyPr>
          <a:lstStyle>
            <a:lvl1pPr algn="ctr">
              <a:defRPr sz="3200" b="1" i="0">
                <a:latin typeface="Source Sans Pro Semibold" panose="020B0503030403020204" pitchFamily="34" charset="0"/>
                <a:ea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D9FD75-5E94-344C-9292-7B2572C225C7}"/>
              </a:ext>
            </a:extLst>
          </p:cNvPr>
          <p:cNvCxnSpPr>
            <a:cxnSpLocks/>
          </p:cNvCxnSpPr>
          <p:nvPr userDrawn="1"/>
        </p:nvCxnSpPr>
        <p:spPr>
          <a:xfrm>
            <a:off x="1524" y="6546685"/>
            <a:ext cx="8676311" cy="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5BE16D-95F0-274F-A4D5-1F55F9F03483}"/>
              </a:ext>
            </a:extLst>
          </p:cNvPr>
          <p:cNvCxnSpPr>
            <a:cxnSpLocks/>
          </p:cNvCxnSpPr>
          <p:nvPr userDrawn="1"/>
        </p:nvCxnSpPr>
        <p:spPr>
          <a:xfrm>
            <a:off x="8610600" y="6547878"/>
            <a:ext cx="927538" cy="0"/>
          </a:xfrm>
          <a:prstGeom prst="line">
            <a:avLst/>
          </a:prstGeom>
          <a:noFill/>
          <a:ln w="2540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F108719-865C-8E4A-8D0F-24E7E32AC30C}"/>
              </a:ext>
            </a:extLst>
          </p:cNvPr>
          <p:cNvCxnSpPr>
            <a:cxnSpLocks/>
          </p:cNvCxnSpPr>
          <p:nvPr userDrawn="1"/>
        </p:nvCxnSpPr>
        <p:spPr>
          <a:xfrm>
            <a:off x="9538138" y="6547878"/>
            <a:ext cx="1308538" cy="0"/>
          </a:xfrm>
          <a:prstGeom prst="line">
            <a:avLst/>
          </a:prstGeom>
          <a:noFill/>
          <a:ln w="254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727243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E391C7-0D3B-CB46-895D-6B1BFFBEB3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1208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3B4DDE-053D-214D-92D0-D0004CB0DC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381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1FB873-359A-7142-97B9-B4A76FEA42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35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5172E9-C1A2-424C-80C5-9D5B04263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B42F8-92C4-1A49-AF2E-9B7DE3BDF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3C5DA-BF2C-EE44-A523-85E139851B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AB290-3ECD-AD43-84E6-B90D81EC8E90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CC36F-A3E8-FD4A-89BF-05905BB5D9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39467-3319-8E47-B203-552A6763C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A24AD-9DAF-D94E-AA4A-21E61ECC5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11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84" r:id="rId5"/>
    <p:sldLayoutId id="2147483685" r:id="rId6"/>
    <p:sldLayoutId id="2147483686" r:id="rId7"/>
    <p:sldLayoutId id="2147483664" r:id="rId8"/>
    <p:sldLayoutId id="2147483665" r:id="rId9"/>
    <p:sldLayoutId id="2147483666" r:id="rId10"/>
    <p:sldLayoutId id="2147483688" r:id="rId11"/>
    <p:sldLayoutId id="2147483689" r:id="rId12"/>
    <p:sldLayoutId id="2147483667" r:id="rId13"/>
    <p:sldLayoutId id="214748368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77" r:id="rId24"/>
    <p:sldLayoutId id="2147483678" r:id="rId25"/>
    <p:sldLayoutId id="2147483679" r:id="rId26"/>
    <p:sldLayoutId id="2147483680" r:id="rId27"/>
    <p:sldLayoutId id="2147483681" r:id="rId28"/>
    <p:sldLayoutId id="2147483682" r:id="rId29"/>
    <p:sldLayoutId id="2147483683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Source Sans Pro" panose="020B0503030403020204" pitchFamily="34" charset="0"/>
          <a:ea typeface="Source Sans Pro" panose="020B0503030403020204" pitchFamily="34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693E791-4861-594D-8954-EA0624EAA8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56100" y="2906677"/>
            <a:ext cx="5197699" cy="136126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600">
                <a:latin typeface="Source Sans Pro"/>
                <a:ea typeface="Source Sans Pro"/>
              </a:rPr>
              <a:t>Carolina Whitaker, </a:t>
            </a:r>
            <a:r>
              <a:rPr lang="en-US" sz="2600">
                <a:latin typeface="Source Sans Pro Light"/>
                <a:ea typeface="Source Sans Pro Light"/>
              </a:rPr>
              <a:t>SURF Participant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317E17-C36F-7A40-A968-F02B2C964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100" y="1283130"/>
            <a:ext cx="5197699" cy="1556048"/>
          </a:xfrm>
        </p:spPr>
        <p:txBody>
          <a:bodyPr>
            <a:normAutofit/>
          </a:bodyPr>
          <a:lstStyle/>
          <a:p>
            <a:r>
              <a:rPr lang="en-US">
                <a:latin typeface="Source Sans Pro Semibold"/>
                <a:ea typeface="Source Sans Pro Semibold"/>
              </a:rPr>
              <a:t>NIST Enhancing Computer Vision for Public Safety Challenge Datasets</a:t>
            </a:r>
            <a:endParaRPr lang="en-US"/>
          </a:p>
        </p:txBody>
      </p:sp>
      <p:sp>
        <p:nvSpPr>
          <p:cNvPr id="4" name="Subtitle 13">
            <a:extLst>
              <a:ext uri="{FF2B5EF4-FFF2-40B4-BE49-F238E27FC236}">
                <a16:creationId xmlns:a16="http://schemas.microsoft.com/office/drawing/2014/main" id="{47D845F2-9C2A-5143-A5CB-5C75506920E0}"/>
              </a:ext>
            </a:extLst>
          </p:cNvPr>
          <p:cNvSpPr txBox="1">
            <a:spLocks/>
          </p:cNvSpPr>
          <p:nvPr/>
        </p:nvSpPr>
        <p:spPr>
          <a:xfrm>
            <a:off x="4387850" y="6154281"/>
            <a:ext cx="3416300" cy="4751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>
                <a:solidFill>
                  <a:schemeClr val="bg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#PSCR2021</a:t>
            </a:r>
          </a:p>
        </p:txBody>
      </p:sp>
    </p:spTree>
    <p:extLst>
      <p:ext uri="{BB962C8B-B14F-4D97-AF65-F5344CB8AC3E}">
        <p14:creationId xmlns:p14="http://schemas.microsoft.com/office/powerpoint/2010/main" val="1803619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AC00427-83FB-004D-A335-BD84F193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2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9B2F5-496F-0F45-8D4C-14C185ED7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Dates: September 2020 – May 2021</a:t>
            </a:r>
            <a:endParaRPr lang="en-US"/>
          </a:p>
          <a:p>
            <a:r>
              <a:rPr lang="en-US">
                <a:latin typeface="Source Sans Pro"/>
                <a:ea typeface="Source Sans Pro"/>
              </a:rPr>
              <a:t>Goal: </a:t>
            </a:r>
          </a:p>
          <a:p>
            <a:pPr lvl="1"/>
            <a:r>
              <a:rPr lang="en-US">
                <a:latin typeface="Source Sans Pro"/>
                <a:ea typeface="Source Sans Pro"/>
              </a:rPr>
              <a:t>Created a dataset of images or videos </a:t>
            </a:r>
            <a:endParaRPr lang="en-US" dirty="0">
              <a:latin typeface="Source Sans Pro"/>
              <a:ea typeface="Source Sans Pro"/>
            </a:endParaRPr>
          </a:p>
          <a:p>
            <a:pPr lvl="1"/>
            <a:r>
              <a:rPr lang="en-US">
                <a:latin typeface="Source Sans Pro"/>
                <a:ea typeface="Source Sans Pro"/>
              </a:rPr>
              <a:t>Proposed how to evaluate quality for computer vision applicatons</a:t>
            </a:r>
            <a:endParaRPr lang="en-US" dirty="0">
              <a:latin typeface="Source Sans Pro"/>
              <a:ea typeface="Source Sans Pro"/>
            </a:endParaRPr>
          </a:p>
          <a:p>
            <a:r>
              <a:rPr lang="en-US">
                <a:latin typeface="Source Sans Pro"/>
                <a:ea typeface="Source Sans Pro"/>
              </a:rPr>
              <a:t>Can help future work in the development of no reference (NR) metric algorithms for computer vision applications</a:t>
            </a:r>
          </a:p>
          <a:p>
            <a:pPr marL="0" indent="0">
              <a:buNone/>
            </a:pPr>
            <a:endParaRPr lang="en-US" dirty="0">
              <a:latin typeface="Source Sans Pro"/>
              <a:ea typeface="Source Sans Pro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8476EA48-5053-934E-BED1-02344F2B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Overview of Challenge</a:t>
            </a:r>
            <a:endParaRPr lang="en-US" sz="32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816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8EDE9B-1E13-CD4B-9850-9A198DD15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3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B3220FE-132C-434F-8D4E-3E9924D621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748215"/>
            <a:ext cx="10515600" cy="45243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Five winning entries</a:t>
            </a:r>
            <a:endParaRPr lang="en-US"/>
          </a:p>
          <a:p>
            <a:r>
              <a:rPr lang="en-US">
                <a:latin typeface="Source Sans Pro"/>
                <a:ea typeface="Source Sans Pro"/>
              </a:rPr>
              <a:t>4 have allowed for the publication of their datasets on CDVL 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Winning Teams</a:t>
            </a:r>
            <a:endParaRPr lang="en-US">
              <a:solidFill>
                <a:schemeClr val="accent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149" y="2767987"/>
            <a:ext cx="231185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>
                <a:latin typeface="Source Sans Pro Semibold"/>
                <a:ea typeface="Source Sans Pro Semibold"/>
              </a:rPr>
              <a:t>Team </a:t>
            </a:r>
            <a:r>
              <a:rPr lang="en-US" sz="2400" b="1" err="1">
                <a:latin typeface="Source Sans Pro Semibold"/>
                <a:ea typeface="Source Sans Pro Semibold"/>
              </a:rPr>
              <a:t>CalAster</a:t>
            </a:r>
            <a:r>
              <a:rPr lang="en-US" sz="2400" b="1">
                <a:latin typeface="Source Sans Pro Semibold"/>
                <a:ea typeface="Source Sans Pro Semibold"/>
              </a:rPr>
              <a:t> </a:t>
            </a:r>
            <a:r>
              <a:rPr lang="en-US" sz="2400" b="1">
                <a:solidFill>
                  <a:schemeClr val="bg1"/>
                </a:solidFill>
                <a:latin typeface="Source Sans Pro Semibold"/>
                <a:ea typeface="Source Sans Pro Semibold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5149" y="3226967"/>
            <a:ext cx="341717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Source Sans Pro"/>
                <a:ea typeface="Source Sans Pro"/>
              </a:rPr>
              <a:t>From </a:t>
            </a:r>
            <a:r>
              <a:rPr lang="en-US" sz="2000" err="1">
                <a:solidFill>
                  <a:srgbClr val="000000"/>
                </a:solidFill>
                <a:latin typeface="Source Sans Pro"/>
                <a:ea typeface="Source Sans Pro"/>
              </a:rPr>
              <a:t>CalAster</a:t>
            </a:r>
            <a:r>
              <a:rPr lang="en-US" sz="2000">
                <a:solidFill>
                  <a:srgbClr val="000000"/>
                </a:solidFill>
                <a:latin typeface="Source Sans Pro"/>
                <a:ea typeface="Source Sans Pro"/>
              </a:rPr>
              <a:t>, Inc</a:t>
            </a:r>
          </a:p>
          <a:p>
            <a:r>
              <a:rPr lang="en-US" sz="2000" i="1">
                <a:solidFill>
                  <a:srgbClr val="000000"/>
                </a:solidFill>
                <a:latin typeface="Source Sans Pro"/>
                <a:ea typeface="Source Sans Pro"/>
              </a:rPr>
              <a:t>Published</a:t>
            </a:r>
            <a:endParaRPr lang="en-US" sz="200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15149" y="4252745"/>
            <a:ext cx="1962397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>
                <a:latin typeface="Source Sans Pro Semibold"/>
                <a:ea typeface="Source Sans Pro Semibold"/>
              </a:rPr>
              <a:t>Team IUPUI </a:t>
            </a:r>
            <a:r>
              <a:rPr lang="en-US" sz="2400" b="1">
                <a:solidFill>
                  <a:schemeClr val="bg1"/>
                </a:solidFill>
                <a:latin typeface="Source Sans Pro Semibold"/>
                <a:ea typeface="Source Sans Pro Semibold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15149" y="4602868"/>
            <a:ext cx="3417170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latin typeface="Source Sans Pro"/>
                <a:ea typeface="Source Sans Pro"/>
              </a:rPr>
              <a:t>From Indiana University – Purdue University Indianapolis</a:t>
            </a:r>
          </a:p>
          <a:p>
            <a:r>
              <a:rPr lang="en-US" sz="2000" i="1">
                <a:latin typeface="Source Sans Pro"/>
                <a:ea typeface="Source Sans Pro"/>
              </a:rPr>
              <a:t>Published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87157" y="2767987"/>
            <a:ext cx="2556790" cy="83099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sz="2400" b="1"/>
              <a:t>Team </a:t>
            </a:r>
            <a:r>
              <a:rPr lang="en-US" sz="2400" b="1" err="1"/>
              <a:t>iAI</a:t>
            </a:r>
            <a:r>
              <a:rPr lang="en-US" sz="2400" b="1"/>
              <a:t> Tech-NJIT</a:t>
            </a:r>
            <a:endParaRPr lang="en-US" sz="2400">
              <a:cs typeface="Calibri"/>
            </a:endParaRPr>
          </a:p>
          <a:p>
            <a:r>
              <a:rPr lang="en-US" sz="2400" b="1">
                <a:solidFill>
                  <a:schemeClr val="bg1"/>
                </a:solidFill>
                <a:latin typeface="Source Sans Pro Semibold"/>
                <a:ea typeface="Source Sans Pro Semibold"/>
              </a:rPr>
              <a:t>2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295637" y="3166492"/>
            <a:ext cx="341717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latin typeface="Source Sans Pro"/>
                <a:ea typeface="Source Sans Pro"/>
              </a:rPr>
              <a:t>From New Jersey Institute of Technology</a:t>
            </a:r>
          </a:p>
          <a:p>
            <a:r>
              <a:rPr lang="en-US" sz="2000" i="1">
                <a:latin typeface="Source Sans Pro"/>
                <a:ea typeface="Source Sans Pro"/>
              </a:rPr>
              <a:t>Published</a:t>
            </a:r>
            <a:endParaRPr lang="en-US" sz="200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295637" y="4264839"/>
            <a:ext cx="1558440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>
                <a:latin typeface="Source Sans Pro Semibold"/>
                <a:ea typeface="Source Sans Pro Semibold"/>
              </a:rPr>
              <a:t>Team LIVE</a:t>
            </a:r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8295637" y="4614963"/>
            <a:ext cx="341717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>
                <a:latin typeface="Source Sans Pro"/>
                <a:ea typeface="Source Sans Pro"/>
              </a:rPr>
              <a:t>From University of Texas, Austin</a:t>
            </a:r>
          </a:p>
          <a:p>
            <a:r>
              <a:rPr lang="en-US" sz="2000" i="1">
                <a:latin typeface="Source Sans Pro"/>
                <a:ea typeface="Source Sans Pro"/>
              </a:rPr>
              <a:t>Published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A6CA10A-07B6-474D-9534-DA32D8246278}"/>
              </a:ext>
            </a:extLst>
          </p:cNvPr>
          <p:cNvCxnSpPr>
            <a:cxnSpLocks/>
          </p:cNvCxnSpPr>
          <p:nvPr/>
        </p:nvCxnSpPr>
        <p:spPr>
          <a:xfrm>
            <a:off x="1524" y="6547936"/>
            <a:ext cx="8700687" cy="0"/>
          </a:xfrm>
          <a:prstGeom prst="line">
            <a:avLst/>
          </a:prstGeom>
          <a:noFill/>
          <a:ln w="254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93293B4-6916-7B44-B917-EABEAB03AEFF}"/>
              </a:ext>
            </a:extLst>
          </p:cNvPr>
          <p:cNvCxnSpPr>
            <a:cxnSpLocks/>
          </p:cNvCxnSpPr>
          <p:nvPr/>
        </p:nvCxnSpPr>
        <p:spPr>
          <a:xfrm>
            <a:off x="8610600" y="6547936"/>
            <a:ext cx="927538" cy="0"/>
          </a:xfrm>
          <a:prstGeom prst="line">
            <a:avLst/>
          </a:prstGeom>
          <a:noFill/>
          <a:ln w="25400" cap="flat" cmpd="sng" algn="ctr">
            <a:solidFill>
              <a:srgbClr val="1160A2">
                <a:lumMod val="60000"/>
                <a:lumOff val="40000"/>
              </a:srgbClr>
            </a:solidFill>
            <a:prstDash val="solid"/>
            <a:miter lim="800000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BEAD7F6-4623-C04B-87BF-E01BFFFF8175}"/>
              </a:ext>
            </a:extLst>
          </p:cNvPr>
          <p:cNvCxnSpPr>
            <a:cxnSpLocks/>
          </p:cNvCxnSpPr>
          <p:nvPr/>
        </p:nvCxnSpPr>
        <p:spPr>
          <a:xfrm>
            <a:off x="9538138" y="6547936"/>
            <a:ext cx="1308538" cy="0"/>
          </a:xfrm>
          <a:prstGeom prst="line">
            <a:avLst/>
          </a:prstGeom>
          <a:noFill/>
          <a:ln w="25400" cap="flat" cmpd="sng" algn="ctr">
            <a:solidFill>
              <a:srgbClr val="1160A2"/>
            </a:solidFill>
            <a:prstDash val="solid"/>
            <a:miter lim="800000"/>
          </a:ln>
          <a:effectLst/>
        </p:spPr>
      </p:cxnSp>
      <p:pic>
        <p:nvPicPr>
          <p:cNvPr id="9" name="Picture 9">
            <a:extLst>
              <a:ext uri="{FF2B5EF4-FFF2-40B4-BE49-F238E27FC236}">
                <a16:creationId xmlns:a16="http://schemas.microsoft.com/office/drawing/2014/main" id="{BEF8F08D-9397-4251-BB8F-5902C742D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404" y="2815166"/>
            <a:ext cx="1251858" cy="1263953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699C44A8-B868-4686-9A3C-B5311D639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162" y="2913591"/>
            <a:ext cx="2356153" cy="1030818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31C191A0-6788-437C-93FE-CC5DADAEB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067" y="4318822"/>
            <a:ext cx="1775581" cy="869213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A8CE4E12-B4A5-4748-8F51-27417E210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399" y="4267200"/>
            <a:ext cx="1944915" cy="936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D57C50-4D5B-49C0-8E45-0D3FA4060912}"/>
              </a:ext>
            </a:extLst>
          </p:cNvPr>
          <p:cNvSpPr txBox="1"/>
          <p:nvPr/>
        </p:nvSpPr>
        <p:spPr>
          <a:xfrm>
            <a:off x="2414209" y="5921828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Source Sans Pro"/>
                <a:ea typeface="Source Sans Pro"/>
              </a:rPr>
              <a:t>Dr. Burak Ozer</a:t>
            </a:r>
            <a:endParaRPr lang="en-US" b="1">
              <a:latin typeface="Source Sans Pro"/>
              <a:ea typeface="Source Sans Pr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7EA68E-3E80-44F4-9B9A-C61D84155AF3}"/>
              </a:ext>
            </a:extLst>
          </p:cNvPr>
          <p:cNvSpPr txBox="1"/>
          <p:nvPr/>
        </p:nvSpPr>
        <p:spPr>
          <a:xfrm>
            <a:off x="549275" y="2811085"/>
            <a:ext cx="38462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Source Sans Pro"/>
                <a:ea typeface="Source Sans Pro"/>
                <a:cs typeface="Calibri"/>
              </a:rPr>
              <a:t>1</a:t>
            </a:r>
            <a:endParaRPr lang="en-US">
              <a:cs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CF8529-F098-49A9-8B91-01BACD2346F1}"/>
              </a:ext>
            </a:extLst>
          </p:cNvPr>
          <p:cNvSpPr txBox="1"/>
          <p:nvPr/>
        </p:nvSpPr>
        <p:spPr>
          <a:xfrm>
            <a:off x="5508322" y="2811084"/>
            <a:ext cx="38462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Source Sans Pro"/>
                <a:ea typeface="Source Sans Pro"/>
                <a:cs typeface="Calibri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0A2273-AE90-4356-93BF-F98351CAD074}"/>
              </a:ext>
            </a:extLst>
          </p:cNvPr>
          <p:cNvSpPr txBox="1"/>
          <p:nvPr/>
        </p:nvSpPr>
        <p:spPr>
          <a:xfrm>
            <a:off x="549274" y="4371370"/>
            <a:ext cx="38462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Source Sans Pro"/>
                <a:ea typeface="Source Sans Pro"/>
                <a:cs typeface="Calibri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5ADB8C-F4BD-4840-B2DC-F6D93CDE73E3}"/>
              </a:ext>
            </a:extLst>
          </p:cNvPr>
          <p:cNvSpPr txBox="1"/>
          <p:nvPr/>
        </p:nvSpPr>
        <p:spPr>
          <a:xfrm>
            <a:off x="5508322" y="4322989"/>
            <a:ext cx="38462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Source Sans Pro"/>
                <a:ea typeface="Source Sans Pro"/>
                <a:cs typeface="Calibri"/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DE64B6-C73F-4C7E-B74C-AC2269F76FCB}"/>
              </a:ext>
            </a:extLst>
          </p:cNvPr>
          <p:cNvSpPr txBox="1"/>
          <p:nvPr/>
        </p:nvSpPr>
        <p:spPr>
          <a:xfrm>
            <a:off x="549275" y="5919561"/>
            <a:ext cx="38462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latin typeface="Source Sans Pro"/>
                <a:ea typeface="Source Sans Pro"/>
                <a:cs typeface="Calibri"/>
              </a:rPr>
              <a:t>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7B01E0-678B-49F3-8FEB-DF41E8007883}"/>
              </a:ext>
            </a:extLst>
          </p:cNvPr>
          <p:cNvSpPr txBox="1"/>
          <p:nvPr/>
        </p:nvSpPr>
        <p:spPr>
          <a:xfrm>
            <a:off x="2418386" y="6332486"/>
            <a:ext cx="341717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i="1">
                <a:latin typeface="Source Sans Pro"/>
                <a:ea typeface="Source Sans Pro"/>
              </a:rPr>
              <a:t>Not Published</a:t>
            </a:r>
          </a:p>
        </p:txBody>
      </p:sp>
    </p:spTree>
    <p:extLst>
      <p:ext uri="{BB962C8B-B14F-4D97-AF65-F5344CB8AC3E}">
        <p14:creationId xmlns:p14="http://schemas.microsoft.com/office/powerpoint/2010/main" val="2092223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AC00427-83FB-004D-A335-BD84F193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4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9B2F5-496F-0F45-8D4C-14C185ED7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latin typeface="Source Sans Pro"/>
                <a:ea typeface="Source Sans Pro"/>
              </a:rPr>
              <a:t>1489 images in dataset taken only by mobile phone cameras</a:t>
            </a:r>
            <a:endParaRPr lang="en-US"/>
          </a:p>
          <a:p>
            <a:r>
              <a:rPr lang="en-US">
                <a:latin typeface="Source Sans Pro"/>
                <a:ea typeface="Source Sans Pro"/>
              </a:rPr>
              <a:t>Classified using 5 fields:</a:t>
            </a:r>
            <a:endParaRPr lang="en-US"/>
          </a:p>
          <a:p>
            <a:pPr lvl="1"/>
            <a:r>
              <a:rPr lang="en-US" b="1">
                <a:latin typeface="Source Sans Pro"/>
                <a:ea typeface="Source Sans Pro"/>
              </a:rPr>
              <a:t>Mobile Camera</a:t>
            </a:r>
            <a:endParaRPr lang="en-US">
              <a:latin typeface="Source Sans Pro"/>
              <a:ea typeface="Source Sans Pro"/>
            </a:endParaRPr>
          </a:p>
          <a:p>
            <a:pPr lvl="1"/>
            <a:r>
              <a:rPr lang="en-US" b="1">
                <a:latin typeface="Source Sans Pro"/>
                <a:ea typeface="Source Sans Pro"/>
              </a:rPr>
              <a:t>Exterior or Interior</a:t>
            </a:r>
            <a:endParaRPr lang="en-US">
              <a:latin typeface="Source Sans Pro"/>
              <a:ea typeface="Source Sans Pro"/>
            </a:endParaRPr>
          </a:p>
          <a:p>
            <a:pPr lvl="1"/>
            <a:r>
              <a:rPr lang="en-US" b="1">
                <a:latin typeface="Source Sans Pro"/>
                <a:ea typeface="Source Sans Pro"/>
              </a:rPr>
              <a:t>Period of Day</a:t>
            </a:r>
            <a:r>
              <a:rPr lang="en-US">
                <a:latin typeface="Source Sans Pro"/>
                <a:ea typeface="Source Sans Pro"/>
              </a:rPr>
              <a:t> (only for exterior scenes)</a:t>
            </a:r>
          </a:p>
          <a:p>
            <a:pPr lvl="1"/>
            <a:r>
              <a:rPr lang="en-US" b="1">
                <a:latin typeface="Source Sans Pro"/>
                <a:ea typeface="Source Sans Pro"/>
              </a:rPr>
              <a:t>Weather</a:t>
            </a:r>
            <a:r>
              <a:rPr lang="en-US">
                <a:latin typeface="Source Sans Pro"/>
                <a:ea typeface="Source Sans Pro"/>
              </a:rPr>
              <a:t> (only for exterior scenes)</a:t>
            </a:r>
          </a:p>
          <a:p>
            <a:pPr lvl="1"/>
            <a:r>
              <a:rPr lang="en-US" b="1">
                <a:latin typeface="Source Sans Pro"/>
                <a:ea typeface="Source Sans Pro"/>
              </a:rPr>
              <a:t>Intensity </a:t>
            </a:r>
            <a:endParaRPr lang="en-US"/>
          </a:p>
          <a:p>
            <a:r>
              <a:rPr lang="en-US">
                <a:latin typeface="Source Sans Pro"/>
                <a:ea typeface="Source Sans Pro"/>
              </a:rPr>
              <a:t>Resolution: 72 dpi</a:t>
            </a:r>
          </a:p>
          <a:p>
            <a:r>
              <a:rPr lang="en-US">
                <a:latin typeface="Source Sans Pro"/>
                <a:ea typeface="Source Sans Pro"/>
              </a:rPr>
              <a:t>Team manually annotated each object in every image</a:t>
            </a:r>
          </a:p>
          <a:p>
            <a:r>
              <a:rPr lang="en-US">
                <a:latin typeface="Source Sans Pro"/>
                <a:ea typeface="Source Sans Pro"/>
              </a:rPr>
              <a:t>Used 3 different algorithms to detect objects: Yolo v4, Detectron 2, and Retinanet  </a:t>
            </a:r>
            <a:endParaRPr lang="en-US"/>
          </a:p>
          <a:p>
            <a:pPr lvl="1"/>
            <a:endParaRPr lang="en-US" b="1"/>
          </a:p>
          <a:p>
            <a:pPr lvl="1"/>
            <a:endParaRPr lang="en-US" b="1"/>
          </a:p>
          <a:p>
            <a:pPr lvl="1"/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8476EA48-5053-934E-BED1-02344F2B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CalAster Team Dataset</a:t>
            </a:r>
            <a:endParaRPr lang="en-US" sz="32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016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AC00427-83FB-004D-A335-BD84F193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5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9B2F5-496F-0F45-8D4C-14C185ED7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Two types of impairment: out of focus and motion blur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8476EA48-5053-934E-BED1-02344F2B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CalAster Team Example</a:t>
            </a:r>
            <a:endParaRPr lang="en-US" sz="3200">
              <a:solidFill>
                <a:schemeClr val="accent1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C44DF92-5337-4785-9840-D754B0D0E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543" y="2558871"/>
            <a:ext cx="10085009" cy="299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639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AC00427-83FB-004D-A335-BD84F193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6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9B2F5-496F-0F45-8D4C-14C185ED7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462088"/>
            <a:ext cx="10515600" cy="452437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latin typeface="Source Sans Pro"/>
                <a:ea typeface="Source Sans Pro"/>
              </a:rPr>
              <a:t>From top to bottom: Using Retinanet, Yolo v4, Detectron 2 checking average precision and average recall 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>
                <a:latin typeface="Source Sans Pro"/>
                <a:ea typeface="Source Sans Pro"/>
              </a:rPr>
              <a:t>With the detailed manual annotation, this assessment can give insight into possible issues in already existing computer vision algorithms</a:t>
            </a:r>
            <a:endParaRPr lang="en-US" dirty="0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8476EA48-5053-934E-BED1-02344F2B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Failure Rate Assessment</a:t>
            </a:r>
            <a:endParaRPr lang="en-US">
              <a:solidFill>
                <a:schemeClr val="accent1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E121468-6FCA-461E-9904-97F74AF7A8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2028" y="2457375"/>
            <a:ext cx="3415846" cy="216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53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AC00427-83FB-004D-A335-BD84F193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7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9B2F5-496F-0F45-8D4C-14C185ED7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300 short videos (≤ 5 seconds) from modern cameras</a:t>
            </a:r>
            <a:endParaRPr lang="en-US"/>
          </a:p>
          <a:p>
            <a:r>
              <a:rPr lang="en-US">
                <a:latin typeface="Source Sans Pro"/>
                <a:ea typeface="Source Sans Pro"/>
              </a:rPr>
              <a:t>Classified with 19 different impairments and 35 combined impairments and camera type</a:t>
            </a:r>
          </a:p>
          <a:p>
            <a:pPr lvl="1"/>
            <a:r>
              <a:rPr lang="en-US" b="1">
                <a:latin typeface="Source Sans Pro"/>
                <a:ea typeface="Source Sans Pro"/>
              </a:rPr>
              <a:t>Illumination </a:t>
            </a:r>
            <a:r>
              <a:rPr lang="en-US">
                <a:latin typeface="Source Sans Pro"/>
                <a:ea typeface="Source Sans Pro"/>
              </a:rPr>
              <a:t>(10 types)</a:t>
            </a:r>
          </a:p>
          <a:p>
            <a:pPr lvl="1"/>
            <a:r>
              <a:rPr lang="en-US" b="1">
                <a:latin typeface="Source Sans Pro"/>
                <a:ea typeface="Source Sans Pro"/>
              </a:rPr>
              <a:t>Weather</a:t>
            </a:r>
            <a:r>
              <a:rPr lang="en-US">
                <a:latin typeface="Source Sans Pro"/>
                <a:ea typeface="Source Sans Pro"/>
              </a:rPr>
              <a:t> (3 types)</a:t>
            </a:r>
          </a:p>
          <a:p>
            <a:pPr lvl="1"/>
            <a:r>
              <a:rPr lang="en-US" b="1">
                <a:latin typeface="Source Sans Pro"/>
                <a:ea typeface="Source Sans Pro"/>
              </a:rPr>
              <a:t>Lens</a:t>
            </a:r>
            <a:r>
              <a:rPr lang="en-US">
                <a:latin typeface="Source Sans Pro"/>
                <a:ea typeface="Source Sans Pro"/>
              </a:rPr>
              <a:t> (4 types)</a:t>
            </a:r>
          </a:p>
          <a:p>
            <a:pPr lvl="1"/>
            <a:r>
              <a:rPr lang="en-US" b="1">
                <a:latin typeface="Source Sans Pro"/>
                <a:ea typeface="Source Sans Pro"/>
              </a:rPr>
              <a:t>Motion</a:t>
            </a:r>
            <a:r>
              <a:rPr lang="en-US">
                <a:latin typeface="Source Sans Pro"/>
                <a:ea typeface="Source Sans Pro"/>
              </a:rPr>
              <a:t> (2 types)</a:t>
            </a:r>
          </a:p>
          <a:p>
            <a:pPr lvl="1"/>
            <a:r>
              <a:rPr lang="en-US" b="1">
                <a:latin typeface="Source Sans Pro"/>
                <a:ea typeface="Source Sans Pro"/>
              </a:rPr>
              <a:t>Camera</a:t>
            </a:r>
            <a:r>
              <a:rPr lang="en-US">
                <a:latin typeface="Source Sans Pro"/>
                <a:ea typeface="Source Sans Pro"/>
              </a:rPr>
              <a:t> </a:t>
            </a:r>
          </a:p>
          <a:p>
            <a:r>
              <a:rPr lang="en-US">
                <a:latin typeface="Source Sans Pro"/>
                <a:ea typeface="Source Sans Pro"/>
              </a:rPr>
              <a:t>Resolution: 720 p (166 videos) or 1080 p (134 videos)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8476EA48-5053-934E-BED1-02344F2B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Team iAI Tech-NJIT Dataset</a:t>
            </a:r>
            <a:endParaRPr lang="en-US" sz="32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019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1F55EE-2F6E-4B5A-A2CD-0BB25FDA8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Team iAl Tech-NJIT Example</a:t>
            </a: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1D882B1-C01B-47ED-B835-58194D017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256" y="1221261"/>
            <a:ext cx="3166535" cy="4608999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B23246C9-B767-42FC-AB7E-53D861FCF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733" y="1172802"/>
            <a:ext cx="4460724" cy="2165920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2DD3E119-325A-420F-B985-DF21FF378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733" y="3826168"/>
            <a:ext cx="4460724" cy="22415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196738-E219-4088-AC02-AB0B1269BE6E}"/>
              </a:ext>
            </a:extLst>
          </p:cNvPr>
          <p:cNvSpPr txBox="1"/>
          <p:nvPr/>
        </p:nvSpPr>
        <p:spPr>
          <a:xfrm>
            <a:off x="1700591" y="5897638"/>
            <a:ext cx="343262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Emergency lights, snow, 1080 p, body cam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771180-14C5-4903-93F5-2F43EB1235A9}"/>
              </a:ext>
            </a:extLst>
          </p:cNvPr>
          <p:cNvSpPr txBox="1"/>
          <p:nvPr/>
        </p:nvSpPr>
        <p:spPr>
          <a:xfrm>
            <a:off x="6500133" y="3343275"/>
            <a:ext cx="383177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Night, rain, 1080 p, dashcam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808F37-F8BE-440C-953E-10681D29B188}"/>
              </a:ext>
            </a:extLst>
          </p:cNvPr>
          <p:cNvSpPr txBox="1"/>
          <p:nvPr/>
        </p:nvSpPr>
        <p:spPr>
          <a:xfrm>
            <a:off x="6536418" y="6076798"/>
            <a:ext cx="42188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Rain, drops on lense, 720 p, body cam</a:t>
            </a:r>
          </a:p>
        </p:txBody>
      </p:sp>
    </p:spTree>
    <p:extLst>
      <p:ext uri="{BB962C8B-B14F-4D97-AF65-F5344CB8AC3E}">
        <p14:creationId xmlns:p14="http://schemas.microsoft.com/office/powerpoint/2010/main" val="2769245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9EA58D-E289-4A9E-B820-BC41985C5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IAl Tech-NJIT used 5 different NR metric scores</a:t>
            </a:r>
            <a:endParaRPr lang="en-US"/>
          </a:p>
          <a:p>
            <a:pPr lvl="1"/>
            <a:r>
              <a:rPr lang="en-US" b="1">
                <a:latin typeface="Source Sans Pro"/>
                <a:ea typeface="Source Sans Pro"/>
              </a:rPr>
              <a:t>Blur </a:t>
            </a:r>
            <a:endParaRPr lang="en-US">
              <a:latin typeface="Source Sans Pro"/>
              <a:ea typeface="Source Sans Pro"/>
            </a:endParaRPr>
          </a:p>
          <a:p>
            <a:pPr lvl="1"/>
            <a:r>
              <a:rPr lang="en-US" b="1">
                <a:latin typeface="Source Sans Pro"/>
                <a:ea typeface="Source Sans Pro"/>
              </a:rPr>
              <a:t>Small Noise Patch</a:t>
            </a:r>
            <a:endParaRPr lang="en-US" b="1"/>
          </a:p>
          <a:p>
            <a:pPr lvl="1"/>
            <a:r>
              <a:rPr lang="en-US" b="1">
                <a:latin typeface="Source Sans Pro"/>
                <a:ea typeface="Source Sans Pro"/>
              </a:rPr>
              <a:t>Whole Frame Illumination </a:t>
            </a:r>
            <a:endParaRPr lang="en-US" b="1"/>
          </a:p>
          <a:p>
            <a:pPr lvl="1"/>
            <a:r>
              <a:rPr lang="en-US" b="1">
                <a:latin typeface="Source Sans Pro"/>
                <a:ea typeface="Source Sans Pro"/>
              </a:rPr>
              <a:t>Partial Frame Illumination  </a:t>
            </a:r>
            <a:endParaRPr lang="en-US" b="1"/>
          </a:p>
          <a:p>
            <a:pPr lvl="1"/>
            <a:r>
              <a:rPr lang="en-US" b="1">
                <a:latin typeface="Source Sans Pro"/>
                <a:ea typeface="Source Sans Pro"/>
              </a:rPr>
              <a:t>Temporal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2041602-3523-47AD-B0DC-2D9DB5683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Failure Assessment</a:t>
            </a:r>
            <a:endParaRPr lang="en-US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147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AC00427-83FB-004D-A335-BD84F193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10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9B2F5-496F-0F45-8D4C-14C185ED7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300 5-second HD video clips and 1169 high resolution images</a:t>
            </a:r>
            <a:endParaRPr lang="en-US"/>
          </a:p>
          <a:p>
            <a:r>
              <a:rPr lang="en-US">
                <a:latin typeface="Source Sans Pro"/>
                <a:ea typeface="Source Sans Pro"/>
              </a:rPr>
              <a:t>Classified in 4 different categories </a:t>
            </a:r>
            <a:endParaRPr lang="en-US"/>
          </a:p>
          <a:p>
            <a:pPr lvl="1"/>
            <a:r>
              <a:rPr lang="en-US" b="1">
                <a:latin typeface="Source Sans Pro"/>
                <a:ea typeface="Source Sans Pro"/>
              </a:rPr>
              <a:t>Category 1: </a:t>
            </a:r>
            <a:r>
              <a:rPr lang="en-US">
                <a:latin typeface="Source Sans Pro"/>
                <a:ea typeface="Source Sans Pro"/>
              </a:rPr>
              <a:t>Type of camera and if it is a photo or video</a:t>
            </a:r>
            <a:endParaRPr lang="en-US"/>
          </a:p>
          <a:p>
            <a:pPr lvl="1"/>
            <a:r>
              <a:rPr lang="en-US" b="1">
                <a:latin typeface="Source Sans Pro"/>
                <a:ea typeface="Source Sans Pro"/>
              </a:rPr>
              <a:t>Category 2: </a:t>
            </a:r>
            <a:r>
              <a:rPr lang="en-US">
                <a:latin typeface="Source Sans Pro"/>
                <a:ea typeface="Source Sans Pro"/>
              </a:rPr>
              <a:t>Weather conditions</a:t>
            </a:r>
            <a:endParaRPr lang="en-US"/>
          </a:p>
          <a:p>
            <a:pPr lvl="1"/>
            <a:r>
              <a:rPr lang="en-US" b="1">
                <a:latin typeface="Source Sans Pro"/>
                <a:ea typeface="Source Sans Pro"/>
              </a:rPr>
              <a:t>Category 3: </a:t>
            </a:r>
            <a:r>
              <a:rPr lang="en-US">
                <a:latin typeface="Source Sans Pro"/>
                <a:ea typeface="Source Sans Pro"/>
              </a:rPr>
              <a:t>Illumination direction and intensity</a:t>
            </a:r>
            <a:endParaRPr lang="en-US"/>
          </a:p>
          <a:p>
            <a:pPr lvl="1"/>
            <a:r>
              <a:rPr lang="en-US" b="1">
                <a:latin typeface="Source Sans Pro"/>
                <a:ea typeface="Source Sans Pro"/>
              </a:rPr>
              <a:t>Category 4:</a:t>
            </a:r>
            <a:r>
              <a:rPr lang="en-US">
                <a:latin typeface="Source Sans Pro"/>
                <a:ea typeface="Source Sans Pro"/>
              </a:rPr>
              <a:t> Road status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8476EA48-5053-934E-BED1-02344F2B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Team IUPUI Dataset</a:t>
            </a:r>
            <a:endParaRPr lang="en-US" sz="3200">
              <a:solidFill>
                <a:schemeClr val="accent1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5F1517-1426-4CF9-82AF-148429A44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257" y="3988942"/>
            <a:ext cx="4702628" cy="243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855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AC00427-83FB-004D-A335-BD84F193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11</a:t>
            </a:fld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8476EA48-5053-934E-BED1-02344F2B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Team IUPUI Distribution</a:t>
            </a:r>
            <a:endParaRPr lang="en-US" sz="3200">
              <a:solidFill>
                <a:schemeClr val="accent1"/>
              </a:solidFill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77173878-8DE1-45B9-822E-0B4CA069F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781" y="1287525"/>
            <a:ext cx="4436533" cy="4778854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0C86AD75-DEEF-498E-87CD-127386A49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90" y="1348146"/>
            <a:ext cx="5017104" cy="471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504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E2967A-64B6-4F53-BAAF-210E5C48A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IUPUI Dataset Examples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203373E-1319-4993-ACBB-E40848896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057387"/>
            <a:ext cx="3819676" cy="25056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5C87FB-3ECF-4C24-99B8-22E7232FF9E5}"/>
              </a:ext>
            </a:extLst>
          </p:cNvPr>
          <p:cNvSpPr txBox="1"/>
          <p:nvPr/>
        </p:nvSpPr>
        <p:spPr>
          <a:xfrm>
            <a:off x="8522304" y="364792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Overcast Foggy Day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8BE3D8-E7BF-4B8D-A30C-F921388AF121}"/>
              </a:ext>
            </a:extLst>
          </p:cNvPr>
          <p:cNvSpPr txBox="1"/>
          <p:nvPr/>
        </p:nvSpPr>
        <p:spPr>
          <a:xfrm>
            <a:off x="1081466" y="364565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Overcast Snowy Day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542C2969-26D8-40B2-9442-243A73DEC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2685" y="982304"/>
            <a:ext cx="3674533" cy="2510632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10FF6BC7-0D9F-4FE3-A83B-A8E580634B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447" y="3429745"/>
            <a:ext cx="3517295" cy="24538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1FF461-24A0-4145-9DFA-6E101345B805}"/>
              </a:ext>
            </a:extLst>
          </p:cNvPr>
          <p:cNvSpPr txBox="1"/>
          <p:nvPr/>
        </p:nvSpPr>
        <p:spPr>
          <a:xfrm>
            <a:off x="4736495" y="592182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Rainy Day at Night</a:t>
            </a:r>
          </a:p>
        </p:txBody>
      </p:sp>
    </p:spTree>
    <p:extLst>
      <p:ext uri="{BB962C8B-B14F-4D97-AF65-F5344CB8AC3E}">
        <p14:creationId xmlns:p14="http://schemas.microsoft.com/office/powerpoint/2010/main" val="982634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AC00427-83FB-004D-A335-BD84F193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13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9B2F5-496F-0F45-8D4C-14C185ED7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789 Images (3840 x 2160 pixels) taken with an iPhone 8</a:t>
            </a:r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8476EA48-5053-934E-BED1-02344F2B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Team LIVE Dataset</a:t>
            </a:r>
            <a:endParaRPr lang="en-US" sz="3200">
              <a:solidFill>
                <a:schemeClr val="accent1"/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F14C3CE6-3983-4B84-BCDD-0C2FDAB38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934664"/>
              </p:ext>
            </p:extLst>
          </p:nvPr>
        </p:nvGraphicFramePr>
        <p:xfrm>
          <a:off x="1939109" y="2451995"/>
          <a:ext cx="8168639" cy="3708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714">
                  <a:extLst>
                    <a:ext uri="{9D8B030D-6E8A-4147-A177-3AD203B41FA5}">
                      <a16:colId xmlns:a16="http://schemas.microsoft.com/office/drawing/2014/main" val="838512907"/>
                    </a:ext>
                  </a:extLst>
                </a:gridCol>
                <a:gridCol w="1834605">
                  <a:extLst>
                    <a:ext uri="{9D8B030D-6E8A-4147-A177-3AD203B41FA5}">
                      <a16:colId xmlns:a16="http://schemas.microsoft.com/office/drawing/2014/main" val="1319879143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4250212969"/>
                    </a:ext>
                  </a:extLst>
                </a:gridCol>
                <a:gridCol w="2042160">
                  <a:extLst>
                    <a:ext uri="{9D8B030D-6E8A-4147-A177-3AD203B41FA5}">
                      <a16:colId xmlns:a16="http://schemas.microsoft.com/office/drawing/2014/main" val="4233495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Quantify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94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Pristine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34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Out of 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06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39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Oncoming Headlights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828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31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Motion Blur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67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Direct Sunlight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06115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Rain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108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89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296123"/>
                  </a:ext>
                </a:extLst>
              </a:tr>
              <a:tr h="37083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Snow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102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101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557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761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AC00427-83FB-004D-A335-BD84F193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14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9B2F5-496F-0F45-8D4C-14C185ED7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Used Yolo v3 to assess images to create a scalar value for accuracy</a:t>
            </a:r>
          </a:p>
          <a:p>
            <a:pPr marL="0" indent="0" algn="ctr">
              <a:buNone/>
            </a:pPr>
            <a:endParaRPr lang="en-US" i="1"/>
          </a:p>
          <a:p>
            <a:pPr marL="0" indent="0">
              <a:buNone/>
            </a:pPr>
            <a:endParaRPr lang="en-US" i="1"/>
          </a:p>
          <a:p>
            <a:pPr marL="0" indent="0" algn="ctr">
              <a:buNone/>
            </a:pPr>
            <a:endParaRPr lang="en-US" i="1">
              <a:latin typeface="Source Sans Pro"/>
              <a:ea typeface="Source Sans Pro"/>
            </a:endParaRPr>
          </a:p>
          <a:p>
            <a:pPr marL="0" indent="0" algn="ctr">
              <a:buNone/>
            </a:pPr>
            <a:endParaRPr lang="en-US" i="1">
              <a:latin typeface="Source Sans Pro"/>
              <a:ea typeface="Source Sans Pro"/>
            </a:endParaRPr>
          </a:p>
          <a:p>
            <a:pPr marL="0" indent="0" algn="ctr">
              <a:buNone/>
            </a:pPr>
            <a:r>
              <a:rPr lang="en-US" i="1">
                <a:latin typeface="Source Sans Pro"/>
                <a:ea typeface="Source Sans Pro"/>
              </a:rPr>
              <a:t>Failure Rate = 1 – accuracy score</a:t>
            </a:r>
            <a:endParaRPr lang="en-US">
              <a:latin typeface="Source Sans Pro"/>
              <a:ea typeface="Source Sans Pro"/>
            </a:endParaRPr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8476EA48-5053-934E-BED1-02344F2B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Failure Assessment</a:t>
            </a:r>
            <a:endParaRPr lang="en-US" sz="3200">
              <a:solidFill>
                <a:schemeClr val="accent1"/>
              </a:solidFill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3A9C6505-B870-408D-97FD-6681ED29D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022" y="2673321"/>
            <a:ext cx="6481764" cy="118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5907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E2967A-64B6-4F53-BAAF-210E5C48A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Team LIVE Dataset examples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9029B36-10BC-497D-8D97-015EC7215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2209" y="3520075"/>
            <a:ext cx="3964819" cy="22248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8A9141-F03F-4DF2-87A6-0A0D8C10BD21}"/>
              </a:ext>
            </a:extLst>
          </p:cNvPr>
          <p:cNvSpPr txBox="1"/>
          <p:nvPr/>
        </p:nvSpPr>
        <p:spPr>
          <a:xfrm>
            <a:off x="4809066" y="5873448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Oily Image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4896131A-C768-4CCF-B508-98C58AC18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828" y="1164421"/>
            <a:ext cx="3396342" cy="18682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D176E3-0FCE-425A-8403-CC93172413FC}"/>
              </a:ext>
            </a:extLst>
          </p:cNvPr>
          <p:cNvSpPr txBox="1"/>
          <p:nvPr/>
        </p:nvSpPr>
        <p:spPr>
          <a:xfrm>
            <a:off x="1422398" y="306735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Pristine Image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5E437605-2CD5-4B77-9639-4DCFEEE917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876" y="1270266"/>
            <a:ext cx="3904342" cy="18742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980901-21D1-4C18-9F02-4A77BD529663}"/>
              </a:ext>
            </a:extLst>
          </p:cNvPr>
          <p:cNvSpPr txBox="1"/>
          <p:nvPr/>
        </p:nvSpPr>
        <p:spPr>
          <a:xfrm>
            <a:off x="8413447" y="313992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cs typeface="Calibri"/>
              </a:rPr>
              <a:t>Rainy Image</a:t>
            </a:r>
          </a:p>
        </p:txBody>
      </p:sp>
    </p:spTree>
    <p:extLst>
      <p:ext uri="{BB962C8B-B14F-4D97-AF65-F5344CB8AC3E}">
        <p14:creationId xmlns:p14="http://schemas.microsoft.com/office/powerpoint/2010/main" val="21870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AC00427-83FB-004D-A335-BD84F193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13BF9-5145-4417-B95D-FA8627973885}" type="slidenum">
              <a:rPr lang="en-US" smtClean="0"/>
              <a:t>16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5B9B2F5-496F-0F45-8D4C-14C185ED7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Source Sans Pro"/>
                <a:ea typeface="Source Sans Pro"/>
              </a:rPr>
              <a:t>All teams presented excellent datasets!</a:t>
            </a:r>
            <a:endParaRPr lang="en-US"/>
          </a:p>
          <a:p>
            <a:r>
              <a:rPr lang="en-US">
                <a:latin typeface="Source Sans Pro"/>
                <a:ea typeface="Source Sans Pro"/>
              </a:rPr>
              <a:t>4 datasets are available now on CDVL (www.cdvl.org)</a:t>
            </a:r>
          </a:p>
          <a:p>
            <a:pPr lvl="1"/>
            <a:r>
              <a:rPr lang="en-US" b="1">
                <a:latin typeface="Source Sans Pro"/>
                <a:ea typeface="Source Sans Pro"/>
              </a:rPr>
              <a:t>LIVE RoadImpairs Image Dataset</a:t>
            </a:r>
          </a:p>
          <a:p>
            <a:pPr lvl="1"/>
            <a:r>
              <a:rPr lang="en-US" b="1">
                <a:latin typeface="Source Sans Pro"/>
                <a:ea typeface="Source Sans Pro"/>
              </a:rPr>
              <a:t>CalAster Motion and Out-of-focus Blurriness Dataset</a:t>
            </a:r>
          </a:p>
          <a:p>
            <a:pPr lvl="1"/>
            <a:r>
              <a:rPr lang="en-US" b="1">
                <a:latin typeface="Source Sans Pro"/>
                <a:ea typeface="Source Sans Pro"/>
              </a:rPr>
              <a:t>iAITech-NJIT Impairments Video Dataset</a:t>
            </a:r>
          </a:p>
          <a:p>
            <a:pPr lvl="1"/>
            <a:r>
              <a:rPr lang="en-US" b="1">
                <a:latin typeface="Source Sans Pro"/>
                <a:ea typeface="Source Sans Pro"/>
              </a:rPr>
              <a:t>IUPUIdrview Dataset, Images</a:t>
            </a:r>
          </a:p>
          <a:p>
            <a:pPr lvl="1"/>
            <a:r>
              <a:rPr lang="en-US" b="1">
                <a:latin typeface="Source Sans Pro"/>
                <a:ea typeface="Source Sans Pro"/>
              </a:rPr>
              <a:t>IUPUIdrview Dataset, Videos</a:t>
            </a:r>
          </a:p>
          <a:p>
            <a:r>
              <a:rPr lang="en-US">
                <a:latin typeface="Source Sans Pro"/>
                <a:ea typeface="Source Sans Pro"/>
              </a:rPr>
              <a:t>Any questions?</a:t>
            </a:r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8476EA48-5053-934E-BED1-02344F2B8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accent1"/>
                </a:solidFill>
                <a:latin typeface="Source Sans Pro Semibold"/>
                <a:ea typeface="Source Sans Pro Semibold"/>
              </a:rPr>
              <a:t>Summary</a:t>
            </a:r>
            <a:endParaRPr lang="en-US" sz="32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1936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SCR Branding 2021">
      <a:dk1>
        <a:srgbClr val="000000"/>
      </a:dk1>
      <a:lt1>
        <a:srgbClr val="FFFFFF"/>
      </a:lt1>
      <a:dk2>
        <a:srgbClr val="143F69"/>
      </a:dk2>
      <a:lt2>
        <a:srgbClr val="EFF2FA"/>
      </a:lt2>
      <a:accent1>
        <a:srgbClr val="1160A2"/>
      </a:accent1>
      <a:accent2>
        <a:srgbClr val="F79520"/>
      </a:accent2>
      <a:accent3>
        <a:srgbClr val="FFF5EA"/>
      </a:accent3>
      <a:accent4>
        <a:srgbClr val="F6B357"/>
      </a:accent4>
      <a:accent5>
        <a:srgbClr val="4485C3"/>
      </a:accent5>
      <a:accent6>
        <a:srgbClr val="DFE5F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NIST Enhancing Computer Vision for Public Safety Challenge Datasets</vt:lpstr>
      <vt:lpstr>Overview of Challenge</vt:lpstr>
      <vt:lpstr>Winning Teams</vt:lpstr>
      <vt:lpstr>CalAster Team Dataset</vt:lpstr>
      <vt:lpstr>CalAster Team Example</vt:lpstr>
      <vt:lpstr>Failure Rate Assessment</vt:lpstr>
      <vt:lpstr>Team iAI Tech-NJIT Dataset</vt:lpstr>
      <vt:lpstr>Team iAl Tech-NJIT Example</vt:lpstr>
      <vt:lpstr>Failure Assessment</vt:lpstr>
      <vt:lpstr>Team IUPUI Dataset</vt:lpstr>
      <vt:lpstr>Team IUPUI Distribution</vt:lpstr>
      <vt:lpstr>IUPUI Dataset Examples</vt:lpstr>
      <vt:lpstr>Team LIVE Dataset</vt:lpstr>
      <vt:lpstr>Failure Assessment</vt:lpstr>
      <vt:lpstr>Team LIVE Dataset examples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81</cp:revision>
  <dcterms:created xsi:type="dcterms:W3CDTF">2021-05-26T18:02:15Z</dcterms:created>
  <dcterms:modified xsi:type="dcterms:W3CDTF">2021-06-04T17:39:24Z</dcterms:modified>
</cp:coreProperties>
</file>