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64" r:id="rId13"/>
  </p:sldIdLst>
  <p:sldSz cx="12192000" cy="6858000"/>
  <p:notesSz cx="6858000" cy="9144000"/>
  <p:custDataLst>
    <p:tags r:id="rId15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D5AD"/>
    <a:srgbClr val="7F7F7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70677" autoAdjust="0"/>
  </p:normalViewPr>
  <p:slideViewPr>
    <p:cSldViewPr snapToGrid="0">
      <p:cViewPr varScale="1">
        <p:scale>
          <a:sx n="45" d="100"/>
          <a:sy n="45" d="100"/>
        </p:scale>
        <p:origin x="1070" y="43"/>
      </p:cViewPr>
      <p:guideLst>
        <p:guide orient="horz" pos="218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17D40A8-3060-7C4B-92C2-E388C41F88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43B1638-B48E-8245-BF00-741F2A050C0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F42465CA-C4F7-1D45-86EE-F4F35157627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BABD8CC4-760D-F349-8C6C-E9EF89613D4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Textmasterformate durch Klicken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21DB2467-B9AB-E546-9414-FB45E187B3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D9CB2127-8AA9-4041-9BB3-F0E539B942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mtClean="0"/>
            </a:lvl1pPr>
          </a:lstStyle>
          <a:p>
            <a:pPr>
              <a:defRPr/>
            </a:pPr>
            <a:fld id="{42037ED6-21E9-4141-80FB-32E0CFA25F7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037ED6-21E9-4141-80FB-32E0CFA25F74}" type="slidenum">
              <a:rPr lang="de-DE" altLang="de-DE" smtClean="0"/>
              <a:pPr>
                <a:defRPr/>
              </a:pPr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11399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037ED6-21E9-4141-80FB-32E0CFA25F74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85624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037ED6-21E9-4141-80FB-32E0CFA25F74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58775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037ED6-21E9-4141-80FB-32E0CFA25F74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4309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037ED6-21E9-4141-80FB-32E0CFA25F74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8517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9.xml"/><Relationship Id="rId7" Type="http://schemas.openxmlformats.org/officeDocument/2006/relationships/image" Target="../media/image4.jpeg"/><Relationship Id="rId2" Type="http://schemas.openxmlformats.org/officeDocument/2006/relationships/tags" Target="../tags/tag8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.xml"/><Relationship Id="rId9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>
            <a:extLst>
              <a:ext uri="{FF2B5EF4-FFF2-40B4-BE49-F238E27FC236}">
                <a16:creationId xmlns:a16="http://schemas.microsoft.com/office/drawing/2014/main" id="{8229B621-DFC0-104B-A8A3-6B44CEDAEA97}"/>
              </a:ext>
            </a:extLst>
          </p:cNvPr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719680" y="6135688"/>
            <a:ext cx="10748433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200"/>
          </a:p>
        </p:txBody>
      </p:sp>
      <p:graphicFrame>
        <p:nvGraphicFramePr>
          <p:cNvPr id="6" name="Rectangle 14" hidden="1">
            <a:extLst>
              <a:ext uri="{FF2B5EF4-FFF2-40B4-BE49-F238E27FC236}">
                <a16:creationId xmlns:a16="http://schemas.microsoft.com/office/drawing/2014/main" id="{BE4954C8-4CA0-BD4A-9D68-B6B68F1EEC6A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1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33" r:id="rId6" imgW="0" imgH="0" progId="TCLayout.ActiveDocument.1">
                  <p:embed/>
                </p:oleObj>
              </mc:Choice>
              <mc:Fallback>
                <p:oleObj r:id="rId6" imgW="0" imgH="0" progId="TCLayout.ActiveDocument.1">
                  <p:embed/>
                  <p:pic>
                    <p:nvPicPr>
                      <p:cNvPr id="16388" name="Rectangle 14" hidden="1">
                        <a:extLst>
                          <a:ext uri="{FF2B5EF4-FFF2-40B4-BE49-F238E27FC236}">
                            <a16:creationId xmlns:a16="http://schemas.microsoft.com/office/drawing/2014/main" id="{C4CFDA04-706B-BC47-B2F2-92DBEA6CB2A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17" descr="TU_130227_PPT_Bild-Aussicht">
            <a:extLst>
              <a:ext uri="{FF2B5EF4-FFF2-40B4-BE49-F238E27FC236}">
                <a16:creationId xmlns:a16="http://schemas.microsoft.com/office/drawing/2014/main" id="{10960EA4-8613-1248-940B-135DCA204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27" y="1636955"/>
            <a:ext cx="1147233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9680" y="4119787"/>
            <a:ext cx="10748433" cy="10369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altLang="de-DE" noProof="0" dirty="0"/>
              <a:t>Titel durch Klicken hinzufügen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9680" y="5686415"/>
            <a:ext cx="10748433" cy="252441"/>
          </a:xfrm>
        </p:spPr>
        <p:txBody>
          <a:bodyPr anchor="b">
            <a:spAutoFit/>
          </a:bodyPr>
          <a:lstStyle>
            <a:lvl1pPr marL="0" indent="0"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altLang="de-DE" noProof="0"/>
              <a:t>Untertitel durch Klicken hinzufügen</a:t>
            </a:r>
          </a:p>
        </p:txBody>
      </p:sp>
      <p:pic>
        <p:nvPicPr>
          <p:cNvPr id="9" name="Picture 9" descr="TU_Logo_lang_RGB_rot_PPT-1">
            <a:extLst>
              <a:ext uri="{FF2B5EF4-FFF2-40B4-BE49-F238E27FC236}">
                <a16:creationId xmlns:a16="http://schemas.microsoft.com/office/drawing/2014/main" id="{ECB81468-0713-CC4F-91D7-ABB3A0BBC867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7525" y="568335"/>
            <a:ext cx="1746233" cy="9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A2C13507-52FE-A14D-9925-0E0B24921B9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34" y="568335"/>
            <a:ext cx="1837637" cy="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4299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749F172C-9D8B-934D-9573-F57E77F85136}"/>
              </a:ext>
            </a:extLst>
          </p:cNvPr>
          <p:cNvSpPr>
            <a:spLocks noGrp="1" noChangeArrowheads="1"/>
          </p:cNvSpPr>
          <p:nvPr>
            <p:ph type="sldNum" sz="quarter" idx="11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Slide </a:t>
            </a:r>
            <a:fld id="{58B8E772-D5EF-1B4E-8D7D-EC6872580F68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516C8F76-8543-0347-A8B7-5B59EE73864B}"/>
              </a:ext>
            </a:extLst>
          </p:cNvPr>
          <p:cNvSpPr>
            <a:spLocks noGrp="1" noChangeArrowheads="1"/>
          </p:cNvSpPr>
          <p:nvPr>
            <p:ph type="ftr" sz="quarter" idx="3"/>
            <p:custDataLst>
              <p:tags r:id="rId2"/>
            </p:custDataLst>
          </p:nvPr>
        </p:nvSpPr>
        <p:spPr bwMode="auto">
          <a:xfrm>
            <a:off x="719669" y="6372225"/>
            <a:ext cx="8832851" cy="152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</p:spTree>
    <p:extLst>
      <p:ext uri="{BB962C8B-B14F-4D97-AF65-F5344CB8AC3E}">
        <p14:creationId xmlns:p14="http://schemas.microsoft.com/office/powerpoint/2010/main" val="1440753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1" y="4098832"/>
            <a:ext cx="10515600" cy="463653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1" y="4589482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E1D9CA71-5E80-7043-8CBD-351824C7E7CE}"/>
              </a:ext>
            </a:extLst>
          </p:cNvPr>
          <p:cNvSpPr>
            <a:spLocks noGrp="1" noChangeArrowheads="1"/>
          </p:cNvSpPr>
          <p:nvPr>
            <p:ph type="sldNum" sz="quarter" idx="11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Slide </a:t>
            </a:r>
            <a:fld id="{517348DD-AAB9-7942-91CF-09BD4CC3845C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F153F7A8-9590-0845-8961-5F3EB09E631D}"/>
              </a:ext>
            </a:extLst>
          </p:cNvPr>
          <p:cNvSpPr>
            <a:spLocks noGrp="1" noChangeArrowheads="1"/>
          </p:cNvSpPr>
          <p:nvPr>
            <p:ph type="ftr" sz="quarter" idx="3"/>
            <p:custDataLst>
              <p:tags r:id="rId2"/>
            </p:custDataLst>
          </p:nvPr>
        </p:nvSpPr>
        <p:spPr bwMode="auto">
          <a:xfrm>
            <a:off x="719669" y="6372225"/>
            <a:ext cx="8832851" cy="152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</p:spTree>
    <p:extLst>
      <p:ext uri="{BB962C8B-B14F-4D97-AF65-F5344CB8AC3E}">
        <p14:creationId xmlns:p14="http://schemas.microsoft.com/office/powerpoint/2010/main" val="2397519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19680" y="2349502"/>
            <a:ext cx="5272617" cy="3641725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5484" y="2349502"/>
            <a:ext cx="5272616" cy="3641725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F65C2B6E-018E-E840-B35E-2AE17CAA7C52}"/>
              </a:ext>
            </a:extLst>
          </p:cNvPr>
          <p:cNvSpPr>
            <a:spLocks noGrp="1" noChangeArrowheads="1"/>
          </p:cNvSpPr>
          <p:nvPr>
            <p:ph type="sldNum" sz="quarter" idx="11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Slide </a:t>
            </a:r>
            <a:fld id="{43710248-9BB2-954B-8CE1-76946C6A920B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96768F23-D205-374D-80EA-9A1C9D3970C5}"/>
              </a:ext>
            </a:extLst>
          </p:cNvPr>
          <p:cNvSpPr>
            <a:spLocks noGrp="1" noChangeArrowheads="1"/>
          </p:cNvSpPr>
          <p:nvPr>
            <p:ph type="ftr" sz="quarter" idx="3"/>
            <p:custDataLst>
              <p:tags r:id="rId2"/>
            </p:custDataLst>
          </p:nvPr>
        </p:nvSpPr>
        <p:spPr bwMode="auto">
          <a:xfrm>
            <a:off x="719669" y="6372225"/>
            <a:ext cx="8832851" cy="152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</p:spTree>
    <p:extLst>
      <p:ext uri="{BB962C8B-B14F-4D97-AF65-F5344CB8AC3E}">
        <p14:creationId xmlns:p14="http://schemas.microsoft.com/office/powerpoint/2010/main" val="4000252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7" y="1332129"/>
            <a:ext cx="10515600" cy="35856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1961CD2D-7901-7344-B357-896227948313}"/>
              </a:ext>
            </a:extLst>
          </p:cNvPr>
          <p:cNvSpPr>
            <a:spLocks noGrp="1" noChangeArrowheads="1"/>
          </p:cNvSpPr>
          <p:nvPr>
            <p:ph type="sldNum" sz="quarter" idx="11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Slide </a:t>
            </a:r>
            <a:fld id="{D5990250-93DC-EC4C-892C-915151CE3D4C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58114BAC-6E25-1D45-A0C5-EF978CC47546}"/>
              </a:ext>
            </a:extLst>
          </p:cNvPr>
          <p:cNvSpPr>
            <a:spLocks noGrp="1" noChangeArrowheads="1"/>
          </p:cNvSpPr>
          <p:nvPr>
            <p:ph type="ftr" sz="quarter" idx="12"/>
            <p:custDataLst>
              <p:tags r:id="rId2"/>
            </p:custDataLst>
          </p:nvPr>
        </p:nvSpPr>
        <p:spPr bwMode="auto">
          <a:xfrm>
            <a:off x="719669" y="6372225"/>
            <a:ext cx="8832851" cy="152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</p:spTree>
    <p:extLst>
      <p:ext uri="{BB962C8B-B14F-4D97-AF65-F5344CB8AC3E}">
        <p14:creationId xmlns:p14="http://schemas.microsoft.com/office/powerpoint/2010/main" val="3197901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20AA5DD3-B11F-5E42-870E-B5783FC43DDF}"/>
              </a:ext>
            </a:extLst>
          </p:cNvPr>
          <p:cNvSpPr>
            <a:spLocks noGrp="1" noChangeArrowheads="1"/>
          </p:cNvSpPr>
          <p:nvPr>
            <p:ph type="sldNum" sz="quarter" idx="11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Slide </a:t>
            </a:r>
            <a:fld id="{C3C0A4D8-D270-2C47-B3DC-5544B6F1C9A2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A610DB8F-E6FD-BA44-BF47-69ACAFEA7649}"/>
              </a:ext>
            </a:extLst>
          </p:cNvPr>
          <p:cNvSpPr>
            <a:spLocks noGrp="1" noChangeArrowheads="1"/>
          </p:cNvSpPr>
          <p:nvPr>
            <p:ph type="ftr" sz="quarter" idx="3"/>
            <p:custDataLst>
              <p:tags r:id="rId2"/>
            </p:custDataLst>
          </p:nvPr>
        </p:nvSpPr>
        <p:spPr bwMode="auto">
          <a:xfrm>
            <a:off x="719669" y="6372225"/>
            <a:ext cx="8832851" cy="152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</p:spTree>
    <p:extLst>
      <p:ext uri="{BB962C8B-B14F-4D97-AF65-F5344CB8AC3E}">
        <p14:creationId xmlns:p14="http://schemas.microsoft.com/office/powerpoint/2010/main" val="184119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">
            <a:extLst>
              <a:ext uri="{FF2B5EF4-FFF2-40B4-BE49-F238E27FC236}">
                <a16:creationId xmlns:a16="http://schemas.microsoft.com/office/drawing/2014/main" id="{55008D51-4818-5F41-A5CA-D28FD838DFE3}"/>
              </a:ext>
            </a:extLst>
          </p:cNvPr>
          <p:cNvSpPr>
            <a:spLocks noGrp="1" noChangeArrowheads="1"/>
          </p:cNvSpPr>
          <p:nvPr>
            <p:ph type="sldNum" sz="quarter" idx="11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Slide </a:t>
            </a:r>
            <a:fld id="{492633BA-A3F6-BC41-B085-8A4000F1EE44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196CC32-10E0-4445-9467-B1B2EB049FFA}"/>
              </a:ext>
            </a:extLst>
          </p:cNvPr>
          <p:cNvSpPr>
            <a:spLocks noGrp="1" noChangeArrowheads="1"/>
          </p:cNvSpPr>
          <p:nvPr>
            <p:ph type="ftr" sz="quarter" idx="3"/>
            <p:custDataLst>
              <p:tags r:id="rId2"/>
            </p:custDataLst>
          </p:nvPr>
        </p:nvSpPr>
        <p:spPr bwMode="auto">
          <a:xfrm>
            <a:off x="719669" y="6372225"/>
            <a:ext cx="8832851" cy="152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</p:spTree>
    <p:extLst>
      <p:ext uri="{BB962C8B-B14F-4D97-AF65-F5344CB8AC3E}">
        <p14:creationId xmlns:p14="http://schemas.microsoft.com/office/powerpoint/2010/main" val="3517948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30" y="1287977"/>
            <a:ext cx="3932767" cy="769441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717" y="987444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40330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7A6F0202-F975-4041-9846-8006437B17CD}"/>
              </a:ext>
            </a:extLst>
          </p:cNvPr>
          <p:cNvSpPr>
            <a:spLocks noGrp="1" noChangeArrowheads="1"/>
          </p:cNvSpPr>
          <p:nvPr>
            <p:ph type="sldNum" sz="quarter" idx="11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Slide </a:t>
            </a:r>
            <a:fld id="{B1279EFA-E82C-6D4E-8961-3149847C099F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23A2AD0E-9B16-974A-8349-E0FBC814E5C6}"/>
              </a:ext>
            </a:extLst>
          </p:cNvPr>
          <p:cNvSpPr>
            <a:spLocks noGrp="1" noChangeArrowheads="1"/>
          </p:cNvSpPr>
          <p:nvPr>
            <p:ph type="ftr" sz="quarter" idx="3"/>
            <p:custDataLst>
              <p:tags r:id="rId2"/>
            </p:custDataLst>
          </p:nvPr>
        </p:nvSpPr>
        <p:spPr bwMode="auto">
          <a:xfrm>
            <a:off x="719669" y="6372225"/>
            <a:ext cx="8832851" cy="152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</p:spTree>
    <p:extLst>
      <p:ext uri="{BB962C8B-B14F-4D97-AF65-F5344CB8AC3E}">
        <p14:creationId xmlns:p14="http://schemas.microsoft.com/office/powerpoint/2010/main" val="1847395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30" y="1287977"/>
            <a:ext cx="3932767" cy="769441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717" y="987444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40330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17852A9D-8FEA-4042-B9C3-25FE9FCA8296}"/>
              </a:ext>
            </a:extLst>
          </p:cNvPr>
          <p:cNvSpPr>
            <a:spLocks noGrp="1" noChangeArrowheads="1"/>
          </p:cNvSpPr>
          <p:nvPr>
            <p:ph type="sldNum" sz="quarter" idx="11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Slide </a:t>
            </a:r>
            <a:fld id="{24D3A5F4-58D6-F544-B98E-125D89EC5F03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874FB818-7059-2044-A0EC-804B6BBBA5E8}"/>
              </a:ext>
            </a:extLst>
          </p:cNvPr>
          <p:cNvSpPr>
            <a:spLocks noGrp="1" noChangeArrowheads="1"/>
          </p:cNvSpPr>
          <p:nvPr>
            <p:ph type="ftr" sz="quarter" idx="3"/>
            <p:custDataLst>
              <p:tags r:id="rId2"/>
            </p:custDataLst>
          </p:nvPr>
        </p:nvSpPr>
        <p:spPr bwMode="auto">
          <a:xfrm>
            <a:off x="719669" y="6372225"/>
            <a:ext cx="8832851" cy="152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</p:spTree>
    <p:extLst>
      <p:ext uri="{BB962C8B-B14F-4D97-AF65-F5344CB8AC3E}">
        <p14:creationId xmlns:p14="http://schemas.microsoft.com/office/powerpoint/2010/main" val="2257514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45BE21A9-7E8E-3440-9130-2137761F0735}"/>
              </a:ext>
            </a:extLst>
          </p:cNvPr>
          <p:cNvSpPr>
            <a:spLocks noGrp="1" noChangeArrowheads="1"/>
          </p:cNvSpPr>
          <p:nvPr>
            <p:ph type="sldNum" sz="quarter" idx="11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Slide </a:t>
            </a:r>
            <a:fld id="{93264F21-E831-C742-BF97-AE4A6944D1FC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0FE089D4-5D66-524D-B29D-170D1304C65B}"/>
              </a:ext>
            </a:extLst>
          </p:cNvPr>
          <p:cNvSpPr>
            <a:spLocks noGrp="1" noChangeArrowheads="1"/>
          </p:cNvSpPr>
          <p:nvPr>
            <p:ph type="ftr" sz="quarter" idx="3"/>
            <p:custDataLst>
              <p:tags r:id="rId2"/>
            </p:custDataLst>
          </p:nvPr>
        </p:nvSpPr>
        <p:spPr bwMode="auto">
          <a:xfrm>
            <a:off x="719669" y="6372225"/>
            <a:ext cx="8832851" cy="152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</p:spTree>
    <p:extLst>
      <p:ext uri="{BB962C8B-B14F-4D97-AF65-F5344CB8AC3E}">
        <p14:creationId xmlns:p14="http://schemas.microsoft.com/office/powerpoint/2010/main" val="392712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82052" y="1717675"/>
            <a:ext cx="358560" cy="4273550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19667" y="1717675"/>
            <a:ext cx="7859184" cy="4273550"/>
          </a:xfrm>
        </p:spPr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12E3FEB0-3BDA-FD41-A4EF-A6CF9E377823}"/>
              </a:ext>
            </a:extLst>
          </p:cNvPr>
          <p:cNvSpPr>
            <a:spLocks noGrp="1" noChangeArrowheads="1"/>
          </p:cNvSpPr>
          <p:nvPr>
            <p:ph type="sldNum" sz="quarter" idx="11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Slide </a:t>
            </a:r>
            <a:fld id="{0DDE9333-98E7-1648-BDD1-9E658FB567DB}" type="slidenum">
              <a:rPr lang="de-DE" altLang="de-DE" smtClean="0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0E7D0737-B3FF-9247-B728-01C284AC4ABC}"/>
              </a:ext>
            </a:extLst>
          </p:cNvPr>
          <p:cNvSpPr>
            <a:spLocks noGrp="1" noChangeArrowheads="1"/>
          </p:cNvSpPr>
          <p:nvPr>
            <p:ph type="ftr" sz="quarter" idx="3"/>
            <p:custDataLst>
              <p:tags r:id="rId2"/>
            </p:custDataLst>
          </p:nvPr>
        </p:nvSpPr>
        <p:spPr bwMode="auto">
          <a:xfrm>
            <a:off x="719669" y="6372225"/>
            <a:ext cx="8832851" cy="152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</p:spTree>
    <p:extLst>
      <p:ext uri="{BB962C8B-B14F-4D97-AF65-F5344CB8AC3E}">
        <p14:creationId xmlns:p14="http://schemas.microsoft.com/office/powerpoint/2010/main" val="154810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23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Relationship Id="rId22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536415B-17A2-364E-9255-31CC05CE0718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719680" y="1740115"/>
            <a:ext cx="10748433" cy="35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altLang="de-DE"/>
              <a:t>Titel durch Klicken hinzufügen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B5554A5-6E9B-464A-AD68-285223834617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719680" y="2349502"/>
            <a:ext cx="10748433" cy="364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 durck Klicken hinzufügen</a:t>
            </a:r>
          </a:p>
          <a:p>
            <a:pPr lvl="1"/>
            <a:r>
              <a:rPr lang="de-DE" altLang="de-DE"/>
              <a:t>Xxx</a:t>
            </a:r>
          </a:p>
        </p:txBody>
      </p:sp>
      <p:sp>
        <p:nvSpPr>
          <p:cNvPr id="1037" name="Rectangle 13">
            <a:extLst>
              <a:ext uri="{FF2B5EF4-FFF2-40B4-BE49-F238E27FC236}">
                <a16:creationId xmlns:a16="http://schemas.microsoft.com/office/drawing/2014/main" id="{37E118AA-56B2-034B-9845-164F3DA97F47}"/>
              </a:ext>
            </a:extLst>
          </p:cNvPr>
          <p:cNvSpPr>
            <a:spLocks noGrp="1" noChangeArrowheads="1"/>
          </p:cNvSpPr>
          <p:nvPr>
            <p:ph type="ftr" sz="quarter" idx="3"/>
            <p:custDataLst>
              <p:tags r:id="rId16"/>
            </p:custDataLst>
          </p:nvPr>
        </p:nvSpPr>
        <p:spPr bwMode="auto">
          <a:xfrm>
            <a:off x="719669" y="6372225"/>
            <a:ext cx="8832851" cy="152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  <p:sp>
        <p:nvSpPr>
          <p:cNvPr id="1038" name="Rectangle 14">
            <a:extLst>
              <a:ext uri="{FF2B5EF4-FFF2-40B4-BE49-F238E27FC236}">
                <a16:creationId xmlns:a16="http://schemas.microsoft.com/office/drawing/2014/main" id="{C7E1EF21-965B-0B49-8CDA-34A5B4581003}"/>
              </a:ext>
            </a:extLst>
          </p:cNvPr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719669" y="6557963"/>
            <a:ext cx="8832851" cy="152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de-DE" altLang="de-DE" dirty="0"/>
              <a:t>Slide </a:t>
            </a:r>
            <a:fld id="{C9375A92-D38B-304E-BF5F-2D656241BA5A}" type="slidenum">
              <a:rPr lang="de-DE" altLang="de-DE" smtClean="0"/>
              <a:pPr>
                <a:defRPr/>
              </a:pPr>
              <a:t>‹#›</a:t>
            </a:fld>
            <a:endParaRPr lang="de-DE" altLang="de-DE" dirty="0"/>
          </a:p>
        </p:txBody>
      </p:sp>
      <p:graphicFrame>
        <p:nvGraphicFramePr>
          <p:cNvPr id="1031" name="Rectangle 18" hidden="1">
            <a:extLst>
              <a:ext uri="{FF2B5EF4-FFF2-40B4-BE49-F238E27FC236}">
                <a16:creationId xmlns:a16="http://schemas.microsoft.com/office/drawing/2014/main" id="{37DEF188-AD41-A44F-9CB5-9EF16795B9E8}"/>
              </a:ext>
            </a:extLst>
          </p:cNvPr>
          <p:cNvGraphicFramePr>
            <a:graphicFrameLocks/>
          </p:cNvGraphicFramePr>
          <p:nvPr>
            <p:custDataLst>
              <p:tags r:id="rId18"/>
            </p:custDataLst>
          </p:nvPr>
        </p:nvGraphicFramePr>
        <p:xfrm>
          <a:off x="1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" r:id="rId20" imgW="0" imgH="0" progId="TCLayout.ActiveDocument.1">
                  <p:embed/>
                </p:oleObj>
              </mc:Choice>
              <mc:Fallback>
                <p:oleObj r:id="rId20" imgW="0" imgH="0" progId="TCLayout.ActiveDocument.1">
                  <p:embed/>
                  <p:pic>
                    <p:nvPicPr>
                      <p:cNvPr id="0" name="Rectangle 18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1">
            <a:extLst>
              <a:ext uri="{FF2B5EF4-FFF2-40B4-BE49-F238E27FC236}">
                <a16:creationId xmlns:a16="http://schemas.microsoft.com/office/drawing/2014/main" id="{A00C86D8-91AF-1046-A352-16C587FEEE2D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13" y="6117385"/>
            <a:ext cx="1104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TU_Logo_lang_RGB_rot_PPT-2">
            <a:extLst>
              <a:ext uri="{FF2B5EF4-FFF2-40B4-BE49-F238E27FC236}">
                <a16:creationId xmlns:a16="http://schemas.microsoft.com/office/drawing/2014/main" id="{C975DF15-19AA-254D-AEEA-B54C311BBD53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9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688" y="427760"/>
            <a:ext cx="1368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3" descr="TU_130227_PPT_Bild-Aussicht_Streifen">
            <a:extLst>
              <a:ext uri="{FF2B5EF4-FFF2-40B4-BE49-F238E27FC236}">
                <a16:creationId xmlns:a16="http://schemas.microsoft.com/office/drawing/2014/main" id="{801406C8-E0DC-9643-A838-E936D4E445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7072"/>
            <a:ext cx="9355621" cy="1025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hf hdr="0" dt="0"/>
  <p:txStyles>
    <p:titleStyle>
      <a:lvl1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784225" indent="-2444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92213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725B4141-6E90-D840-AC4F-459285B54F5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9902" y="4015110"/>
            <a:ext cx="11051671" cy="1453314"/>
          </a:xfrm>
        </p:spPr>
        <p:txBody>
          <a:bodyPr anchor="ctr">
            <a:normAutofit/>
          </a:bodyPr>
          <a:lstStyle/>
          <a:p>
            <a:r>
              <a:rPr lang="en-US" dirty="0"/>
              <a:t>Mean Opinion Score and Ranked based Statistics</a:t>
            </a:r>
          </a:p>
        </p:txBody>
      </p:sp>
      <p:sp>
        <p:nvSpPr>
          <p:cNvPr id="14338" name="Rectangle 3">
            <a:extLst>
              <a:ext uri="{FF2B5EF4-FFF2-40B4-BE49-F238E27FC236}">
                <a16:creationId xmlns:a16="http://schemas.microsoft.com/office/drawing/2014/main" id="{B9A27A4A-923E-3A41-958C-FEBC00B1D15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59902" y="5615558"/>
            <a:ext cx="9436002" cy="6217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de-DE" sz="2000" dirty="0"/>
              <a:t>Babak Naderi | QU Lab – </a:t>
            </a:r>
            <a:r>
              <a:rPr lang="en-US" altLang="de-DE" sz="2000" dirty="0" err="1"/>
              <a:t>Technische</a:t>
            </a:r>
            <a:r>
              <a:rPr lang="en-US" altLang="de-DE" sz="2000" dirty="0"/>
              <a:t> Universität Berlin </a:t>
            </a:r>
          </a:p>
          <a:p>
            <a:pPr>
              <a:lnSpc>
                <a:spcPct val="100000"/>
              </a:lnSpc>
            </a:pPr>
            <a:r>
              <a:rPr lang="en-US" altLang="de-DE" sz="1200" dirty="0"/>
              <a:t>15.12.2020 VQEG</a:t>
            </a:r>
          </a:p>
          <a:p>
            <a:pPr eaLnBrk="1" hangingPunct="1"/>
            <a:endParaRPr lang="en-US" altLang="de-DE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 Opinion Score (MOS)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80" y="2349502"/>
            <a:ext cx="6464891" cy="3641725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Mean Opinion Score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(MOS) presents the average opinion scores given by participants in a subjective test on a predefined scale.</a:t>
            </a:r>
          </a:p>
          <a:p>
            <a:pPr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MOS should be reported by complementary information like 95% Confidence Interval, and/or Standard deviation and number of votes</a:t>
            </a:r>
          </a:p>
          <a:p>
            <a:pPr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Absolute Category Rating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(ACR) is the recommended and most popular method used in subjective tests.</a:t>
            </a:r>
          </a:p>
          <a:p>
            <a:pPr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 ACR method typically we use a  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5-point discrete scale </a:t>
            </a:r>
            <a:r>
              <a:rPr lang="en-DE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/>
              <a:t>Slide </a:t>
            </a:r>
            <a:fld id="{58B8E772-D5EF-1B4E-8D7D-EC6872580F68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4138" r="5714" b="12854"/>
          <a:stretch/>
        </p:blipFill>
        <p:spPr>
          <a:xfrm>
            <a:off x="7305923" y="2479673"/>
            <a:ext cx="4886077" cy="2949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09266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80" y="1713954"/>
            <a:ext cx="10748433" cy="384721"/>
          </a:xfrm>
        </p:spPr>
        <p:txBody>
          <a:bodyPr/>
          <a:lstStyle/>
          <a:p>
            <a:r>
              <a:rPr lang="en-US" dirty="0"/>
              <a:t>Mean Opinion Score (MOS)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/>
              <a:t>Slide </a:t>
            </a:r>
            <a:fld id="{58B8E772-D5EF-1B4E-8D7D-EC6872580F68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  <p:sp>
        <p:nvSpPr>
          <p:cNvPr id="8" name="TextBox 7"/>
          <p:cNvSpPr txBox="1"/>
          <p:nvPr/>
        </p:nvSpPr>
        <p:spPr>
          <a:xfrm>
            <a:off x="3145661" y="3429000"/>
            <a:ext cx="9955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Sample 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92797" y="3389835"/>
            <a:ext cx="10021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Sample B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346709" y="3653214"/>
            <a:ext cx="5933199" cy="721003"/>
            <a:chOff x="3346709" y="3653214"/>
            <a:chExt cx="5933199" cy="721003"/>
          </a:xfrm>
        </p:grpSpPr>
        <p:sp>
          <p:nvSpPr>
            <p:cNvPr id="10" name="TextBox 9"/>
            <p:cNvSpPr txBox="1"/>
            <p:nvPr/>
          </p:nvSpPr>
          <p:spPr>
            <a:xfrm>
              <a:off x="3346709" y="3653214"/>
              <a:ext cx="5934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MOS</a:t>
              </a:r>
              <a:endParaRPr lang="en-US" sz="18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397588" y="4035663"/>
              <a:ext cx="7436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3.10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819237" y="4035663"/>
              <a:ext cx="7436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4.00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70466" y="4051052"/>
              <a:ext cx="17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 / No / </a:t>
              </a:r>
              <a:r>
                <a:rPr lang="en-US" sz="1400" dirty="0"/>
                <a:t>cannot</a:t>
              </a:r>
              <a:r>
                <a:rPr lang="en-US" dirty="0"/>
                <a:t> say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471661" y="2128015"/>
            <a:ext cx="4161717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1600" b="1" dirty="0"/>
              <a:t>Assume 95% Confidence Interval =  0.15 </a:t>
            </a:r>
          </a:p>
          <a:p>
            <a:r>
              <a:rPr lang="en-US" sz="1600" b="1" dirty="0"/>
              <a:t>for all cases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699177" y="4536076"/>
            <a:ext cx="7600398" cy="369332"/>
            <a:chOff x="1679510" y="4020274"/>
            <a:chExt cx="7600398" cy="369332"/>
          </a:xfrm>
        </p:grpSpPr>
        <p:sp>
          <p:nvSpPr>
            <p:cNvPr id="18" name="TextBox 17"/>
            <p:cNvSpPr txBox="1"/>
            <p:nvPr/>
          </p:nvSpPr>
          <p:spPr>
            <a:xfrm>
              <a:off x="1679510" y="4020274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/>
                <a:t>Case 2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397588" y="4035663"/>
              <a:ext cx="7436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3.10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19237" y="4035663"/>
              <a:ext cx="7436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3.80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570466" y="4051052"/>
              <a:ext cx="17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 / No / </a:t>
              </a:r>
              <a:r>
                <a:rPr lang="en-US" sz="1400" dirty="0"/>
                <a:t>cannot</a:t>
              </a:r>
              <a:r>
                <a:rPr lang="en-US" dirty="0"/>
                <a:t> say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699177" y="5062395"/>
            <a:ext cx="7600398" cy="369332"/>
            <a:chOff x="1679510" y="4020274"/>
            <a:chExt cx="7600398" cy="369332"/>
          </a:xfrm>
        </p:grpSpPr>
        <p:sp>
          <p:nvSpPr>
            <p:cNvPr id="23" name="TextBox 22"/>
            <p:cNvSpPr txBox="1"/>
            <p:nvPr/>
          </p:nvSpPr>
          <p:spPr>
            <a:xfrm>
              <a:off x="1679510" y="4020274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/>
                <a:t>Case 3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397588" y="4035663"/>
              <a:ext cx="7436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3.10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19237" y="4035663"/>
              <a:ext cx="7436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3.20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70466" y="4051052"/>
              <a:ext cx="17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 / No / </a:t>
              </a:r>
              <a:r>
                <a:rPr lang="en-US" sz="1400" dirty="0"/>
                <a:t>cannot</a:t>
              </a:r>
              <a:r>
                <a:rPr lang="en-US" dirty="0"/>
                <a:t> say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699177" y="5643152"/>
            <a:ext cx="7600398" cy="369332"/>
            <a:chOff x="1679510" y="4020274"/>
            <a:chExt cx="7600398" cy="369332"/>
          </a:xfrm>
        </p:grpSpPr>
        <p:sp>
          <p:nvSpPr>
            <p:cNvPr id="28" name="TextBox 27"/>
            <p:cNvSpPr txBox="1"/>
            <p:nvPr/>
          </p:nvSpPr>
          <p:spPr>
            <a:xfrm>
              <a:off x="1679510" y="4020274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/>
                <a:t>Case 4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97588" y="4035663"/>
              <a:ext cx="7436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3.10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819237" y="4035663"/>
              <a:ext cx="7436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3.11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570466" y="4051052"/>
              <a:ext cx="17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 / No / </a:t>
              </a:r>
              <a:r>
                <a:rPr lang="en-US" sz="1400" dirty="0"/>
                <a:t>cannot</a:t>
              </a:r>
              <a:r>
                <a:rPr lang="en-US" dirty="0"/>
                <a:t> say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552099" y="4046904"/>
            <a:ext cx="817754" cy="1967466"/>
            <a:chOff x="7552099" y="4046904"/>
            <a:chExt cx="817754" cy="1967466"/>
          </a:xfrm>
        </p:grpSpPr>
        <p:sp>
          <p:nvSpPr>
            <p:cNvPr id="32" name="Oval 31"/>
            <p:cNvSpPr/>
            <p:nvPr/>
          </p:nvSpPr>
          <p:spPr bwMode="auto">
            <a:xfrm>
              <a:off x="7893698" y="4046904"/>
              <a:ext cx="457200" cy="369332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7912653" y="4526132"/>
              <a:ext cx="457200" cy="369332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7552099" y="5645038"/>
              <a:ext cx="457200" cy="369332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7560780" y="5047820"/>
              <a:ext cx="457200" cy="369332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C4FF5402-AD92-4542-9F04-541924D8C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257" y="2797043"/>
            <a:ext cx="990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CFB83E1-73EA-46A6-B1F5-F62039975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401" y="2787686"/>
            <a:ext cx="96043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699CD60F-5922-4DBF-88D8-4D0357E40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80" y="2349503"/>
            <a:ext cx="10748433" cy="436180"/>
          </a:xfrm>
        </p:spPr>
        <p:txBody>
          <a:bodyPr/>
          <a:lstStyle/>
          <a:p>
            <a:pPr marL="0" lvl="0" indent="0">
              <a:lnSpc>
                <a:spcPct val="100000"/>
              </a:lnSpc>
            </a:pPr>
            <a:r>
              <a:rPr lang="en-US" sz="1800" b="1" dirty="0">
                <a:latin typeface="Arial" panose="020B0604020202020204" pitchFamily="34" charset="0"/>
              </a:rPr>
              <a:t>Do they have a same quality!?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2B7D9FF-BA08-4EB2-BB59-32206B3069F5}"/>
              </a:ext>
            </a:extLst>
          </p:cNvPr>
          <p:cNvSpPr txBox="1"/>
          <p:nvPr/>
        </p:nvSpPr>
        <p:spPr>
          <a:xfrm>
            <a:off x="5838904" y="3619551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MOS</a:t>
            </a:r>
            <a:endParaRPr lang="en-US" sz="18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5F8D918-B6A8-46A4-9FC3-D3AFDF778142}"/>
              </a:ext>
            </a:extLst>
          </p:cNvPr>
          <p:cNvSpPr txBox="1"/>
          <p:nvPr/>
        </p:nvSpPr>
        <p:spPr>
          <a:xfrm>
            <a:off x="1699176" y="4017966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Case 1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72F2FC6-45B8-4E74-B052-63C30864C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8910" y="5085000"/>
            <a:ext cx="248787" cy="24878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E550192-51AE-44E8-9ECB-BF5C167BC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8909" y="5637800"/>
            <a:ext cx="248787" cy="24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 Opinion Score (MOS)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MOS is a sensitive metric: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minor change in one vote influences the resulting score</a:t>
            </a:r>
          </a:p>
          <a:p>
            <a:pPr>
              <a:buFont typeface="Arial" panose="020B0604020202020204" pitchFamily="34" charset="0"/>
              <a:buChar char="•"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0.1 MOS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differnce</a:t>
            </a: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of subjects vote as before, but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changed their vote only by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 point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 ACR scale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0.01 MOS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differnce</a:t>
            </a: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99%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of subjects vote as before, but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changed their vote only by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 point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 ACR scale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/>
              <a:t>Slide </a:t>
            </a:r>
            <a:fld id="{58B8E772-D5EF-1B4E-8D7D-EC6872580F68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687165"/>
              </p:ext>
            </p:extLst>
          </p:nvPr>
        </p:nvGraphicFramePr>
        <p:xfrm>
          <a:off x="2018031" y="3114676"/>
          <a:ext cx="5906775" cy="819578"/>
        </p:xfrm>
        <a:graphic>
          <a:graphicData uri="http://schemas.openxmlformats.org/drawingml/2006/table">
            <a:tbl>
              <a:tblPr/>
              <a:tblGrid>
                <a:gridCol w="1289049">
                  <a:extLst>
                    <a:ext uri="{9D8B030D-6E8A-4147-A177-3AD203B41FA5}">
                      <a16:colId xmlns:a16="http://schemas.microsoft.com/office/drawing/2014/main" val="3649599692"/>
                    </a:ext>
                  </a:extLst>
                </a:gridCol>
                <a:gridCol w="390379">
                  <a:extLst>
                    <a:ext uri="{9D8B030D-6E8A-4147-A177-3AD203B41FA5}">
                      <a16:colId xmlns:a16="http://schemas.microsoft.com/office/drawing/2014/main" val="1776408221"/>
                    </a:ext>
                  </a:extLst>
                </a:gridCol>
                <a:gridCol w="397533">
                  <a:extLst>
                    <a:ext uri="{9D8B030D-6E8A-4147-A177-3AD203B41FA5}">
                      <a16:colId xmlns:a16="http://schemas.microsoft.com/office/drawing/2014/main" val="1142342924"/>
                    </a:ext>
                  </a:extLst>
                </a:gridCol>
                <a:gridCol w="396872">
                  <a:extLst>
                    <a:ext uri="{9D8B030D-6E8A-4147-A177-3AD203B41FA5}">
                      <a16:colId xmlns:a16="http://schemas.microsoft.com/office/drawing/2014/main" val="213929357"/>
                    </a:ext>
                  </a:extLst>
                </a:gridCol>
                <a:gridCol w="396872">
                  <a:extLst>
                    <a:ext uri="{9D8B030D-6E8A-4147-A177-3AD203B41FA5}">
                      <a16:colId xmlns:a16="http://schemas.microsoft.com/office/drawing/2014/main" val="720823234"/>
                    </a:ext>
                  </a:extLst>
                </a:gridCol>
                <a:gridCol w="396872">
                  <a:extLst>
                    <a:ext uri="{9D8B030D-6E8A-4147-A177-3AD203B41FA5}">
                      <a16:colId xmlns:a16="http://schemas.microsoft.com/office/drawing/2014/main" val="1132888038"/>
                    </a:ext>
                  </a:extLst>
                </a:gridCol>
                <a:gridCol w="396872">
                  <a:extLst>
                    <a:ext uri="{9D8B030D-6E8A-4147-A177-3AD203B41FA5}">
                      <a16:colId xmlns:a16="http://schemas.microsoft.com/office/drawing/2014/main" val="3887904465"/>
                    </a:ext>
                  </a:extLst>
                </a:gridCol>
                <a:gridCol w="396872">
                  <a:extLst>
                    <a:ext uri="{9D8B030D-6E8A-4147-A177-3AD203B41FA5}">
                      <a16:colId xmlns:a16="http://schemas.microsoft.com/office/drawing/2014/main" val="3136307945"/>
                    </a:ext>
                  </a:extLst>
                </a:gridCol>
                <a:gridCol w="396872">
                  <a:extLst>
                    <a:ext uri="{9D8B030D-6E8A-4147-A177-3AD203B41FA5}">
                      <a16:colId xmlns:a16="http://schemas.microsoft.com/office/drawing/2014/main" val="514828311"/>
                    </a:ext>
                  </a:extLst>
                </a:gridCol>
                <a:gridCol w="396872">
                  <a:extLst>
                    <a:ext uri="{9D8B030D-6E8A-4147-A177-3AD203B41FA5}">
                      <a16:colId xmlns:a16="http://schemas.microsoft.com/office/drawing/2014/main" val="1269554683"/>
                    </a:ext>
                  </a:extLst>
                </a:gridCol>
                <a:gridCol w="396872">
                  <a:extLst>
                    <a:ext uri="{9D8B030D-6E8A-4147-A177-3AD203B41FA5}">
                      <a16:colId xmlns:a16="http://schemas.microsoft.com/office/drawing/2014/main" val="1328843556"/>
                    </a:ext>
                  </a:extLst>
                </a:gridCol>
                <a:gridCol w="46302">
                  <a:extLst>
                    <a:ext uri="{9D8B030D-6E8A-4147-A177-3AD203B41FA5}">
                      <a16:colId xmlns:a16="http://schemas.microsoft.com/office/drawing/2014/main" val="3419944874"/>
                    </a:ext>
                  </a:extLst>
                </a:gridCol>
                <a:gridCol w="608536">
                  <a:extLst>
                    <a:ext uri="{9D8B030D-6E8A-4147-A177-3AD203B41FA5}">
                      <a16:colId xmlns:a16="http://schemas.microsoft.com/office/drawing/2014/main" val="2934839611"/>
                    </a:ext>
                  </a:extLst>
                </a:gridCol>
              </a:tblGrid>
              <a:tr h="316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 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 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 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 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 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 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 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 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 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 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3776907"/>
                  </a:ext>
                </a:extLst>
              </a:tr>
              <a:tr h="21219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Sample 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424201"/>
                  </a:ext>
                </a:extLst>
              </a:tr>
              <a:tr h="21219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Sample B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D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315167"/>
                  </a:ext>
                </a:extLst>
              </a:tr>
            </a:tbl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3286427" y="4075288"/>
            <a:ext cx="4309192" cy="633473"/>
            <a:chOff x="3286427" y="4075288"/>
            <a:chExt cx="4309192" cy="633473"/>
          </a:xfrm>
        </p:grpSpPr>
        <p:grpSp>
          <p:nvGrpSpPr>
            <p:cNvPr id="8" name="Group 7"/>
            <p:cNvGrpSpPr/>
            <p:nvPr/>
          </p:nvGrpSpPr>
          <p:grpSpPr>
            <a:xfrm>
              <a:off x="3286427" y="4075288"/>
              <a:ext cx="4309192" cy="633473"/>
              <a:chOff x="5092591" y="23993367"/>
              <a:chExt cx="7664533" cy="1888484"/>
            </a:xfrm>
          </p:grpSpPr>
          <p:sp>
            <p:nvSpPr>
              <p:cNvPr id="9" name="Right Brace 8"/>
              <p:cNvSpPr/>
              <p:nvPr/>
            </p:nvSpPr>
            <p:spPr>
              <a:xfrm rot="16200000" flipH="1">
                <a:off x="8111700" y="20974259"/>
                <a:ext cx="390636" cy="6428853"/>
              </a:xfrm>
              <a:prstGeom prst="rightBrace">
                <a:avLst>
                  <a:gd name="adj1" fmla="val 124333"/>
                  <a:gd name="adj2" fmla="val 46313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 flipV="1">
                <a:off x="11978640" y="23993367"/>
                <a:ext cx="0" cy="41227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11316708" y="24322049"/>
                <a:ext cx="1440416" cy="15598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400" b="1" dirty="0"/>
                  <a:t>Minor </a:t>
                </a:r>
                <a:br>
                  <a:rPr lang="de-DE" sz="1400" b="1" dirty="0"/>
                </a:br>
                <a:r>
                  <a:rPr lang="de-DE" sz="1400" b="1" dirty="0"/>
                  <a:t>change</a:t>
                </a:r>
                <a:endParaRPr lang="en-US" sz="1400" b="1" dirty="0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4334064" y="4347358"/>
              <a:ext cx="12747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All equal ratings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79002" y="3465513"/>
                <a:ext cx="1373518" cy="338554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DE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𝑀𝑂𝑆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9002" y="3465513"/>
                <a:ext cx="1373518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527688" y="5704882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Does it really matter!?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843280" y="5110480"/>
            <a:ext cx="2052320" cy="779068"/>
            <a:chOff x="843280" y="5110480"/>
            <a:chExt cx="2052320" cy="779068"/>
          </a:xfrm>
        </p:grpSpPr>
        <p:sp>
          <p:nvSpPr>
            <p:cNvPr id="15" name="Rounded Rectangle 14"/>
            <p:cNvSpPr/>
            <p:nvPr/>
          </p:nvSpPr>
          <p:spPr bwMode="auto">
            <a:xfrm>
              <a:off x="843280" y="5110480"/>
              <a:ext cx="2052320" cy="345440"/>
            </a:xfrm>
            <a:prstGeom prst="roundRect">
              <a:avLst/>
            </a:prstGeom>
            <a:noFill/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20" name="Elbow Connector 19"/>
            <p:cNvCxnSpPr>
              <a:stCxn id="15" idx="2"/>
              <a:endCxn id="18" idx="1"/>
            </p:cNvCxnSpPr>
            <p:nvPr/>
          </p:nvCxnSpPr>
          <p:spPr bwMode="auto">
            <a:xfrm rot="16200000" flipH="1">
              <a:off x="1981750" y="5343610"/>
              <a:ext cx="433628" cy="658248"/>
            </a:xfrm>
            <a:prstGeom prst="bentConnector2">
              <a:avLst/>
            </a:prstGeom>
            <a:ln>
              <a:solidFill>
                <a:srgbClr val="FFC000"/>
              </a:solidFill>
              <a:headEnd type="none" w="med" len="med"/>
              <a:tailEnd type="triangle"/>
            </a:ln>
            <a:ex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127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80" y="1713954"/>
            <a:ext cx="10748433" cy="384721"/>
          </a:xfrm>
        </p:spPr>
        <p:txBody>
          <a:bodyPr/>
          <a:lstStyle/>
          <a:p>
            <a:r>
              <a:rPr lang="en-US" dirty="0"/>
              <a:t>Ranked based Statistics </a:t>
            </a:r>
            <a:r>
              <a:rPr lang="en-DE" dirty="0"/>
              <a:t>–</a:t>
            </a:r>
            <a:r>
              <a:rPr lang="en-US" dirty="0"/>
              <a:t> Spearman’s Rank correlation (SPCC)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/>
              <a:t>Slide </a:t>
            </a:r>
            <a:fld id="{58B8E772-D5EF-1B4E-8D7D-EC6872580F68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131548"/>
              </p:ext>
            </p:extLst>
          </p:nvPr>
        </p:nvGraphicFramePr>
        <p:xfrm>
          <a:off x="719669" y="2549845"/>
          <a:ext cx="5067300" cy="2861936"/>
        </p:xfrm>
        <a:graphic>
          <a:graphicData uri="http://schemas.openxmlformats.org/drawingml/2006/table">
            <a:tbl>
              <a:tblPr/>
              <a:tblGrid>
                <a:gridCol w="1634613">
                  <a:extLst>
                    <a:ext uri="{9D8B030D-6E8A-4147-A177-3AD203B41FA5}">
                      <a16:colId xmlns:a16="http://schemas.microsoft.com/office/drawing/2014/main" val="1906913134"/>
                    </a:ext>
                  </a:extLst>
                </a:gridCol>
                <a:gridCol w="1132341">
                  <a:extLst>
                    <a:ext uri="{9D8B030D-6E8A-4147-A177-3AD203B41FA5}">
                      <a16:colId xmlns:a16="http://schemas.microsoft.com/office/drawing/2014/main" val="3635462206"/>
                    </a:ext>
                  </a:extLst>
                </a:gridCol>
                <a:gridCol w="1150173">
                  <a:extLst>
                    <a:ext uri="{9D8B030D-6E8A-4147-A177-3AD203B41FA5}">
                      <a16:colId xmlns:a16="http://schemas.microsoft.com/office/drawing/2014/main" val="1893663571"/>
                    </a:ext>
                  </a:extLst>
                </a:gridCol>
                <a:gridCol w="1150173">
                  <a:extLst>
                    <a:ext uri="{9D8B030D-6E8A-4147-A177-3AD203B41FA5}">
                      <a16:colId xmlns:a16="http://schemas.microsoft.com/office/drawing/2014/main" val="3598007998"/>
                    </a:ext>
                  </a:extLst>
                </a:gridCol>
              </a:tblGrid>
              <a:tr h="3313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Conditions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290773"/>
                  </a:ext>
                </a:extLst>
              </a:tr>
              <a:tr h="4192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273530"/>
                  </a:ext>
                </a:extLst>
              </a:tr>
              <a:tr h="4125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3.2821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2.5761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2.5761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590403"/>
                  </a:ext>
                </a:extLst>
              </a:tr>
              <a:tr h="4125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4.7377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4.7059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4.7059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202053"/>
                  </a:ext>
                </a:extLst>
              </a:tr>
              <a:tr h="4125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3.8486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3.5717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3.5717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90851"/>
                  </a:ext>
                </a:extLst>
              </a:tr>
              <a:tr h="4125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1.8538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1.8538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382399"/>
                  </a:ext>
                </a:extLst>
              </a:tr>
              <a:tr h="4192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2.7951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4.7059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826692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5697180" y="3980813"/>
            <a:ext cx="3290771" cy="1192288"/>
            <a:chOff x="6298327" y="3754656"/>
            <a:chExt cx="3290771" cy="1192288"/>
          </a:xfrm>
        </p:grpSpPr>
        <p:grpSp>
          <p:nvGrpSpPr>
            <p:cNvPr id="7" name="Group 6"/>
            <p:cNvGrpSpPr/>
            <p:nvPr/>
          </p:nvGrpSpPr>
          <p:grpSpPr>
            <a:xfrm>
              <a:off x="6298327" y="3754656"/>
              <a:ext cx="1613196" cy="1192288"/>
              <a:chOff x="23232803" y="10135353"/>
              <a:chExt cx="1613196" cy="1192288"/>
            </a:xfrm>
          </p:grpSpPr>
          <p:cxnSp>
            <p:nvCxnSpPr>
              <p:cNvPr id="8" name="Elbow Connector 7"/>
              <p:cNvCxnSpPr>
                <a:cxnSpLocks/>
              </p:cNvCxnSpPr>
              <p:nvPr/>
            </p:nvCxnSpPr>
            <p:spPr>
              <a:xfrm>
                <a:off x="23232803" y="10135353"/>
                <a:ext cx="1613196" cy="741118"/>
              </a:xfrm>
              <a:prstGeom prst="bentConnector3">
                <a:avLst/>
              </a:prstGeom>
              <a:ln w="38100">
                <a:solidFill>
                  <a:srgbClr val="0070C0"/>
                </a:solidFill>
                <a:headEnd type="triangle"/>
                <a:tailEnd type="non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Elbow Connector 8"/>
              <p:cNvCxnSpPr>
                <a:cxnSpLocks/>
              </p:cNvCxnSpPr>
              <p:nvPr/>
            </p:nvCxnSpPr>
            <p:spPr>
              <a:xfrm flipV="1">
                <a:off x="23246525" y="10876472"/>
                <a:ext cx="1585752" cy="451169"/>
              </a:xfrm>
              <a:prstGeom prst="bentConnector3">
                <a:avLst/>
              </a:prstGeom>
              <a:ln w="38100">
                <a:solidFill>
                  <a:srgbClr val="0070C0"/>
                </a:solidFill>
                <a:headEnd type="triangle"/>
                <a:tailEnd type="non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9"/>
            <p:cNvSpPr txBox="1"/>
            <p:nvPr/>
          </p:nvSpPr>
          <p:spPr>
            <a:xfrm>
              <a:off x="7925245" y="4176432"/>
              <a:ext cx="16638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3200" dirty="0">
                  <a:solidFill>
                    <a:srgbClr val="C00000"/>
                  </a:solidFill>
                </a:rPr>
                <a:t>tied rank</a:t>
              </a:r>
              <a:endParaRPr lang="en-US" sz="3200" dirty="0">
                <a:solidFill>
                  <a:srgbClr val="C00000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 bwMode="auto">
          <a:xfrm>
            <a:off x="4644511" y="2506662"/>
            <a:ext cx="1360779" cy="30864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62100"/>
              </p:ext>
            </p:extLst>
          </p:nvPr>
        </p:nvGraphicFramePr>
        <p:xfrm>
          <a:off x="6923368" y="2549845"/>
          <a:ext cx="5067300" cy="2861936"/>
        </p:xfrm>
        <a:graphic>
          <a:graphicData uri="http://schemas.openxmlformats.org/drawingml/2006/table">
            <a:tbl>
              <a:tblPr/>
              <a:tblGrid>
                <a:gridCol w="1634613">
                  <a:extLst>
                    <a:ext uri="{9D8B030D-6E8A-4147-A177-3AD203B41FA5}">
                      <a16:colId xmlns:a16="http://schemas.microsoft.com/office/drawing/2014/main" val="1906913134"/>
                    </a:ext>
                  </a:extLst>
                </a:gridCol>
                <a:gridCol w="1132341">
                  <a:extLst>
                    <a:ext uri="{9D8B030D-6E8A-4147-A177-3AD203B41FA5}">
                      <a16:colId xmlns:a16="http://schemas.microsoft.com/office/drawing/2014/main" val="3635462206"/>
                    </a:ext>
                  </a:extLst>
                </a:gridCol>
                <a:gridCol w="1150173">
                  <a:extLst>
                    <a:ext uri="{9D8B030D-6E8A-4147-A177-3AD203B41FA5}">
                      <a16:colId xmlns:a16="http://schemas.microsoft.com/office/drawing/2014/main" val="1893663571"/>
                    </a:ext>
                  </a:extLst>
                </a:gridCol>
                <a:gridCol w="1150173">
                  <a:extLst>
                    <a:ext uri="{9D8B030D-6E8A-4147-A177-3AD203B41FA5}">
                      <a16:colId xmlns:a16="http://schemas.microsoft.com/office/drawing/2014/main" val="3598007998"/>
                    </a:ext>
                  </a:extLst>
                </a:gridCol>
              </a:tblGrid>
              <a:tr h="3313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Conditions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290773"/>
                  </a:ext>
                </a:extLst>
              </a:tr>
              <a:tr h="4192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273530"/>
                  </a:ext>
                </a:extLst>
              </a:tr>
              <a:tr h="4125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590403"/>
                  </a:ext>
                </a:extLst>
              </a:tr>
              <a:tr h="4125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DE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  <a:endParaRPr lang="en-DE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202053"/>
                  </a:ext>
                </a:extLst>
              </a:tr>
              <a:tr h="4125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90851"/>
                  </a:ext>
                </a:extLst>
              </a:tr>
              <a:tr h="4125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382399"/>
                  </a:ext>
                </a:extLst>
              </a:tr>
              <a:tr h="4192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826692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53319" y="5626460"/>
            <a:ext cx="6181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SRCC (A, B) = 0.7       , SRCC (A, C) = 0.56</a:t>
            </a:r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BD993E-C18B-4D22-B740-6863AAAEBB8F}"/>
              </a:ext>
            </a:extLst>
          </p:cNvPr>
          <p:cNvSpPr txBox="1"/>
          <p:nvPr/>
        </p:nvSpPr>
        <p:spPr>
          <a:xfrm>
            <a:off x="5136094" y="2397957"/>
            <a:ext cx="51019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In Test B, </a:t>
            </a:r>
            <a:r>
              <a:rPr lang="de-DE" sz="2000" dirty="0" err="1"/>
              <a:t>difference</a:t>
            </a:r>
            <a:r>
              <a:rPr lang="de-DE" sz="2000" dirty="0"/>
              <a:t> </a:t>
            </a:r>
            <a:r>
              <a:rPr lang="de-DE" sz="2000" dirty="0" err="1"/>
              <a:t>between</a:t>
            </a:r>
            <a:r>
              <a:rPr lang="de-DE" sz="2000" dirty="0"/>
              <a:t> C2 and C5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</a:p>
          <a:p>
            <a:r>
              <a:rPr lang="de-DE" sz="2000" dirty="0"/>
              <a:t>|4.7059 - 4.7| = </a:t>
            </a:r>
            <a:r>
              <a:rPr lang="de-DE" sz="2000" b="1" dirty="0">
                <a:solidFill>
                  <a:schemeClr val="tx2"/>
                </a:solidFill>
              </a:rPr>
              <a:t>0.0059</a:t>
            </a:r>
            <a:endParaRPr lang="en-DE" sz="2000" b="1" dirty="0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12725E-4290-4236-AA0A-5AD8DC114BA8}"/>
              </a:ext>
            </a:extLst>
          </p:cNvPr>
          <p:cNvSpPr/>
          <p:nvPr/>
        </p:nvSpPr>
        <p:spPr bwMode="auto">
          <a:xfrm>
            <a:off x="3480318" y="4987364"/>
            <a:ext cx="2334095" cy="467600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28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17" grpId="0"/>
      <p:bldP spid="17" grpId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80" y="1713954"/>
            <a:ext cx="10748433" cy="384721"/>
          </a:xfrm>
        </p:spPr>
        <p:txBody>
          <a:bodyPr/>
          <a:lstStyle/>
          <a:p>
            <a:r>
              <a:rPr lang="en-US" dirty="0"/>
              <a:t>Ranked based Statistics </a:t>
            </a:r>
            <a:r>
              <a:rPr lang="en-DE" dirty="0"/>
              <a:t>–</a:t>
            </a:r>
            <a:r>
              <a:rPr lang="en-US" dirty="0"/>
              <a:t> Spearman’s Rank correlation (SPCC)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/>
              <a:t>Slide </a:t>
            </a:r>
            <a:fld id="{58B8E772-D5EF-1B4E-8D7D-EC6872580F68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63042"/>
              </p:ext>
            </p:extLst>
          </p:nvPr>
        </p:nvGraphicFramePr>
        <p:xfrm>
          <a:off x="719669" y="2549845"/>
          <a:ext cx="5067300" cy="2861936"/>
        </p:xfrm>
        <a:graphic>
          <a:graphicData uri="http://schemas.openxmlformats.org/drawingml/2006/table">
            <a:tbl>
              <a:tblPr/>
              <a:tblGrid>
                <a:gridCol w="1634613">
                  <a:extLst>
                    <a:ext uri="{9D8B030D-6E8A-4147-A177-3AD203B41FA5}">
                      <a16:colId xmlns:a16="http://schemas.microsoft.com/office/drawing/2014/main" val="1906913134"/>
                    </a:ext>
                  </a:extLst>
                </a:gridCol>
                <a:gridCol w="1132341">
                  <a:extLst>
                    <a:ext uri="{9D8B030D-6E8A-4147-A177-3AD203B41FA5}">
                      <a16:colId xmlns:a16="http://schemas.microsoft.com/office/drawing/2014/main" val="3635462206"/>
                    </a:ext>
                  </a:extLst>
                </a:gridCol>
                <a:gridCol w="1150173">
                  <a:extLst>
                    <a:ext uri="{9D8B030D-6E8A-4147-A177-3AD203B41FA5}">
                      <a16:colId xmlns:a16="http://schemas.microsoft.com/office/drawing/2014/main" val="1893663571"/>
                    </a:ext>
                  </a:extLst>
                </a:gridCol>
                <a:gridCol w="1150173">
                  <a:extLst>
                    <a:ext uri="{9D8B030D-6E8A-4147-A177-3AD203B41FA5}">
                      <a16:colId xmlns:a16="http://schemas.microsoft.com/office/drawing/2014/main" val="3598007998"/>
                    </a:ext>
                  </a:extLst>
                </a:gridCol>
              </a:tblGrid>
              <a:tr h="3313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Conditions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290773"/>
                  </a:ext>
                </a:extLst>
              </a:tr>
              <a:tr h="4192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273530"/>
                  </a:ext>
                </a:extLst>
              </a:tr>
              <a:tr h="4125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3.2821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2.5761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2.5761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590403"/>
                  </a:ext>
                </a:extLst>
              </a:tr>
              <a:tr h="4125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4.7377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4.7059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4.7059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202053"/>
                  </a:ext>
                </a:extLst>
              </a:tr>
              <a:tr h="4125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3.8486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3.5717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3.5717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90851"/>
                  </a:ext>
                </a:extLst>
              </a:tr>
              <a:tr h="4125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1.8538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1.8538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382399"/>
                  </a:ext>
                </a:extLst>
              </a:tr>
              <a:tr h="4192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2.7951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4.7059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826692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53319" y="5626460"/>
            <a:ext cx="6266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SRCC (A, B) = 0.7        , SRCC (A, C) = 0.56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10831221" y="2506663"/>
            <a:ext cx="1360779" cy="290511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27214" y="5009626"/>
            <a:ext cx="1064983" cy="400110"/>
          </a:xfrm>
          <a:prstGeom prst="rect">
            <a:avLst/>
          </a:prstGeom>
          <a:solidFill>
            <a:srgbClr val="F8D5AD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4.7</a:t>
            </a:r>
            <a:r>
              <a:rPr lang="en-US" sz="2000" dirty="0">
                <a:solidFill>
                  <a:srgbClr val="FF0000"/>
                </a:solidFill>
              </a:rPr>
              <a:t>1</a:t>
            </a:r>
          </a:p>
        </p:txBody>
      </p:sp>
      <p:cxnSp>
        <p:nvCxnSpPr>
          <p:cNvPr id="17" name="Straight Connector 16"/>
          <p:cNvCxnSpPr/>
          <p:nvPr/>
        </p:nvCxnSpPr>
        <p:spPr bwMode="auto">
          <a:xfrm flipV="1">
            <a:off x="5335260" y="5855387"/>
            <a:ext cx="528320" cy="1905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908244" y="560925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6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Spearman’s Rank correlation (SPCC)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81" y="2349502"/>
            <a:ext cx="4908960" cy="3641725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maximum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difference in coefficient of Spearman’s rank correlation that can result by neglecting 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tied ranks can be calculated with the following formula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/>
              <a:t>Slide </a:t>
            </a:r>
            <a:fld id="{58B8E772-D5EF-1B4E-8D7D-EC6872580F68}" type="slidenum">
              <a:rPr lang="de-DE" altLang="de-DE" smtClean="0"/>
              <a:pPr>
                <a:defRPr/>
              </a:pPr>
              <a:t>7</a:t>
            </a:fld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67575" y="4310379"/>
                <a:ext cx="4661066" cy="989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DE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∆</m:t>
                      </m:r>
                      <m:r>
                        <a:rPr lang="en-DE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𝜌</m:t>
                      </m:r>
                      <m:r>
                        <a:rPr lang="en-US" sz="28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de-DE" sz="2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6</m:t>
                          </m:r>
                          <m:r>
                            <a:rPr lang="de-DE" sz="2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𝑚</m:t>
                          </m:r>
                          <m:r>
                            <a:rPr lang="de-DE" sz="2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de-DE" sz="2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  <m:r>
                            <a:rPr lang="de-DE" sz="2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de-DE" sz="2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𝑚</m:t>
                          </m:r>
                          <m:r>
                            <a:rPr lang="de-DE" sz="2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−0.5)</m:t>
                          </m:r>
                        </m:num>
                        <m:den>
                          <m:r>
                            <a:rPr lang="de-DE" sz="2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  <m:r>
                            <a:rPr lang="de-DE" sz="2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DE" sz="2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de-DE" sz="2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de-DE" sz="2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de-DE" sz="2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−1)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575" y="4310379"/>
                <a:ext cx="4661066" cy="989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496" y="1766560"/>
            <a:ext cx="5630744" cy="42246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35698" y="5852727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n: number of items</a:t>
            </a:r>
          </a:p>
        </p:txBody>
      </p:sp>
    </p:spTree>
    <p:extLst>
      <p:ext uri="{BB962C8B-B14F-4D97-AF65-F5344CB8AC3E}">
        <p14:creationId xmlns:p14="http://schemas.microsoft.com/office/powerpoint/2010/main" val="642541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plausible “very close” MOS values 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81" y="2349502"/>
            <a:ext cx="5610000" cy="3641725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We examined </a:t>
            </a:r>
            <a:r>
              <a:rPr lang="en-US" sz="1600" b="1" dirty="0"/>
              <a:t>18 datasets </a:t>
            </a:r>
            <a:r>
              <a:rPr lang="en-US" sz="1600" dirty="0"/>
              <a:t>from domain of speech quality assessment, all subjective test conducted in laboratory based on the ITU-T Rec. P.800.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In </a:t>
            </a:r>
            <a:r>
              <a:rPr lang="en-US" sz="1600" b="1" dirty="0"/>
              <a:t>86% of cases</a:t>
            </a:r>
            <a:r>
              <a:rPr lang="en-US" sz="1600" dirty="0"/>
              <a:t>, the absolute difference between two consecutive MOS values in a ranked order is smaller than the 95% CI of one of the conditions.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/>
              <a:t>Slide </a:t>
            </a:r>
            <a:fld id="{58B8E772-D5EF-1B4E-8D7D-EC6872580F68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591" y="2029112"/>
            <a:ext cx="5280808" cy="39621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FBC208-78C2-4A93-833E-53DD84F8A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7" y="5206634"/>
            <a:ext cx="557042" cy="5570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9A5591-7EE5-4CAA-9B54-F0F19150086A}"/>
              </a:ext>
            </a:extLst>
          </p:cNvPr>
          <p:cNvSpPr txBox="1"/>
          <p:nvPr/>
        </p:nvSpPr>
        <p:spPr>
          <a:xfrm>
            <a:off x="1027579" y="5227881"/>
            <a:ext cx="4898571" cy="1077218"/>
          </a:xfrm>
          <a:prstGeom prst="rect">
            <a:avLst/>
          </a:prstGeom>
          <a:solidFill>
            <a:srgbClr val="F8D5AD"/>
          </a:solidFill>
        </p:spPr>
        <p:txBody>
          <a:bodyPr wrap="square" rtlCol="0">
            <a:spAutoFit/>
          </a:bodyPr>
          <a:lstStyle/>
          <a:p>
            <a:r>
              <a:rPr lang="de-DE" sz="1600" b="1" dirty="0"/>
              <a:t>95% CI: </a:t>
            </a:r>
            <a:r>
              <a:rPr lang="de-DE" sz="1600" dirty="0" err="1"/>
              <a:t>If</a:t>
            </a:r>
            <a:r>
              <a:rPr lang="de-DE" sz="1600" dirty="0"/>
              <a:t> </a:t>
            </a:r>
            <a:r>
              <a:rPr lang="de-DE" sz="1600" dirty="0" err="1"/>
              <a:t>we</a:t>
            </a:r>
            <a:r>
              <a:rPr lang="de-DE" sz="1600" dirty="0"/>
              <a:t> sample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population</a:t>
            </a:r>
            <a:r>
              <a:rPr lang="de-DE" sz="1600" dirty="0"/>
              <a:t> 100 </a:t>
            </a:r>
            <a:r>
              <a:rPr lang="de-DE" sz="1600" dirty="0" err="1"/>
              <a:t>times</a:t>
            </a:r>
            <a:r>
              <a:rPr lang="de-DE" sz="1600" dirty="0"/>
              <a:t>, and </a:t>
            </a:r>
            <a:r>
              <a:rPr lang="de-DE" sz="1600" dirty="0" err="1"/>
              <a:t>each</a:t>
            </a:r>
            <a:r>
              <a:rPr lang="de-DE" sz="1600" dirty="0"/>
              <a:t> time </a:t>
            </a:r>
            <a:r>
              <a:rPr lang="de-DE" sz="1600" dirty="0" err="1"/>
              <a:t>calculate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MOS </a:t>
            </a:r>
            <a:r>
              <a:rPr lang="de-DE" sz="1600" dirty="0" err="1"/>
              <a:t>value</a:t>
            </a:r>
            <a:r>
              <a:rPr lang="de-DE" sz="1600" dirty="0"/>
              <a:t>, in at least 95 </a:t>
            </a:r>
            <a:r>
              <a:rPr lang="de-DE" sz="1600" dirty="0" err="1"/>
              <a:t>cases</a:t>
            </a:r>
            <a:r>
              <a:rPr lang="de-DE" sz="1600" dirty="0"/>
              <a:t>, </a:t>
            </a:r>
            <a:r>
              <a:rPr lang="de-DE" sz="1600" dirty="0" err="1"/>
              <a:t>the</a:t>
            </a:r>
            <a:r>
              <a:rPr lang="de-DE" sz="1600" dirty="0"/>
              <a:t> MOS </a:t>
            </a:r>
            <a:r>
              <a:rPr lang="de-DE" sz="1600" dirty="0" err="1"/>
              <a:t>value</a:t>
            </a:r>
            <a:r>
              <a:rPr lang="de-DE" sz="1600" dirty="0"/>
              <a:t> will </a:t>
            </a:r>
            <a:r>
              <a:rPr lang="de-DE" sz="1600" dirty="0" err="1"/>
              <a:t>be</a:t>
            </a:r>
            <a:r>
              <a:rPr lang="de-DE" sz="1600" dirty="0"/>
              <a:t> in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range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current</a:t>
            </a:r>
            <a:r>
              <a:rPr lang="de-DE" sz="1600" dirty="0"/>
              <a:t> 95%CI.</a:t>
            </a:r>
            <a:endParaRPr lang="en-DE" sz="1600" dirty="0"/>
          </a:p>
        </p:txBody>
      </p:sp>
    </p:spTree>
    <p:extLst>
      <p:ext uri="{BB962C8B-B14F-4D97-AF65-F5344CB8AC3E}">
        <p14:creationId xmlns:p14="http://schemas.microsoft.com/office/powerpoint/2010/main" val="3618025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80" y="1355395"/>
            <a:ext cx="10748433" cy="743280"/>
          </a:xfrm>
        </p:spPr>
        <p:txBody>
          <a:bodyPr/>
          <a:lstStyle/>
          <a:p>
            <a:r>
              <a:rPr lang="en-US" dirty="0"/>
              <a:t>Now</a:t>
            </a:r>
            <a:r>
              <a:rPr lang="en-DE" dirty="0"/>
              <a:t>…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MOS Transformation – redefine equal MOS values</a:t>
            </a:r>
            <a:br>
              <a:rPr lang="en-US" dirty="0">
                <a:solidFill>
                  <a:srgbClr val="C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Wingdings" panose="05000000000000000000" pitchFamily="2" charset="2"/>
              </a:rPr>
              <a:t>Calculate rank by considering 95%CI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80" y="2349502"/>
            <a:ext cx="5979699" cy="3641725"/>
          </a:xfrm>
        </p:spPr>
        <p:txBody>
          <a:bodyPr/>
          <a:lstStyle/>
          <a:p>
            <a:pPr marL="0" indent="0" defTabSz="2952475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MOS Transformation rules are:</a:t>
            </a:r>
          </a:p>
          <a:p>
            <a:pPr defTabSz="2952475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Two MOS values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represent </a:t>
            </a:r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 tied rank 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when 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at least one of them is inside of the 95%CI of the other one.  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In that case, two MOS values create a set representing a tied rank (Fig. c).</a:t>
            </a:r>
          </a:p>
          <a:p>
            <a:pPr defTabSz="2952475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 new MOS value can only be 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added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to an 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existing set 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of a tied rank when it 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makes a tied rank with all members 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of that set.</a:t>
            </a:r>
          </a:p>
          <a:p>
            <a:pPr defTabSz="2952475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When a MOS value (C2) can make a tied rank with two other MOS values (C1, and C3) but 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not altogether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, then it joins to the 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closest MOS value 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(i.e. C3 on fig. e).</a:t>
            </a:r>
          </a:p>
          <a:p>
            <a:pPr defTabSz="2952475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  <a:defRPr/>
            </a:pP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Round the resulting MOS</a:t>
            </a:r>
            <a:r>
              <a:rPr lang="en-DE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±</a:t>
            </a:r>
            <a:r>
              <a:rPr lang="de-DE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95%CI 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values to 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two fraction digits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/>
              <a:t>Slide </a:t>
            </a:r>
            <a:fld id="{58B8E772-D5EF-1B4E-8D7D-EC6872580F68}" type="slidenum">
              <a:rPr lang="de-DE" altLang="de-DE" smtClean="0"/>
              <a:pPr>
                <a:defRPr/>
              </a:pPr>
              <a:t>9</a:t>
            </a:fld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1258" y="2563826"/>
            <a:ext cx="5109918" cy="311633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7891845" y="2455439"/>
            <a:ext cx="1017037" cy="323953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941762" y="2455438"/>
            <a:ext cx="1017037" cy="323953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963539" y="2455437"/>
            <a:ext cx="1017037" cy="323953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0940921" y="2455437"/>
            <a:ext cx="1017037" cy="323953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73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Study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80" y="2349502"/>
            <a:ext cx="6528845" cy="3641725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Dataset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: Speech quality assessment domain, conducted in lab, according to the ITU-T P.800, with 50 conditions. We took </a:t>
            </a:r>
            <a:r>
              <a:rPr lang="en-US" sz="1600" b="1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10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conditions with highest MOS values (i.e. </a:t>
            </a:r>
            <a:r>
              <a:rPr lang="en-US" sz="1600" b="1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true MOS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).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Simulation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: generate White Gaussian Noise (</a:t>
            </a:r>
            <a:r>
              <a:rPr lang="en-DE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µ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=0, different STD) and added to the true MOS to make “</a:t>
            </a:r>
            <a:r>
              <a:rPr lang="en-US" sz="1600" b="1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noisy MOS</a:t>
            </a:r>
            <a:r>
              <a:rPr lang="en-US" sz="16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” (1000 run per STD)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Calculate SRCC between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true MOS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noisy MOS 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our 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transformation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Figure shows the largest observed difference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 1000 runs.</a:t>
            </a:r>
          </a:p>
          <a:p>
            <a:endParaRPr lang="en-US" dirty="0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/>
              <a:t>Slide </a:t>
            </a:r>
            <a:fld id="{58B8E772-D5EF-1B4E-8D7D-EC6872580F68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848" y="2349502"/>
            <a:ext cx="5047090" cy="37867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9669" y="6043226"/>
            <a:ext cx="252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/>
              <a:t>1 </a:t>
            </a:r>
            <a:r>
              <a:rPr lang="en-US" dirty="0"/>
              <a:t>Only positive difference is plotted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3270184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C00000"/>
                </a:solidFill>
              </a:rPr>
              <a:t>Rank based statistics </a:t>
            </a:r>
            <a:r>
              <a:rPr lang="en-US" sz="1800" dirty="0"/>
              <a:t>can be misleading when used with MOS values.</a:t>
            </a:r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C00000"/>
                </a:solidFill>
              </a:rPr>
              <a:t>Correlations:</a:t>
            </a:r>
            <a:r>
              <a:rPr lang="en-US" sz="1600" dirty="0">
                <a:solidFill>
                  <a:srgbClr val="C00000"/>
                </a:solidFill>
              </a:rPr>
              <a:t> </a:t>
            </a:r>
            <a:r>
              <a:rPr lang="en-US" sz="1600" dirty="0"/>
              <a:t>Spearman’s  and  Kendall’s rank correlation</a:t>
            </a:r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C00000"/>
                </a:solidFill>
              </a:rPr>
              <a:t>Sig. tests</a:t>
            </a:r>
            <a:r>
              <a:rPr lang="en-US" sz="1600" b="1" dirty="0"/>
              <a:t>:</a:t>
            </a:r>
            <a:r>
              <a:rPr lang="en-US" sz="1600" dirty="0"/>
              <a:t> Mann-Whitney U Test, Wilcoxon signed-rank test, </a:t>
            </a:r>
            <a:r>
              <a:rPr lang="en-US" sz="1600" dirty="0" err="1"/>
              <a:t>Kruskal</a:t>
            </a:r>
            <a:r>
              <a:rPr lang="en-US" sz="1600" dirty="0"/>
              <a:t>-Wallis Test, Friedman Test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Use the </a:t>
            </a:r>
            <a:r>
              <a:rPr lang="en-US" sz="1800" dirty="0">
                <a:solidFill>
                  <a:srgbClr val="C00000"/>
                </a:solidFill>
              </a:rPr>
              <a:t>transformation</a:t>
            </a:r>
            <a:r>
              <a:rPr lang="en-US" sz="1800" dirty="0"/>
              <a:t> before applying any ranked based statistic.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An open-source implementation is provided for MATLAB, Python, and R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/>
              <a:t>Slide </a:t>
            </a:r>
            <a:fld id="{58B8E772-D5EF-1B4E-8D7D-EC6872580F68}" type="slidenum">
              <a:rPr lang="de-DE" altLang="de-DE" smtClean="0"/>
              <a:pPr>
                <a:defRPr/>
              </a:pPr>
              <a:t>11</a:t>
            </a:fld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  <p:sp>
        <p:nvSpPr>
          <p:cNvPr id="6" name="Rectangle 5"/>
          <p:cNvSpPr/>
          <p:nvPr/>
        </p:nvSpPr>
        <p:spPr>
          <a:xfrm>
            <a:off x="952757" y="5178492"/>
            <a:ext cx="7192867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https://github.com/babaknaderi/MOS-transformation</a:t>
            </a:r>
            <a:endParaRPr lang="en-US" sz="1050" dirty="0">
              <a:solidFill>
                <a:srgbClr val="C00000"/>
              </a:solidFill>
              <a:latin typeface="Courier New" panose="02070309020205020404" pitchFamily="49" charset="0"/>
              <a:ea typeface="ＭＳ Ｐゴシック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758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783" y="1822478"/>
            <a:ext cx="10748433" cy="1606522"/>
          </a:xfrm>
          <a:solidFill>
            <a:srgbClr val="C00000"/>
          </a:solidFill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</a:rPr>
              <a:t>  Thank you for your attention!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  Questions and comments?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/>
              <a:t>Slide </a:t>
            </a:r>
            <a:fld id="{58B8E772-D5EF-1B4E-8D7D-EC6872580F68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de-DE"/>
              <a:t>MOS transformation | Naderi &amp; Möller</a:t>
            </a:r>
            <a:endParaRPr lang="en-US" altLang="de-DE" b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64261A-6E62-477F-B913-E1B6CFFF5E0E}"/>
              </a:ext>
            </a:extLst>
          </p:cNvPr>
          <p:cNvSpPr txBox="1"/>
          <p:nvPr/>
        </p:nvSpPr>
        <p:spPr>
          <a:xfrm>
            <a:off x="475860" y="4328729"/>
            <a:ext cx="114790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More details:</a:t>
            </a:r>
          </a:p>
          <a:p>
            <a:r>
              <a:rPr lang="en-US" sz="1800" dirty="0"/>
              <a:t>B. Naderi and S. </a:t>
            </a:r>
            <a:r>
              <a:rPr lang="en-US" sz="1800" dirty="0" err="1"/>
              <a:t>Möller</a:t>
            </a:r>
            <a:r>
              <a:rPr lang="en-US" sz="1800" dirty="0"/>
              <a:t>, "Transformation of Mean Opinion Scores to Avoid Misleading of Ranked Based</a:t>
            </a:r>
          </a:p>
          <a:p>
            <a:r>
              <a:rPr lang="en-US" sz="1800" dirty="0"/>
              <a:t> Statistical Techniques," </a:t>
            </a:r>
            <a:r>
              <a:rPr lang="en-US" sz="1800" i="1" dirty="0"/>
              <a:t>2020 Twelfth International Conference on Quality of Multimedia Experience (</a:t>
            </a:r>
            <a:r>
              <a:rPr lang="en-US" sz="1800" i="1" dirty="0" err="1"/>
              <a:t>QoMEX</a:t>
            </a:r>
            <a:r>
              <a:rPr lang="en-US" sz="1800" i="1" dirty="0"/>
              <a:t>)</a:t>
            </a:r>
            <a:r>
              <a:rPr lang="en-US" sz="1800" dirty="0"/>
              <a:t>, </a:t>
            </a:r>
          </a:p>
          <a:p>
            <a:r>
              <a:rPr lang="en-US" sz="1800" dirty="0"/>
              <a:t>Athlone, Ireland, 2020.</a:t>
            </a:r>
            <a:endParaRPr lang="en-DE" sz="1800" dirty="0"/>
          </a:p>
        </p:txBody>
      </p:sp>
    </p:spTree>
    <p:extLst>
      <p:ext uri="{BB962C8B-B14F-4D97-AF65-F5344CB8AC3E}">
        <p14:creationId xmlns:p14="http://schemas.microsoft.com/office/powerpoint/2010/main" val="6333939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n2nyiRVAk2sY8r3g7e7o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RVlIXFhMUKcTRq50NOd6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MkvLq5LE6J6OdVhrKBN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fn5jOIkbkq3Gm0R7D0d9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heme/theme1.xml><?xml version="1.0" encoding="utf-8"?>
<a:theme xmlns:a="http://schemas.openxmlformats.org/drawingml/2006/main" name="Technische Universität Berlin | PowerPoint Master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1457</TotalTime>
  <Words>1078</Words>
  <Application>Microsoft Office PowerPoint</Application>
  <PresentationFormat>Widescreen</PresentationFormat>
  <Paragraphs>231</Paragraphs>
  <Slides>12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ＭＳ Ｐゴシック</vt:lpstr>
      <vt:lpstr>Arial</vt:lpstr>
      <vt:lpstr>Calibri</vt:lpstr>
      <vt:lpstr>Cambria Math</vt:lpstr>
      <vt:lpstr>Courier New</vt:lpstr>
      <vt:lpstr>Wingdings</vt:lpstr>
      <vt:lpstr>Technische Universität Berlin | PowerPoint Master</vt:lpstr>
      <vt:lpstr>TCLayout.ActiveDocument.1</vt:lpstr>
      <vt:lpstr>Mean Opinion Score and Ranked based Statistics</vt:lpstr>
      <vt:lpstr>Mean Opinion Score (MOS)</vt:lpstr>
      <vt:lpstr>Mean Opinion Score (MOS) II</vt:lpstr>
      <vt:lpstr>Mean Opinion Score (MOS) III</vt:lpstr>
      <vt:lpstr>Ranked based Statistics – Spearman’s Rank correlation (SPCC)</vt:lpstr>
      <vt:lpstr>Ranked based Statistics – Spearman’s Rank correlation (SPCC)</vt:lpstr>
      <vt:lpstr>Spearman’s Rank correlation (SPCC)</vt:lpstr>
      <vt:lpstr>How plausible “very close” MOS values are?</vt:lpstr>
      <vt:lpstr>Now… MOS Transformation – redefine equal MOS values Calculate rank by considering 95%CI</vt:lpstr>
      <vt:lpstr>Simulation Study </vt:lpstr>
      <vt:lpstr>Conclusion </vt:lpstr>
      <vt:lpstr>  Thank you for your attention!   Questions and comments?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Default User</dc:creator>
  <cp:lastModifiedBy>Babak N</cp:lastModifiedBy>
  <cp:revision>240</cp:revision>
  <dcterms:created xsi:type="dcterms:W3CDTF">2013-01-25T10:15:56Z</dcterms:created>
  <dcterms:modified xsi:type="dcterms:W3CDTF">2020-12-15T12:01:32Z</dcterms:modified>
</cp:coreProperties>
</file>