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>
  <p:sldMasterIdLst>
    <p:sldMasterId id="2147483648" r:id="rId1"/>
    <p:sldMasterId id="2147483649" r:id="rId2"/>
  </p:sldMasterIdLst>
  <p:notesMasterIdLst>
    <p:notesMasterId r:id="rId9"/>
  </p:notesMasterIdLst>
  <p:sldIdLst>
    <p:sldId id="256" r:id="rId3"/>
    <p:sldId id="261" r:id="rId4"/>
    <p:sldId id="258" r:id="rId5"/>
    <p:sldId id="259" r:id="rId6"/>
    <p:sldId id="260" r:id="rId7"/>
    <p:sldId id="262" r:id="rId8"/>
  </p:sldIdLst>
  <p:sldSz cx="10680700" cy="7556500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80">
          <p15:clr>
            <a:srgbClr val="A4A3A4"/>
          </p15:clr>
        </p15:guide>
        <p15:guide id="2" pos="33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10"/>
    <p:restoredTop sz="96341"/>
  </p:normalViewPr>
  <p:slideViewPr>
    <p:cSldViewPr>
      <p:cViewPr varScale="1">
        <p:scale>
          <a:sx n="117" d="100"/>
          <a:sy n="117" d="100"/>
        </p:scale>
        <p:origin x="1056" y="176"/>
      </p:cViewPr>
      <p:guideLst>
        <p:guide orient="horz" pos="2380"/>
        <p:guide pos="33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>
            <a:extLst>
              <a:ext uri="{FF2B5EF4-FFF2-40B4-BE49-F238E27FC236}">
                <a16:creationId xmlns:a16="http://schemas.microsoft.com/office/drawing/2014/main" id="{F5D08F92-8AA3-244A-BD06-160279EECE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006D3B6-152C-184A-B0B9-392CFDBEC45A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 noProof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pl-PL" noProof="0">
                <a:sym typeface="Helvetica Neue" charset="0"/>
              </a:rPr>
              <a:t>Second level</a:t>
            </a:r>
          </a:p>
          <a:p>
            <a:pPr lvl="2"/>
            <a:r>
              <a:rPr lang="en-US" altLang="pl-PL" noProof="0">
                <a:sym typeface="Helvetica Neue" charset="0"/>
              </a:rPr>
              <a:t>Third level</a:t>
            </a:r>
          </a:p>
          <a:p>
            <a:pPr lvl="3"/>
            <a:r>
              <a:rPr lang="en-US" altLang="pl-PL" noProof="0">
                <a:sym typeface="Helvetica Neue" charset="0"/>
              </a:rPr>
              <a:t>Fourth level</a:t>
            </a:r>
          </a:p>
          <a:p>
            <a:pPr lvl="4"/>
            <a:r>
              <a:rPr lang="en-US" altLang="pl-PL" noProof="0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1pPr>
    <a:lvl2pPr indent="228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2pPr>
    <a:lvl3pPr indent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3pPr>
    <a:lvl4pPr indent="685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4pPr>
    <a:lvl5pPr indent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9803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35088" y="1236663"/>
            <a:ext cx="8010525" cy="263048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35088" y="3968750"/>
            <a:ext cx="8010525" cy="182403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F246E2-7F0C-834D-AA30-E27561AD18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B9B97-8C21-C24F-9F4E-13BA53E08B77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219848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C92B114-BD37-984D-B60E-F75F221222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F135A-DBD5-3A4C-99E0-02D4FD5CB9E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070490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8663" y="1884363"/>
            <a:ext cx="9212262" cy="31432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8663" y="5056188"/>
            <a:ext cx="9212262" cy="16541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505579-16D7-8141-BE23-6921D7D143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D5557-0483-7C4B-B486-4970A1E6BD2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561778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01688" y="2184400"/>
            <a:ext cx="4465637" cy="453866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419725" y="2184400"/>
            <a:ext cx="4467225" cy="453866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2DF85DC-9C12-3D44-BAC8-8EB20FFDD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9741A-2B28-6C4A-B65D-BC3C2B3C4B3F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946579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2262" cy="14605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35013" y="1852613"/>
            <a:ext cx="4519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735013" y="2760663"/>
            <a:ext cx="4519612" cy="405923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407025" y="1852613"/>
            <a:ext cx="4540250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5407025" y="2760663"/>
            <a:ext cx="4540250" cy="405923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1617E448-7C09-9D46-BFBC-B5C0712AFE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BB217-0843-F24A-9C4D-E614891D0B55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60715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8964826-A044-F54A-828B-6A9B73E509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630A7-0118-8544-BDEB-E78E7439EC24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350108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66B655E-D4C6-3840-8F58-92D346E0D4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B4714D-1DC8-0445-AD90-30B49CA481A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839285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40250" y="1087438"/>
            <a:ext cx="5407025" cy="5370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CADE651-B930-0D4B-A2F2-2E2FA51B6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0E68B-C93E-B844-8759-84B8A6748B1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878219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40250" y="1087438"/>
            <a:ext cx="5407025" cy="53705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>
              <a:sym typeface="Arial" panose="020B060402020202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F806497-3CBE-FE41-8D6A-99B12A96E9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21428-FDC0-9541-9357-111CC6B5E03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237010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39C1E0-5BFD-2A4B-A8E1-39DD0D7CD4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E996D-2D0E-0944-9C4E-6A9093768FB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255060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616825" y="671513"/>
            <a:ext cx="2270125" cy="605155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01688" y="671513"/>
            <a:ext cx="6662737" cy="60515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E35377-0EF4-F44C-BF0C-B0C23BCCFE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D49CD1-C027-9F4E-BE12-F9176CDAED8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218736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35088" y="1236663"/>
            <a:ext cx="8010525" cy="2630487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35088" y="3968750"/>
            <a:ext cx="8010525" cy="18240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363C67F-410D-BE40-9446-2B6CA7DF7A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DA0D1-D41D-CC47-A390-D40E3F71C615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505776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35013" y="2011363"/>
            <a:ext cx="9210675" cy="4794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CC250BB-A064-9B43-9991-6C9FB4F90D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9159D-D5A8-6944-B316-1B2D20530D27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25930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8663" y="1884363"/>
            <a:ext cx="9212262" cy="31432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8663" y="5056188"/>
            <a:ext cx="9212262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04B0AE5-9A26-A14F-9080-C8FE7952A9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744365-A629-0047-94A1-5D2784DD3BE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786527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35013" y="2011363"/>
            <a:ext cx="4529137" cy="4794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416550" y="2011363"/>
            <a:ext cx="4529138" cy="4794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997E7A6-B7F2-DE4B-A5AA-02C251FFC8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83B87-49B3-A446-9AC0-83FE604F4E5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4342771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2262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35013" y="1852613"/>
            <a:ext cx="4519612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735013" y="2760663"/>
            <a:ext cx="4519612" cy="40592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407025" y="1852613"/>
            <a:ext cx="454025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5407025" y="2760663"/>
            <a:ext cx="4540250" cy="40592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F9B7C337-E95B-7D48-BD89-A0B2F79AEA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8683B-5835-CD42-9CAE-AEA7D03430F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219256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EC00529-31F0-9045-A1D0-66E5633AD5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24656-BB4F-7D49-A0A9-F5C35E9B1D85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8044401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DD9495-40B3-ED46-99A4-90DF9F0A7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7D3A2-BA01-A947-9EAB-6E6479DBAA9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1302416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40250" y="1087438"/>
            <a:ext cx="5407025" cy="537051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24E1A34C-B540-9341-B94C-B3AB8C7FDD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B5360-6886-8845-857D-417581A825D5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2871634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40250" y="1087438"/>
            <a:ext cx="5407025" cy="53705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>
              <a:sym typeface="Arial" panose="020B060402020202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84A980D-2489-9249-845D-473A7FD23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8DB16-016C-5141-985C-3A5D4E315E74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9458164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735013" y="2011363"/>
            <a:ext cx="9210675" cy="47942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D092533-CD93-8146-BD76-03D7C6EEB1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540FD-00E0-D34A-9193-E807D101BDFD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7115306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643813" y="401638"/>
            <a:ext cx="2301875" cy="6403975"/>
          </a:xfrm>
          <a:prstGeom prst="rect">
            <a:avLst/>
          </a:prstGeo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735013" y="401638"/>
            <a:ext cx="6756400" cy="64039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0817A32-DE4C-A447-8863-D3CA966685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8A5C8-F34C-FC42-B20C-72EBAA33981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036541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29762FBA-5A24-8047-A81F-B1F28F299C4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01688" y="671513"/>
            <a:ext cx="9085262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2144" tIns="52144" rIns="52144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>
                <a:sym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4DB15127-A474-954D-BD48-24EC45D8192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01688" y="2184400"/>
            <a:ext cx="9085262" cy="453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2144" tIns="52144" rIns="52144" bIns="52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>
                <a:sym typeface="Arial" panose="020B0604020202020204" pitchFamily="34" charset="0"/>
              </a:rPr>
              <a:t>Click to edit Master text styles</a:t>
            </a:r>
          </a:p>
          <a:p>
            <a:pPr lvl="1"/>
            <a:r>
              <a:rPr lang="en-US" altLang="pl-PL">
                <a:sym typeface="Arial" panose="020B0604020202020204" pitchFamily="34" charset="0"/>
              </a:rPr>
              <a:t>Second level</a:t>
            </a:r>
          </a:p>
          <a:p>
            <a:pPr lvl="2"/>
            <a:r>
              <a:rPr lang="en-US" altLang="pl-PL">
                <a:sym typeface="Arial" panose="020B0604020202020204" pitchFamily="34" charset="0"/>
              </a:rPr>
              <a:t>Third level</a:t>
            </a:r>
          </a:p>
          <a:p>
            <a:pPr lvl="3"/>
            <a:r>
              <a:rPr lang="en-US" altLang="pl-PL">
                <a:sym typeface="Arial" panose="020B0604020202020204" pitchFamily="34" charset="0"/>
              </a:rPr>
              <a:t>Fourth level</a:t>
            </a:r>
          </a:p>
          <a:p>
            <a:pPr lvl="4"/>
            <a:r>
              <a:rPr lang="en-US" altLang="pl-PL">
                <a:sym typeface="Arial" panose="020B0604020202020204" pitchFamily="34" charset="0"/>
              </a:rPr>
              <a:t>Fifth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4042882-3562-234A-91C5-92547A14E7E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9542463" y="6891338"/>
            <a:ext cx="344487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52144" tIns="52144" rIns="52144" bIns="52144" numCol="1" anchor="t" anchorCtr="0" compatLnSpc="1">
            <a:prstTxWarp prst="textNoShape">
              <a:avLst/>
            </a:prstTxWarp>
          </a:bodyPr>
          <a:lstStyle>
            <a:lvl1pPr algn="r" defTabSz="1042988" eaLnBrk="1">
              <a:defRPr sz="1600" smtClean="0"/>
            </a:lvl1pPr>
          </a:lstStyle>
          <a:p>
            <a:pPr>
              <a:defRPr/>
            </a:pPr>
            <a:fld id="{A13C9466-8ACC-8245-B9CA-D460CF024ED9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1042988" rtl="0" eaLnBrk="0" fontAlgn="base" hangingPunct="0">
        <a:spcBef>
          <a:spcPct val="0"/>
        </a:spcBef>
        <a:spcAft>
          <a:spcPct val="0"/>
        </a:spcAft>
        <a:defRPr sz="5000" kern="1200">
          <a:solidFill>
            <a:srgbClr val="000000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marL="390525" indent="-39052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87413" indent="-366713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389063" indent="-3460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973263" indent="-4095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606675" indent="-520700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B1C99973-F69A-9046-BBED-4AFEEBC3DBE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9542463" y="6891338"/>
            <a:ext cx="344487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52144" tIns="52144" rIns="52144" bIns="52144" numCol="1" anchor="t" anchorCtr="0" compatLnSpc="1">
            <a:prstTxWarp prst="textNoShape">
              <a:avLst/>
            </a:prstTxWarp>
          </a:bodyPr>
          <a:lstStyle>
            <a:lvl1pPr algn="r" defTabSz="1042988" eaLnBrk="1">
              <a:defRPr sz="1600" smtClean="0"/>
            </a:lvl1pPr>
          </a:lstStyle>
          <a:p>
            <a:pPr>
              <a:defRPr/>
            </a:pPr>
            <a:fld id="{B1D792EA-3A14-A74A-85C4-07738884163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042988" rtl="0" eaLnBrk="0" fontAlgn="base" hangingPunct="0">
        <a:spcBef>
          <a:spcPct val="0"/>
        </a:spcBef>
        <a:spcAft>
          <a:spcPct val="0"/>
        </a:spcAft>
        <a:defRPr sz="5000" kern="1200">
          <a:solidFill>
            <a:srgbClr val="000000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marL="390525" indent="-39052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87413" indent="-366713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389063" indent="-3460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973263" indent="-4095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606675" indent="-520700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missi.pwr.edu.pl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6CE15086-65DA-C44F-A128-A881D3D2A96A}"/>
              </a:ext>
            </a:extLst>
          </p:cNvPr>
          <p:cNvSpPr>
            <a:spLocks/>
          </p:cNvSpPr>
          <p:nvPr/>
        </p:nvSpPr>
        <p:spPr bwMode="auto">
          <a:xfrm>
            <a:off x="1905000" y="3657600"/>
            <a:ext cx="87757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r>
              <a:rPr lang="en-US" altLang="pl-PL" sz="3200" b="1" dirty="0"/>
              <a:t>“Special Session on </a:t>
            </a:r>
            <a:r>
              <a:rPr lang="en-US" altLang="pl-PL" sz="3200" b="1" dirty="0" err="1"/>
              <a:t>QUality</a:t>
            </a:r>
            <a:r>
              <a:rPr lang="en-US" altLang="pl-PL" sz="3200" b="1" dirty="0"/>
              <a:t> assessment for computer vision </a:t>
            </a:r>
            <a:r>
              <a:rPr lang="en-US" altLang="pl-PL" sz="3200" b="1" dirty="0" err="1"/>
              <a:t>AnD</a:t>
            </a:r>
            <a:r>
              <a:rPr lang="en-US" altLang="pl-PL" sz="3200" b="1" dirty="0"/>
              <a:t> </a:t>
            </a:r>
            <a:r>
              <a:rPr lang="en-US" altLang="pl-PL" sz="3200" b="1" dirty="0" err="1"/>
              <a:t>immeRsIVe</a:t>
            </a:r>
            <a:r>
              <a:rPr lang="en-US" altLang="pl-PL" sz="3200" b="1" dirty="0"/>
              <a:t> </a:t>
            </a:r>
            <a:r>
              <a:rPr lang="en-US" altLang="pl-PL" sz="3200" b="1" dirty="0" err="1"/>
              <a:t>medIa</a:t>
            </a:r>
            <a:r>
              <a:rPr lang="en-US" altLang="pl-PL" sz="3200" b="1" dirty="0"/>
              <a:t> Applications (QUADRIVIA 2020)”</a:t>
            </a:r>
          </a:p>
          <a:p>
            <a:pPr eaLnBrk="1"/>
            <a:r>
              <a:rPr lang="en-US" altLang="pl-PL" sz="3200" dirty="0"/>
              <a:t>Mikołaj Leszczuk</a:t>
            </a: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704DF8D6-B50F-674A-8DE5-FD1456F89C4A}"/>
              </a:ext>
            </a:extLst>
          </p:cNvPr>
          <p:cNvSpPr>
            <a:spLocks/>
          </p:cNvSpPr>
          <p:nvPr/>
        </p:nvSpPr>
        <p:spPr bwMode="auto">
          <a:xfrm>
            <a:off x="1905000" y="6477000"/>
            <a:ext cx="117596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r>
              <a:rPr lang="en-US" altLang="pl-PL" sz="1600" dirty="0">
                <a:solidFill>
                  <a:srgbClr val="808080"/>
                </a:solidFill>
              </a:rPr>
              <a:t>March 2020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3B2C0-0AE8-E243-8F10-BFAECD8C3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QUADRIVIA</a:t>
            </a:r>
            <a:br>
              <a:rPr lang="en-GB" dirty="0"/>
            </a:br>
            <a:r>
              <a:rPr lang="en-GB" dirty="0"/>
              <a:t>Special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84745-90BB-654E-A412-AB8B4CA82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688" y="2184400"/>
            <a:ext cx="9085262" cy="209131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GB" sz="2400" dirty="0"/>
              <a:t>“Special Session on </a:t>
            </a:r>
            <a:r>
              <a:rPr lang="en-GB" sz="2400" dirty="0" err="1"/>
              <a:t>QUality</a:t>
            </a:r>
            <a:r>
              <a:rPr lang="en-GB" sz="2400" dirty="0"/>
              <a:t> assessment for computer vision </a:t>
            </a:r>
            <a:r>
              <a:rPr lang="en-GB" sz="2400" dirty="0" err="1"/>
              <a:t>AnD</a:t>
            </a:r>
            <a:r>
              <a:rPr lang="en-GB" sz="2400" dirty="0"/>
              <a:t> </a:t>
            </a:r>
            <a:r>
              <a:rPr lang="en-GB" sz="2400" dirty="0" err="1"/>
              <a:t>immeRsIVe</a:t>
            </a:r>
            <a:r>
              <a:rPr lang="en-GB" sz="2400" dirty="0"/>
              <a:t> </a:t>
            </a:r>
            <a:r>
              <a:rPr lang="en-GB" sz="2400" dirty="0" err="1"/>
              <a:t>medIa</a:t>
            </a:r>
            <a:r>
              <a:rPr lang="en-GB" sz="2400" dirty="0"/>
              <a:t> Applications”</a:t>
            </a:r>
          </a:p>
          <a:p>
            <a:pPr>
              <a:lnSpc>
                <a:spcPct val="120000"/>
              </a:lnSpc>
            </a:pPr>
            <a:r>
              <a:rPr lang="en-GB" sz="2400" dirty="0"/>
              <a:t>Related VQEG projects/groups:</a:t>
            </a:r>
          </a:p>
          <a:p>
            <a:pPr lvl="1">
              <a:lnSpc>
                <a:spcPct val="120000"/>
              </a:lnSpc>
            </a:pPr>
            <a:r>
              <a:rPr lang="en-GB" sz="2400" dirty="0"/>
              <a:t>Quality Assessment for Computer Vision Applications (</a:t>
            </a:r>
            <a:r>
              <a:rPr lang="en-GB" sz="2400" dirty="0" err="1"/>
              <a:t>QACoViA</a:t>
            </a:r>
            <a:r>
              <a:rPr lang="en-GB" sz="2400" dirty="0"/>
              <a:t>)</a:t>
            </a:r>
          </a:p>
          <a:p>
            <a:pPr lvl="1">
              <a:lnSpc>
                <a:spcPct val="120000"/>
              </a:lnSpc>
            </a:pPr>
            <a:r>
              <a:rPr lang="en-GB" sz="2400" dirty="0"/>
              <a:t>Immersive Media Group (IMG)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1F194C-D777-804E-88FD-4EE84EDF5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91" y="4275713"/>
            <a:ext cx="9085256" cy="328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72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3B2C0-0AE8-E243-8F10-BFAECD8C3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GB" dirty="0"/>
              <a:t>About Host Conference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84745-90BB-654E-A412-AB8B4CA82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688" y="2184400"/>
            <a:ext cx="9085262" cy="2091313"/>
          </a:xfrm>
        </p:spPr>
        <p:txBody>
          <a:bodyPr>
            <a:normAutofit fontScale="77500" lnSpcReduction="20000"/>
          </a:bodyPr>
          <a:lstStyle/>
          <a:p>
            <a:r>
              <a:rPr lang="en-GB" b="1" dirty="0"/>
              <a:t>The 12</a:t>
            </a:r>
            <a:r>
              <a:rPr lang="en-GB" b="1" baseline="30000" dirty="0"/>
              <a:t>th</a:t>
            </a:r>
            <a:r>
              <a:rPr lang="en-GB" b="1" dirty="0"/>
              <a:t> edition of International Conference on Multimedia &amp; Network Information Systems (MISSI)</a:t>
            </a:r>
          </a:p>
          <a:p>
            <a:r>
              <a:rPr lang="en-GB" dirty="0"/>
              <a:t>Paris – France; 26-28 August, 2020</a:t>
            </a:r>
          </a:p>
          <a:p>
            <a:r>
              <a:rPr lang="en-GB" dirty="0">
                <a:hlinkClick r:id="rId2"/>
              </a:rPr>
              <a:t>https://missi.pwr.edu.pl/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1F194C-D777-804E-88FD-4EE84EDF5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88" y="4275713"/>
            <a:ext cx="9085262" cy="32807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00F00B-6A04-504C-8B81-34AC461217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88" y="419101"/>
            <a:ext cx="3416300" cy="7239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71885C4-0EB8-D245-88AE-2D95FD85FE91}"/>
              </a:ext>
            </a:extLst>
          </p:cNvPr>
          <p:cNvSpPr/>
          <p:nvPr/>
        </p:nvSpPr>
        <p:spPr bwMode="auto">
          <a:xfrm>
            <a:off x="801688" y="1143001"/>
            <a:ext cx="506214" cy="330993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02277E-538D-0140-95F6-CE2DAE6D73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419101"/>
            <a:ext cx="21717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186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9B7E3-D6DA-414A-B893-F885CB550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QUADRIVIA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97680-7E1E-1E45-8E45-1EDA49DF44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1688" y="2184400"/>
            <a:ext cx="4465637" cy="2091313"/>
          </a:xfrm>
        </p:spPr>
        <p:txBody>
          <a:bodyPr>
            <a:noAutofit/>
          </a:bodyPr>
          <a:lstStyle/>
          <a:p>
            <a:r>
              <a:rPr lang="en-GB" sz="3200" dirty="0"/>
              <a:t>🇺🇸 Philip Corriveau</a:t>
            </a:r>
          </a:p>
          <a:p>
            <a:r>
              <a:rPr lang="en-GB" sz="3200" dirty="0"/>
              <a:t>🇫🇷 Jesús Gutiérrez</a:t>
            </a:r>
          </a:p>
          <a:p>
            <a:r>
              <a:rPr lang="en-GB" sz="3200" dirty="0"/>
              <a:t>🇧🇩 Rossi Kamal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5DFD76-92BA-2043-BE8F-A36B288CB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9725" y="2184400"/>
            <a:ext cx="4467225" cy="2091313"/>
          </a:xfrm>
        </p:spPr>
        <p:txBody>
          <a:bodyPr>
            <a:noAutofit/>
          </a:bodyPr>
          <a:lstStyle/>
          <a:p>
            <a:r>
              <a:rPr lang="en-GB" sz="3200" dirty="0"/>
              <a:t>🇵🇱 Jakub Nawała </a:t>
            </a:r>
          </a:p>
          <a:p>
            <a:r>
              <a:rPr lang="en-GB" sz="3200" dirty="0"/>
              <a:t>🇵🇱 Mikołaj Leszczuk</a:t>
            </a:r>
          </a:p>
          <a:p>
            <a:r>
              <a:rPr lang="en-GB" sz="3200" dirty="0"/>
              <a:t>🇺🇸 Amy Reibman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4EA8B2-B6E3-A042-8752-D6D5DD469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91" y="4275713"/>
            <a:ext cx="9085256" cy="328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368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9C53D-3F15-8C4B-A085-E10D86503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Proceedings and</a:t>
            </a:r>
            <a:br>
              <a:rPr lang="en-GB" dirty="0"/>
            </a:br>
            <a:r>
              <a:rPr lang="en-GB" dirty="0"/>
              <a:t>Post-Conference Publications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16523A-D904-A446-BB79-8D9A980AAF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70547" y="2184401"/>
            <a:ext cx="7716404" cy="2091312"/>
          </a:xfrm>
        </p:spPr>
        <p:txBody>
          <a:bodyPr>
            <a:normAutofit fontScale="55000" lnSpcReduction="20000"/>
          </a:bodyPr>
          <a:lstStyle/>
          <a:p>
            <a:r>
              <a:rPr lang="en-GB" dirty="0"/>
              <a:t>IEEE Open Journal of Circuits and Systems (IEEE CAS)</a:t>
            </a:r>
          </a:p>
          <a:p>
            <a:r>
              <a:rPr lang="en-GB" dirty="0"/>
              <a:t>International Journal of Intelligent Information and Database Systems (IJIIDS)</a:t>
            </a:r>
          </a:p>
          <a:p>
            <a:r>
              <a:rPr lang="en-GB" dirty="0"/>
              <a:t>Journal of Intelligent &amp; Fuzzy Systems (JIFS)</a:t>
            </a:r>
          </a:p>
          <a:p>
            <a:r>
              <a:rPr lang="en-GB" dirty="0"/>
              <a:t>Signal, Image and Video Processing (SIVP)</a:t>
            </a:r>
          </a:p>
          <a:p>
            <a:r>
              <a:rPr lang="en-GB" dirty="0"/>
              <a:t>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A1FCCB-2807-094E-8B11-73E9F1D5F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91" y="4275713"/>
            <a:ext cx="9085256" cy="32807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DA96C1-7633-7F49-9CE4-73138026F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87" y="2184399"/>
            <a:ext cx="1368859" cy="20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663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AF54F-5DB9-154C-8581-A8B87C8C2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Important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EAC02-9CAC-DD42-A748-D3C5E07A18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1688" y="2184400"/>
            <a:ext cx="4465637" cy="2091313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Paper submission deadline: </a:t>
            </a:r>
            <a:r>
              <a:rPr lang="en-GB" b="1" dirty="0"/>
              <a:t>15 March 2020</a:t>
            </a:r>
          </a:p>
          <a:p>
            <a:r>
              <a:rPr lang="en-GB" dirty="0"/>
              <a:t>Extended paper submission deadline: </a:t>
            </a:r>
            <a:r>
              <a:rPr lang="en-GB" b="1" dirty="0"/>
              <a:t>??? 2020 </a:t>
            </a:r>
          </a:p>
          <a:p>
            <a:r>
              <a:rPr lang="en-GB" dirty="0"/>
              <a:t>Notification of acceptance:</a:t>
            </a:r>
            <a:br>
              <a:rPr lang="en-GB" dirty="0"/>
            </a:br>
            <a:r>
              <a:rPr lang="en-GB" b="1" dirty="0"/>
              <a:t>20 April 2020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F38C99-FCD6-D043-B1E3-6200F9D2C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9725" y="2184400"/>
            <a:ext cx="4467225" cy="2091313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Registration and payment:</a:t>
            </a:r>
            <a:br>
              <a:rPr lang="en-GB" dirty="0"/>
            </a:br>
            <a:r>
              <a:rPr lang="en-GB" b="1" dirty="0"/>
              <a:t>10 May 2020</a:t>
            </a:r>
          </a:p>
          <a:p>
            <a:r>
              <a:rPr lang="en-GB" dirty="0"/>
              <a:t>Final paper deadline:</a:t>
            </a:r>
            <a:br>
              <a:rPr lang="en-GB" dirty="0"/>
            </a:br>
            <a:r>
              <a:rPr lang="en-GB" b="1" dirty="0"/>
              <a:t>15 May 2020</a:t>
            </a:r>
          </a:p>
          <a:p>
            <a:r>
              <a:rPr lang="en-GB" dirty="0"/>
              <a:t>Conference:</a:t>
            </a:r>
            <a:br>
              <a:rPr lang="en-GB" dirty="0"/>
            </a:br>
            <a:r>
              <a:rPr lang="en-GB" b="1" dirty="0"/>
              <a:t>26-28 August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A1293B-DF37-4243-AE17-568E6D0C1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91" y="4275713"/>
            <a:ext cx="9085256" cy="328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78029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Blank Present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ank Presentation - Default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Blank Presentation - Defaul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209</Words>
  <Application>Microsoft Macintosh PowerPoint</Application>
  <PresentationFormat>Custom</PresentationFormat>
  <Paragraphs>32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Helvetica Neue</vt:lpstr>
      <vt:lpstr>Blank Presentation</vt:lpstr>
      <vt:lpstr>Blank Presentation - Default</vt:lpstr>
      <vt:lpstr>PowerPoint Presentation</vt:lpstr>
      <vt:lpstr>QUADRIVIA Special Session</vt:lpstr>
      <vt:lpstr>About Host Conference</vt:lpstr>
      <vt:lpstr>QUADRIVIA Committee</vt:lpstr>
      <vt:lpstr>Proceedings and Post-Conference Publications</vt:lpstr>
      <vt:lpstr>Important Dates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Mikołaj Leszczuk</cp:lastModifiedBy>
  <cp:revision>19</cp:revision>
  <dcterms:modified xsi:type="dcterms:W3CDTF">2020-03-09T10:23:01Z</dcterms:modified>
</cp:coreProperties>
</file>