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9" r:id="rId4"/>
    <p:sldId id="268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2460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64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25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952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9884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156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44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323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252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75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48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23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F843-EDC2-4005-AC0C-2CDA95715894}" type="datetimeFigureOut">
              <a:rPr lang="de-DE" smtClean="0"/>
              <a:t>12.03.2020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30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600"/>
            <a:ext cx="262418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04900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4876800"/>
            <a:ext cx="4855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Shahid Mahmood Satti</a:t>
            </a:r>
            <a:r>
              <a:rPr lang="de-DE" dirty="0" smtClean="0"/>
              <a:t> (OPTICOM GmbH)</a:t>
            </a:r>
          </a:p>
          <a:p>
            <a:r>
              <a:rPr lang="de-DE" b="1" dirty="0"/>
              <a:t>Silvio Borer</a:t>
            </a:r>
            <a:r>
              <a:rPr lang="de-DE" dirty="0"/>
              <a:t> (Rohde &amp; </a:t>
            </a:r>
            <a:r>
              <a:rPr lang="de-DE" dirty="0" smtClean="0"/>
              <a:t>Schwarz)</a:t>
            </a:r>
          </a:p>
          <a:p>
            <a:r>
              <a:rPr lang="de-DE" b="1" dirty="0"/>
              <a:t>Alexander Raake</a:t>
            </a:r>
            <a:r>
              <a:rPr lang="de-DE" dirty="0"/>
              <a:t> (Deutsche </a:t>
            </a:r>
            <a:r>
              <a:rPr lang="de-DE" dirty="0" smtClean="0"/>
              <a:t>Telekom/TU Ilmenau)</a:t>
            </a:r>
            <a:endParaRPr lang="de-DE" dirty="0"/>
          </a:p>
          <a:p>
            <a:r>
              <a:rPr lang="de-DE" b="1" dirty="0"/>
              <a:t>Jörgen Gustafsson</a:t>
            </a:r>
            <a:r>
              <a:rPr lang="de-DE" dirty="0"/>
              <a:t> (</a:t>
            </a:r>
            <a:r>
              <a:rPr lang="de-DE" dirty="0" smtClean="0"/>
              <a:t>Ericsson)</a:t>
            </a:r>
            <a:endParaRPr lang="de-DE" dirty="0"/>
          </a:p>
        </p:txBody>
      </p:sp>
      <p:sp>
        <p:nvSpPr>
          <p:cNvPr id="5" name="Rectangle 4"/>
          <p:cNvSpPr/>
          <p:nvPr/>
        </p:nvSpPr>
        <p:spPr>
          <a:xfrm>
            <a:off x="685800" y="3465493"/>
            <a:ext cx="50890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/>
              <a:t>AVHD-AS/P.NATS Phase 2 </a:t>
            </a:r>
            <a:r>
              <a:rPr lang="de-DE" sz="2800" b="1" dirty="0" smtClean="0"/>
              <a:t>Project</a:t>
            </a:r>
          </a:p>
          <a:p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32137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95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 result for opti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29" y="1600200"/>
            <a:ext cx="3273829" cy="6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560831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63" y="5715000"/>
            <a:ext cx="3048000" cy="66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499" y="3876903"/>
            <a:ext cx="1843088" cy="138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667000"/>
            <a:ext cx="2566988" cy="98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64" y="5505679"/>
            <a:ext cx="3795353" cy="76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9 Proponents :</a:t>
            </a:r>
            <a:endParaRPr lang="de-CH" sz="3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477" y="4567171"/>
            <a:ext cx="2182623" cy="73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23" y="2808926"/>
            <a:ext cx="32480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25390"/>
            <a:ext cx="16859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4301405"/>
            <a:ext cx="4267200" cy="11672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03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3600" dirty="0" smtClean="0"/>
              <a:t>Winning Models: Average RMSE values</a:t>
            </a:r>
            <a:endParaRPr lang="de-CH" sz="3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031695"/>
              </p:ext>
            </p:extLst>
          </p:nvPr>
        </p:nvGraphicFramePr>
        <p:xfrm>
          <a:off x="457199" y="1524000"/>
          <a:ext cx="8089899" cy="389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835"/>
                <a:gridCol w="861183"/>
                <a:gridCol w="836583"/>
                <a:gridCol w="838200"/>
                <a:gridCol w="1242318"/>
                <a:gridCol w="1366390"/>
                <a:gridCol w="136639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300" dirty="0" smtClean="0"/>
                        <a:t>Model Type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baseline="0" dirty="0" smtClean="0"/>
                        <a:t>Winning Mode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 smtClean="0"/>
                        <a:t>Winning Model 2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 smtClean="0"/>
                        <a:t>Winning Mode 3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 smtClean="0"/>
                        <a:t>Companies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 smtClean="0"/>
                        <a:t>Optimized</a:t>
                      </a:r>
                      <a:r>
                        <a:rPr lang="de-DE" sz="1300" baseline="0" dirty="0" smtClean="0"/>
                        <a:t> Model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 smtClean="0"/>
                        <a:t>Standardization </a:t>
                      </a:r>
                      <a:endParaRPr lang="de-DE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Bitstream</a:t>
                      </a:r>
                      <a:r>
                        <a:rPr lang="de-DE" sz="1500" baseline="0" dirty="0" smtClean="0"/>
                        <a:t> Mode 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XXX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XXX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XXX</a:t>
                      </a:r>
                      <a:endParaRPr lang="de-DE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-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Bitstream</a:t>
                      </a:r>
                      <a:r>
                        <a:rPr lang="de-DE" sz="1500" baseline="0" dirty="0" smtClean="0"/>
                        <a:t> Mode 1</a:t>
                      </a: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XXX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XXX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-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Bitstream</a:t>
                      </a:r>
                      <a:r>
                        <a:rPr lang="de-DE" sz="1500" baseline="0" dirty="0" smtClean="0"/>
                        <a:t> Mode 3</a:t>
                      </a: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0.421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DT-TUIL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ITU-T P.1204.3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Pixel-based 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0.444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Rohde &amp; Schwarz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ITU-T P.1204.4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Hybrid 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0.452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OPTICOM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0.440</a:t>
                      </a:r>
                      <a:endParaRPr lang="de-DE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ITU-T P.1204.5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24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Summary/Discussion:</a:t>
            </a:r>
            <a:endParaRPr lang="de-CH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295400"/>
            <a:ext cx="8609793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35 Models spanning 9 model categories were submitted to ITU-T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Model categories included 3 </a:t>
            </a:r>
            <a:r>
              <a:rPr lang="en-US" dirty="0" err="1" smtClean="0"/>
              <a:t>bitstream</a:t>
            </a:r>
            <a:r>
              <a:rPr lang="en-US" dirty="0" smtClean="0"/>
              <a:t>, 3 pixel-based and 3 hybrid models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Single winner models - </a:t>
            </a:r>
            <a:r>
              <a:rPr lang="en-US" dirty="0" err="1" smtClean="0"/>
              <a:t>Bitstream</a:t>
            </a:r>
            <a:r>
              <a:rPr lang="en-US" dirty="0" smtClean="0"/>
              <a:t> mode 3, Pixel-based RR and Hybrid NR - </a:t>
            </a:r>
          </a:p>
          <a:p>
            <a:r>
              <a:rPr lang="en-US" dirty="0"/>
              <a:t> </a:t>
            </a:r>
            <a:r>
              <a:rPr lang="en-US" dirty="0" smtClean="0"/>
              <a:t>       have already been standardized.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Model merging for multiple winner models – </a:t>
            </a:r>
            <a:r>
              <a:rPr lang="en-US" dirty="0" err="1" smtClean="0"/>
              <a:t>Bitstream</a:t>
            </a:r>
            <a:r>
              <a:rPr lang="en-US" dirty="0" smtClean="0"/>
              <a:t> mode 0, </a:t>
            </a:r>
            <a:r>
              <a:rPr lang="en-US" dirty="0" err="1" smtClean="0"/>
              <a:t>Bitstream</a:t>
            </a:r>
            <a:r>
              <a:rPr lang="en-US" dirty="0" smtClean="0"/>
              <a:t> mode 1 - </a:t>
            </a:r>
          </a:p>
          <a:p>
            <a:r>
              <a:rPr lang="en-US" dirty="0" smtClean="0"/>
              <a:t>        have not been successful due to different commercial interests or legal requirements.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Report to VQEG: what performance numbers shall be detailed in the report</a:t>
            </a:r>
            <a:r>
              <a:rPr lang="en-US" dirty="0" smtClean="0"/>
              <a:t>?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Different opinions in the </a:t>
            </a:r>
            <a:r>
              <a:rPr lang="en-US" u="sng" dirty="0" smtClean="0"/>
              <a:t>winning group</a:t>
            </a:r>
            <a:r>
              <a:rPr lang="en-US" dirty="0" smtClean="0"/>
              <a:t>:</a:t>
            </a:r>
            <a:endParaRPr lang="en-US" dirty="0" smtClean="0"/>
          </a:p>
          <a:p>
            <a:pPr lvl="0"/>
            <a:r>
              <a:rPr lang="en-GB" dirty="0" smtClean="0"/>
              <a:t>	- </a:t>
            </a:r>
            <a:r>
              <a:rPr lang="en-GB" dirty="0"/>
              <a:t>I</a:t>
            </a:r>
            <a:r>
              <a:rPr lang="en-GB" dirty="0" smtClean="0"/>
              <a:t>nclude </a:t>
            </a:r>
            <a:r>
              <a:rPr lang="en-GB" dirty="0"/>
              <a:t>the results of </a:t>
            </a:r>
            <a:r>
              <a:rPr lang="en-GB" dirty="0" smtClean="0"/>
              <a:t>the standardized models</a:t>
            </a:r>
            <a:endParaRPr lang="de-DE" dirty="0"/>
          </a:p>
          <a:p>
            <a:pPr lvl="0"/>
            <a:r>
              <a:rPr lang="en-GB" dirty="0" smtClean="0"/>
              <a:t>	- </a:t>
            </a:r>
            <a:r>
              <a:rPr lang="en-GB" dirty="0" smtClean="0"/>
              <a:t>Include </a:t>
            </a:r>
            <a:r>
              <a:rPr lang="en-GB" dirty="0" smtClean="0"/>
              <a:t>the </a:t>
            </a:r>
            <a:r>
              <a:rPr lang="en-GB" dirty="0" smtClean="0"/>
              <a:t>results </a:t>
            </a:r>
            <a:r>
              <a:rPr lang="en-GB" dirty="0" smtClean="0"/>
              <a:t>of all winning </a:t>
            </a:r>
            <a:r>
              <a:rPr lang="en-GB" dirty="0" smtClean="0"/>
              <a:t>models</a:t>
            </a:r>
          </a:p>
          <a:p>
            <a:pPr lvl="0"/>
            <a:r>
              <a:rPr lang="en-GB" dirty="0"/>
              <a:t>	</a:t>
            </a:r>
            <a:r>
              <a:rPr lang="en-GB" dirty="0" smtClean="0"/>
              <a:t>- Include the results of all submitted models</a:t>
            </a:r>
            <a:endParaRPr lang="en-GB" dirty="0" smtClean="0"/>
          </a:p>
          <a:p>
            <a:pPr lvl="0"/>
            <a:r>
              <a:rPr lang="en-GB" dirty="0"/>
              <a:t> </a:t>
            </a:r>
            <a:r>
              <a:rPr lang="en-GB" dirty="0" smtClean="0"/>
              <a:t>       -     The view of proponents not part of the winning group?</a:t>
            </a:r>
          </a:p>
          <a:p>
            <a:pPr lvl="0"/>
            <a:r>
              <a:rPr lang="en-GB" dirty="0"/>
              <a:t> </a:t>
            </a:r>
            <a:r>
              <a:rPr lang="en-GB" dirty="0" smtClean="0"/>
              <a:t>       -     The view of VQEG members?	</a:t>
            </a:r>
            <a:r>
              <a:rPr lang="en-GB" dirty="0"/>
              <a:t>	</a:t>
            </a:r>
            <a:endParaRPr lang="en-GB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046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On-screen Show (4:3)</PresentationFormat>
  <Paragraphs>55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Shahid Mahmood Satti</dc:creator>
  <cp:lastModifiedBy>Shahid Mahmood Satti</cp:lastModifiedBy>
  <cp:revision>79</cp:revision>
  <dcterms:created xsi:type="dcterms:W3CDTF">2017-10-30T12:11:19Z</dcterms:created>
  <dcterms:modified xsi:type="dcterms:W3CDTF">2020-03-12T10:51:09Z</dcterms:modified>
</cp:coreProperties>
</file>