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2"/>
  </p:notesMasterIdLst>
  <p:sldIdLst>
    <p:sldId id="256" r:id="rId5"/>
    <p:sldId id="258" r:id="rId6"/>
    <p:sldId id="259" r:id="rId7"/>
    <p:sldId id="261" r:id="rId8"/>
    <p:sldId id="260" r:id="rId9"/>
    <p:sldId id="262" r:id="rId10"/>
    <p:sldId id="257" r:id="rId11"/>
  </p:sldIdLst>
  <p:sldSz cx="12188825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23658D"/>
    <a:srgbClr val="2C6284"/>
    <a:srgbClr val="3366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86397" autoAdjust="0"/>
  </p:normalViewPr>
  <p:slideViewPr>
    <p:cSldViewPr>
      <p:cViewPr varScale="1">
        <p:scale>
          <a:sx n="117" d="100"/>
          <a:sy n="117" d="100"/>
        </p:scale>
        <p:origin x="120" y="494"/>
      </p:cViewPr>
      <p:guideLst>
        <p:guide orient="horz" pos="2112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CD7F40FF-AD63-4545-8538-697010388C39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0B0D3924-FF6F-45F0-A0B8-9CE50764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04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80"/>
            <a:ext cx="10512862" cy="96012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Pct val="90000"/>
              <a:buFont typeface="Calibri" panose="020F0502020204030204" pitchFamily="34" charset="0"/>
              <a:buChar char="●"/>
              <a:tabLst/>
              <a:defRPr sz="24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22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20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20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2" y="1676400"/>
            <a:ext cx="5180251" cy="4500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240724-BB0D-49B3-A741-DF5A4120A8DE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640079"/>
            <a:ext cx="10512862" cy="9326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571" y="1600200"/>
            <a:ext cx="51564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571" y="2505075"/>
            <a:ext cx="5156443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3" y="1600200"/>
            <a:ext cx="51818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5CD026-D0C9-4030-87A5-AF79E784804A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0"/>
            <a:ext cx="10512862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5"/>
            <a:ext cx="10512862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" y="5356860"/>
            <a:ext cx="12188949" cy="149015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13" y="6019800"/>
            <a:ext cx="36576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914400"/>
            <a:ext cx="10512862" cy="7762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1BDC-AB89-4F6B-87F9-D47FC298D7B2}" type="datetime1">
              <a:rPr lang="en-US" smtClean="0"/>
              <a:t>3/5/2020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400F8-927B-402B-BF7A-B634E3898EF6}" type="datetime1">
              <a:rPr lang="en-US" smtClean="0"/>
              <a:t>3/5/2020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D710-4440-4625-B733-14CD4F8CC484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69" y="990600"/>
            <a:ext cx="3931213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838" y="987427"/>
            <a:ext cx="6170593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569" y="2057400"/>
            <a:ext cx="3931213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AE2E-A9AE-422B-8CF1-4AF2D07D1E16}" type="datetime1">
              <a:rPr lang="en-US" smtClean="0"/>
              <a:t>3/5/2020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6477000"/>
            <a:ext cx="12188825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639748"/>
            <a:ext cx="10512862" cy="9604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676400"/>
            <a:ext cx="10512862" cy="4500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82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4658-680D-4D56-AB40-7687F6B36207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549" y="6492876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8357" y="6492876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F9756-37D5-43E7-BAF1-285C14F9A7A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9"/>
          <p:cNvSpPr/>
          <p:nvPr/>
        </p:nvSpPr>
        <p:spPr>
          <a:xfrm>
            <a:off x="0" y="-19049"/>
            <a:ext cx="12211050" cy="890765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2035277 w 9144000"/>
              <a:gd name="connsiteY3" fmla="*/ 530942 h 533400"/>
              <a:gd name="connsiteX4" fmla="*/ 0 w 9144000"/>
              <a:gd name="connsiteY4" fmla="*/ 533400 h 533400"/>
              <a:gd name="connsiteX5" fmla="*/ 0 w 9144000"/>
              <a:gd name="connsiteY5" fmla="*/ 0 h 533400"/>
              <a:gd name="connsiteX0" fmla="*/ 0 w 9144000"/>
              <a:gd name="connsiteY0" fmla="*/ 0 h 869664"/>
              <a:gd name="connsiteX1" fmla="*/ 9144000 w 9144000"/>
              <a:gd name="connsiteY1" fmla="*/ 0 h 869664"/>
              <a:gd name="connsiteX2" fmla="*/ 9144000 w 9144000"/>
              <a:gd name="connsiteY2" fmla="*/ 533400 h 869664"/>
              <a:gd name="connsiteX3" fmla="*/ 2035277 w 9144000"/>
              <a:gd name="connsiteY3" fmla="*/ 530942 h 869664"/>
              <a:gd name="connsiteX4" fmla="*/ 0 w 9144000"/>
              <a:gd name="connsiteY4" fmla="*/ 869664 h 869664"/>
              <a:gd name="connsiteX5" fmla="*/ 0 w 9144000"/>
              <a:gd name="connsiteY5" fmla="*/ 0 h 869664"/>
              <a:gd name="connsiteX0" fmla="*/ 0 w 9144000"/>
              <a:gd name="connsiteY0" fmla="*/ 0 h 883232"/>
              <a:gd name="connsiteX1" fmla="*/ 9144000 w 9144000"/>
              <a:gd name="connsiteY1" fmla="*/ 0 h 883232"/>
              <a:gd name="connsiteX2" fmla="*/ 9144000 w 9144000"/>
              <a:gd name="connsiteY2" fmla="*/ 533400 h 883232"/>
              <a:gd name="connsiteX3" fmla="*/ 2035277 w 9144000"/>
              <a:gd name="connsiteY3" fmla="*/ 530942 h 883232"/>
              <a:gd name="connsiteX4" fmla="*/ 0 w 9144000"/>
              <a:gd name="connsiteY4" fmla="*/ 869664 h 883232"/>
              <a:gd name="connsiteX5" fmla="*/ 0 w 9144000"/>
              <a:gd name="connsiteY5" fmla="*/ 0 h 883232"/>
              <a:gd name="connsiteX0" fmla="*/ 0 w 9144000"/>
              <a:gd name="connsiteY0" fmla="*/ 0 h 888857"/>
              <a:gd name="connsiteX1" fmla="*/ 9144000 w 9144000"/>
              <a:gd name="connsiteY1" fmla="*/ 0 h 888857"/>
              <a:gd name="connsiteX2" fmla="*/ 9144000 w 9144000"/>
              <a:gd name="connsiteY2" fmla="*/ 533400 h 888857"/>
              <a:gd name="connsiteX3" fmla="*/ 2035277 w 9144000"/>
              <a:gd name="connsiteY3" fmla="*/ 530942 h 888857"/>
              <a:gd name="connsiteX4" fmla="*/ 0 w 9144000"/>
              <a:gd name="connsiteY4" fmla="*/ 869664 h 888857"/>
              <a:gd name="connsiteX5" fmla="*/ 0 w 9144000"/>
              <a:gd name="connsiteY5" fmla="*/ 0 h 888857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98850"/>
              <a:gd name="connsiteX1" fmla="*/ 9144000 w 9144000"/>
              <a:gd name="connsiteY1" fmla="*/ 0 h 898850"/>
              <a:gd name="connsiteX2" fmla="*/ 9144000 w 9144000"/>
              <a:gd name="connsiteY2" fmla="*/ 533400 h 898850"/>
              <a:gd name="connsiteX3" fmla="*/ 1681316 w 9144000"/>
              <a:gd name="connsiteY3" fmla="*/ 643030 h 898850"/>
              <a:gd name="connsiteX4" fmla="*/ 0 w 9144000"/>
              <a:gd name="connsiteY4" fmla="*/ 869664 h 898850"/>
              <a:gd name="connsiteX5" fmla="*/ 0 w 9144000"/>
              <a:gd name="connsiteY5" fmla="*/ 0 h 898850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87914"/>
              <a:gd name="connsiteX1" fmla="*/ 9144000 w 9144000"/>
              <a:gd name="connsiteY1" fmla="*/ 0 h 887914"/>
              <a:gd name="connsiteX2" fmla="*/ 9144000 w 9144000"/>
              <a:gd name="connsiteY2" fmla="*/ 533400 h 887914"/>
              <a:gd name="connsiteX3" fmla="*/ 1681316 w 9144000"/>
              <a:gd name="connsiteY3" fmla="*/ 643030 h 887914"/>
              <a:gd name="connsiteX4" fmla="*/ 0 w 9144000"/>
              <a:gd name="connsiteY4" fmla="*/ 869664 h 887914"/>
              <a:gd name="connsiteX5" fmla="*/ 0 w 9144000"/>
              <a:gd name="connsiteY5" fmla="*/ 0 h 887914"/>
              <a:gd name="connsiteX0" fmla="*/ 0 w 9144000"/>
              <a:gd name="connsiteY0" fmla="*/ 0 h 892995"/>
              <a:gd name="connsiteX1" fmla="*/ 9144000 w 9144000"/>
              <a:gd name="connsiteY1" fmla="*/ 0 h 892995"/>
              <a:gd name="connsiteX2" fmla="*/ 9144000 w 9144000"/>
              <a:gd name="connsiteY2" fmla="*/ 533400 h 892995"/>
              <a:gd name="connsiteX3" fmla="*/ 1681316 w 9144000"/>
              <a:gd name="connsiteY3" fmla="*/ 643030 h 892995"/>
              <a:gd name="connsiteX4" fmla="*/ 0 w 9144000"/>
              <a:gd name="connsiteY4" fmla="*/ 869664 h 892995"/>
              <a:gd name="connsiteX5" fmla="*/ 0 w 9144000"/>
              <a:gd name="connsiteY5" fmla="*/ 0 h 892995"/>
              <a:gd name="connsiteX0" fmla="*/ 0 w 9144000"/>
              <a:gd name="connsiteY0" fmla="*/ 0 h 871517"/>
              <a:gd name="connsiteX1" fmla="*/ 9144000 w 9144000"/>
              <a:gd name="connsiteY1" fmla="*/ 0 h 871517"/>
              <a:gd name="connsiteX2" fmla="*/ 9144000 w 9144000"/>
              <a:gd name="connsiteY2" fmla="*/ 533400 h 871517"/>
              <a:gd name="connsiteX3" fmla="*/ 1681316 w 9144000"/>
              <a:gd name="connsiteY3" fmla="*/ 643030 h 871517"/>
              <a:gd name="connsiteX4" fmla="*/ 0 w 9144000"/>
              <a:gd name="connsiteY4" fmla="*/ 869664 h 871517"/>
              <a:gd name="connsiteX5" fmla="*/ 0 w 9144000"/>
              <a:gd name="connsiteY5" fmla="*/ 0 h 871517"/>
              <a:gd name="connsiteX0" fmla="*/ 0 w 9144000"/>
              <a:gd name="connsiteY0" fmla="*/ 0 h 872749"/>
              <a:gd name="connsiteX1" fmla="*/ 9144000 w 9144000"/>
              <a:gd name="connsiteY1" fmla="*/ 0 h 872749"/>
              <a:gd name="connsiteX2" fmla="*/ 9144000 w 9144000"/>
              <a:gd name="connsiteY2" fmla="*/ 533400 h 872749"/>
              <a:gd name="connsiteX3" fmla="*/ 1687215 w 9144000"/>
              <a:gd name="connsiteY3" fmla="*/ 696124 h 872749"/>
              <a:gd name="connsiteX4" fmla="*/ 0 w 9144000"/>
              <a:gd name="connsiteY4" fmla="*/ 869664 h 872749"/>
              <a:gd name="connsiteX5" fmla="*/ 0 w 9144000"/>
              <a:gd name="connsiteY5" fmla="*/ 0 h 872749"/>
              <a:gd name="connsiteX0" fmla="*/ 0 w 9144000"/>
              <a:gd name="connsiteY0" fmla="*/ 0 h 871184"/>
              <a:gd name="connsiteX1" fmla="*/ 9144000 w 9144000"/>
              <a:gd name="connsiteY1" fmla="*/ 0 h 871184"/>
              <a:gd name="connsiteX2" fmla="*/ 9144000 w 9144000"/>
              <a:gd name="connsiteY2" fmla="*/ 533400 h 871184"/>
              <a:gd name="connsiteX3" fmla="*/ 5203231 w 9144000"/>
              <a:gd name="connsiteY3" fmla="*/ 572236 h 871184"/>
              <a:gd name="connsiteX4" fmla="*/ 1687215 w 9144000"/>
              <a:gd name="connsiteY4" fmla="*/ 696124 h 871184"/>
              <a:gd name="connsiteX5" fmla="*/ 0 w 9144000"/>
              <a:gd name="connsiteY5" fmla="*/ 869664 h 871184"/>
              <a:gd name="connsiteX6" fmla="*/ 0 w 9144000"/>
              <a:gd name="connsiteY6" fmla="*/ 0 h 871184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252"/>
              <a:gd name="connsiteX1" fmla="*/ 9144000 w 9144000"/>
              <a:gd name="connsiteY1" fmla="*/ 0 h 871252"/>
              <a:gd name="connsiteX2" fmla="*/ 9144000 w 9144000"/>
              <a:gd name="connsiteY2" fmla="*/ 533400 h 871252"/>
              <a:gd name="connsiteX3" fmla="*/ 5209130 w 9144000"/>
              <a:gd name="connsiteY3" fmla="*/ 530941 h 871252"/>
              <a:gd name="connsiteX4" fmla="*/ 1687215 w 9144000"/>
              <a:gd name="connsiteY4" fmla="*/ 696124 h 871252"/>
              <a:gd name="connsiteX5" fmla="*/ 0 w 9144000"/>
              <a:gd name="connsiteY5" fmla="*/ 869664 h 871252"/>
              <a:gd name="connsiteX6" fmla="*/ 0 w 9144000"/>
              <a:gd name="connsiteY6" fmla="*/ 0 h 871252"/>
              <a:gd name="connsiteX0" fmla="*/ 0 w 9144000"/>
              <a:gd name="connsiteY0" fmla="*/ 0 h 871715"/>
              <a:gd name="connsiteX1" fmla="*/ 9144000 w 9144000"/>
              <a:gd name="connsiteY1" fmla="*/ 0 h 871715"/>
              <a:gd name="connsiteX2" fmla="*/ 9144000 w 9144000"/>
              <a:gd name="connsiteY2" fmla="*/ 533400 h 871715"/>
              <a:gd name="connsiteX3" fmla="*/ 5209130 w 9144000"/>
              <a:gd name="connsiteY3" fmla="*/ 530941 h 871715"/>
              <a:gd name="connsiteX4" fmla="*/ 1687215 w 9144000"/>
              <a:gd name="connsiteY4" fmla="*/ 696124 h 871715"/>
              <a:gd name="connsiteX5" fmla="*/ 0 w 9144000"/>
              <a:gd name="connsiteY5" fmla="*/ 869664 h 871715"/>
              <a:gd name="connsiteX6" fmla="*/ 0 w 9144000"/>
              <a:gd name="connsiteY6" fmla="*/ 0 h 87171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9144000 w 12211050"/>
              <a:gd name="connsiteY2" fmla="*/ 552450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  <a:gd name="connsiteX0" fmla="*/ 0 w 12211050"/>
              <a:gd name="connsiteY0" fmla="*/ 19050 h 890765"/>
              <a:gd name="connsiteX1" fmla="*/ 12211050 w 12211050"/>
              <a:gd name="connsiteY1" fmla="*/ 0 h 890765"/>
              <a:gd name="connsiteX2" fmla="*/ 12201525 w 12211050"/>
              <a:gd name="connsiteY2" fmla="*/ 561975 h 890765"/>
              <a:gd name="connsiteX3" fmla="*/ 5209130 w 12211050"/>
              <a:gd name="connsiteY3" fmla="*/ 549991 h 890765"/>
              <a:gd name="connsiteX4" fmla="*/ 1687215 w 12211050"/>
              <a:gd name="connsiteY4" fmla="*/ 715174 h 890765"/>
              <a:gd name="connsiteX5" fmla="*/ 0 w 12211050"/>
              <a:gd name="connsiteY5" fmla="*/ 888714 h 890765"/>
              <a:gd name="connsiteX6" fmla="*/ 0 w 12211050"/>
              <a:gd name="connsiteY6" fmla="*/ 19050 h 89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0" h="890765">
                <a:moveTo>
                  <a:pt x="0" y="19050"/>
                </a:moveTo>
                <a:lnTo>
                  <a:pt x="12211050" y="0"/>
                </a:lnTo>
                <a:lnTo>
                  <a:pt x="12201525" y="561975"/>
                </a:lnTo>
                <a:lnTo>
                  <a:pt x="5209130" y="549991"/>
                </a:lnTo>
                <a:cubicBezTo>
                  <a:pt x="3966333" y="577112"/>
                  <a:pt x="2546736" y="624051"/>
                  <a:pt x="1687215" y="715174"/>
                </a:cubicBezTo>
                <a:cubicBezTo>
                  <a:pt x="827694" y="806297"/>
                  <a:pt x="351011" y="906412"/>
                  <a:pt x="0" y="888714"/>
                </a:cubicBezTo>
                <a:lnTo>
                  <a:pt x="0" y="1905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sof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96644" y="85725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Institute for Telecommunication Sciences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1"/>
            <a:ext cx="548640" cy="54552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108616"/>
            <a:ext cx="631803" cy="64008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12" y="95947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pinson@ntia.doc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TIA/NRMetricFramework/releas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Software Framework </a:t>
            </a:r>
            <a:r>
              <a:rPr lang="en-US" dirty="0"/>
              <a:t>for NR Metric Research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Margaret H Pinson</a:t>
            </a:r>
          </a:p>
          <a:p>
            <a:r>
              <a:rPr lang="en-US" dirty="0" smtClean="0"/>
              <a:t>NTIA/ITS</a:t>
            </a:r>
          </a:p>
          <a:p>
            <a:r>
              <a:rPr lang="en-US" dirty="0" smtClean="0">
                <a:hlinkClick r:id="rId2"/>
              </a:rPr>
              <a:t>mpinson@ntia.doc.gov</a:t>
            </a:r>
            <a:endParaRPr lang="en-US" dirty="0" smtClean="0"/>
          </a:p>
          <a:p>
            <a:r>
              <a:rPr lang="en-US" smtClean="0"/>
              <a:t>+1 303-497-3579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7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Problem—Need Support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Data—identify training datasets</a:t>
            </a:r>
          </a:p>
          <a:p>
            <a:r>
              <a:rPr lang="en-US" dirty="0" smtClean="0"/>
              <a:t>Logistics—large data, researchers who lack programmer support</a:t>
            </a:r>
          </a:p>
          <a:p>
            <a:r>
              <a:rPr lang="en-US" dirty="0" smtClean="0"/>
              <a:t>Repeatability—running someone else’s NR metric</a:t>
            </a:r>
          </a:p>
          <a:p>
            <a:r>
              <a:rPr lang="en-US" dirty="0" smtClean="0"/>
              <a:t>Collaboration—combining NR metrics</a:t>
            </a:r>
          </a:p>
          <a:p>
            <a:r>
              <a:rPr lang="en-US" dirty="0" smtClean="0"/>
              <a:t>Analysis—compare and contrast performance</a:t>
            </a:r>
          </a:p>
          <a:p>
            <a:r>
              <a:rPr lang="en-US" dirty="0" smtClean="0"/>
              <a:t>Verification—10% data not used for training</a:t>
            </a:r>
          </a:p>
          <a:p>
            <a:r>
              <a:rPr lang="en-US" dirty="0" smtClean="0"/>
              <a:t>Novices—getting started, avoiding common mistakes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0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NRMetricFramework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Explain NR metric design goals, from VQEG discussions</a:t>
            </a:r>
          </a:p>
          <a:p>
            <a:pPr lvl="1"/>
            <a:r>
              <a:rPr lang="en-US" dirty="0" smtClean="0"/>
              <a:t>Root cause analysis (RCA)</a:t>
            </a:r>
          </a:p>
          <a:p>
            <a:r>
              <a:rPr lang="en-US" dirty="0" smtClean="0"/>
              <a:t>Dataset logistics</a:t>
            </a:r>
          </a:p>
          <a:p>
            <a:pPr lvl="1"/>
            <a:r>
              <a:rPr lang="en-US" dirty="0" smtClean="0"/>
              <a:t>Identify openly available datasets</a:t>
            </a:r>
          </a:p>
          <a:p>
            <a:pPr lvl="1"/>
            <a:r>
              <a:rPr lang="en-US" dirty="0" smtClean="0"/>
              <a:t>Dataset structure</a:t>
            </a:r>
          </a:p>
          <a:p>
            <a:pPr lvl="1"/>
            <a:r>
              <a:rPr lang="en-US" dirty="0" smtClean="0"/>
              <a:t>Import &amp; export</a:t>
            </a:r>
          </a:p>
          <a:p>
            <a:r>
              <a:rPr lang="en-US" dirty="0" smtClean="0"/>
              <a:t>Standard interface for coding NR metrics</a:t>
            </a:r>
          </a:p>
          <a:p>
            <a:pPr lvl="1"/>
            <a:r>
              <a:rPr lang="en-US" dirty="0" smtClean="0"/>
              <a:t>Spatial impairment (image or video frame)</a:t>
            </a:r>
          </a:p>
          <a:p>
            <a:pPr lvl="1"/>
            <a:r>
              <a:rPr lang="en-US" dirty="0" smtClean="0"/>
              <a:t>Temporal impairments (pair of video frames)</a:t>
            </a:r>
          </a:p>
          <a:p>
            <a:pPr lvl="1"/>
            <a:r>
              <a:rPr lang="en-US" dirty="0" smtClean="0"/>
              <a:t>3D metrics (entire video sequence)</a:t>
            </a:r>
          </a:p>
          <a:p>
            <a:r>
              <a:rPr lang="en-US" dirty="0" smtClean="0"/>
              <a:t>Calculate on multiple datasets</a:t>
            </a:r>
          </a:p>
          <a:p>
            <a:r>
              <a:rPr lang="en-US" dirty="0" smtClean="0"/>
              <a:t>Analyze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8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982" y="640079"/>
            <a:ext cx="6932830" cy="932688"/>
          </a:xfrm>
        </p:spPr>
        <p:txBody>
          <a:bodyPr/>
          <a:lstStyle/>
          <a:p>
            <a:r>
              <a:rPr lang="en-US" dirty="0" smtClean="0"/>
              <a:t>Baseline NR Metric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7982" y="1676400"/>
            <a:ext cx="6780430" cy="4500563"/>
          </a:xfrm>
        </p:spPr>
        <p:txBody>
          <a:bodyPr/>
          <a:lstStyle/>
          <a:p>
            <a:r>
              <a:rPr lang="en-US" dirty="0" smtClean="0"/>
              <a:t>NR metric “</a:t>
            </a:r>
            <a:r>
              <a:rPr lang="en-US" dirty="0" err="1" smtClean="0"/>
              <a:t>Sawatch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Camera capture of images, 0.57 correlation on average</a:t>
            </a:r>
          </a:p>
          <a:p>
            <a:pPr lvl="1"/>
            <a:r>
              <a:rPr lang="en-US" dirty="0" smtClean="0"/>
              <a:t>Camera capture of video, 0.46 or 0.54 correlation</a:t>
            </a:r>
          </a:p>
          <a:p>
            <a:r>
              <a:rPr lang="en-US" smtClean="0"/>
              <a:t>Intent</a:t>
            </a:r>
            <a:endParaRPr lang="en-US" dirty="0" smtClean="0"/>
          </a:p>
          <a:p>
            <a:pPr lvl="1"/>
            <a:r>
              <a:rPr lang="en-US" dirty="0" smtClean="0"/>
              <a:t>Demonstrate framework</a:t>
            </a:r>
          </a:p>
          <a:p>
            <a:pPr lvl="1"/>
            <a:r>
              <a:rPr lang="en-US" dirty="0" smtClean="0"/>
              <a:t>Baseline for future development</a:t>
            </a:r>
          </a:p>
          <a:p>
            <a:pPr lvl="1"/>
            <a:r>
              <a:rPr lang="en-US" dirty="0" smtClean="0"/>
              <a:t>Collaborate, replace, improve </a:t>
            </a:r>
          </a:p>
          <a:p>
            <a:pPr lvl="1"/>
            <a:r>
              <a:rPr lang="en-US" dirty="0" smtClean="0"/>
              <a:t>Family of metrics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4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669"/>
          <a:stretch/>
        </p:blipFill>
        <p:spPr>
          <a:xfrm>
            <a:off x="7847012" y="640079"/>
            <a:ext cx="3845763" cy="583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66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NRMetricFramework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MATLAB</a:t>
            </a:r>
          </a:p>
          <a:p>
            <a:r>
              <a:rPr lang="en-US" dirty="0" smtClean="0"/>
              <a:t>Octave</a:t>
            </a:r>
          </a:p>
          <a:p>
            <a:pPr lvl="1"/>
            <a:r>
              <a:rPr lang="en-US" dirty="0" smtClean="0"/>
              <a:t>Looking good, but analysis still underway</a:t>
            </a:r>
          </a:p>
          <a:p>
            <a:pPr lvl="1"/>
            <a:r>
              <a:rPr lang="en-US" dirty="0" smtClean="0"/>
              <a:t>Differences in calculations, likely from rounding</a:t>
            </a:r>
          </a:p>
          <a:p>
            <a:pPr lvl="1"/>
            <a:r>
              <a:rPr lang="en-US" dirty="0" smtClean="0"/>
              <a:t>Slower</a:t>
            </a:r>
          </a:p>
          <a:p>
            <a:pPr lvl="1"/>
            <a:r>
              <a:rPr lang="en-US" dirty="0" smtClean="0"/>
              <a:t>Issues reading videos other than uncompressed AVI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59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Missing Pieces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Python implementation</a:t>
            </a:r>
          </a:p>
          <a:p>
            <a:r>
              <a:rPr lang="en-US" dirty="0" smtClean="0"/>
              <a:t>Just noticeable difference (JND) analysis techniques</a:t>
            </a:r>
          </a:p>
          <a:p>
            <a:r>
              <a:rPr lang="en-US" dirty="0" err="1" smtClean="0"/>
              <a:t>Bitstream</a:t>
            </a:r>
            <a:r>
              <a:rPr lang="en-US" dirty="0" smtClean="0"/>
              <a:t> reader</a:t>
            </a:r>
          </a:p>
          <a:p>
            <a:pPr lvl="1"/>
            <a:r>
              <a:rPr lang="en-US" dirty="0" smtClean="0"/>
              <a:t>Quantization parameter (QP), quantization scale (QS), motion vectors (MV)</a:t>
            </a:r>
          </a:p>
          <a:p>
            <a:r>
              <a:rPr lang="en-US" dirty="0" smtClean="0"/>
              <a:t>Independent metric</a:t>
            </a:r>
          </a:p>
          <a:p>
            <a:pPr lvl="1"/>
            <a:r>
              <a:rPr lang="en-US" dirty="0" smtClean="0"/>
              <a:t>Intentionally omitted</a:t>
            </a:r>
          </a:p>
          <a:p>
            <a:pPr lvl="1"/>
            <a:r>
              <a:rPr lang="en-US" dirty="0" smtClean="0"/>
              <a:t>Framework is designed for researchers, not end users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datasets</a:t>
            </a:r>
          </a:p>
          <a:p>
            <a:pPr lvl="1"/>
            <a:r>
              <a:rPr lang="en-US" dirty="0"/>
              <a:t>Available but not imported</a:t>
            </a:r>
          </a:p>
          <a:p>
            <a:pPr lvl="1"/>
            <a:r>
              <a:rPr lang="en-US" dirty="0"/>
              <a:t>UGC from YouTube, Qualcomm LIVE, CVD 2014, …</a:t>
            </a:r>
          </a:p>
          <a:p>
            <a:r>
              <a:rPr lang="en-US" dirty="0" smtClean="0"/>
              <a:t>Previously published NR metrics</a:t>
            </a:r>
          </a:p>
          <a:p>
            <a:pPr lvl="1"/>
            <a:r>
              <a:rPr lang="en-US" dirty="0" smtClean="0"/>
              <a:t>Code</a:t>
            </a:r>
          </a:p>
          <a:p>
            <a:pPr lvl="1"/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0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Download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github.com/NTIA/NRMetricFramework/releases</a:t>
            </a:r>
            <a:endParaRPr lang="en-US" dirty="0" smtClean="0"/>
          </a:p>
          <a:p>
            <a:r>
              <a:rPr lang="en-US" dirty="0" smtClean="0"/>
              <a:t>See wiki pages for help and tutorials</a:t>
            </a:r>
          </a:p>
          <a:p>
            <a:r>
              <a:rPr lang="en-US" dirty="0" smtClean="0"/>
              <a:t>Freely available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31966-2B76-4BF4-83D3-EFDEEF1B9A05}" type="datetime1">
              <a:rPr lang="en-US" smtClean="0"/>
              <a:t>3/5/2020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F9756-37D5-43E7-BAF1-285C14F9A7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991458"/>
      </p:ext>
    </p:extLst>
  </p:cSld>
  <p:clrMapOvr>
    <a:masterClrMapping/>
  </p:clrMapOvr>
</p:sld>
</file>

<file path=ppt/theme/theme1.xml><?xml version="1.0" encoding="utf-8"?>
<a:theme xmlns:a="http://schemas.openxmlformats.org/drawingml/2006/main" name="ITSwid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_x0020_Name xmlns="e0d7ad62-8e32-43ee-b9d5-28d55ba3e867">
      <UserInfo>
        <DisplayName>Segre, Lilli</DisplayName>
        <AccountId>173</AccountId>
        <AccountType/>
      </UserInfo>
    </Owner_x0020_Name>
    <Doc_x0020_Category xmlns="e0d7ad62-8e32-43ee-b9d5-28d55ba3e867">Management and Administration</Doc_x0020_Category>
    <Doc_x0020_Type xmlns="e0d7ad62-8e32-43ee-b9d5-28d55ba3e867">4. Forms</Doc_x0020_Type>
    <Topic xmlns="e0d7ad62-8e32-43ee-b9d5-28d55ba3e867">ITS standard templates</Topic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4A8593AB44A4486FB55358833ADC4" ma:contentTypeVersion="6" ma:contentTypeDescription="Create a new document." ma:contentTypeScope="" ma:versionID="931c8e0cf429f818cc0859fc34e57732">
  <xsd:schema xmlns:xsd="http://www.w3.org/2001/XMLSchema" xmlns:xs="http://www.w3.org/2001/XMLSchema" xmlns:p="http://schemas.microsoft.com/office/2006/metadata/properties" xmlns:ns2="e0d7ad62-8e32-43ee-b9d5-28d55ba3e867" targetNamespace="http://schemas.microsoft.com/office/2006/metadata/properties" ma:root="true" ma:fieldsID="081068c447329b204370e61153bcd94a" ns2:_="">
    <xsd:import namespace="e0d7ad62-8e32-43ee-b9d5-28d55ba3e867"/>
    <xsd:element name="properties">
      <xsd:complexType>
        <xsd:sequence>
          <xsd:element name="documentManagement">
            <xsd:complexType>
              <xsd:all>
                <xsd:element ref="ns2:Doc_x0020_Type"/>
                <xsd:element ref="ns2:Doc_x0020_Category"/>
                <xsd:element ref="ns2:Topic" minOccurs="0"/>
                <xsd:element ref="ns2:Owner_x0020_Name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7ad62-8e32-43ee-b9d5-28d55ba3e867" elementFormDefault="qualified">
    <xsd:import namespace="http://schemas.microsoft.com/office/2006/documentManagement/types"/>
    <xsd:import namespace="http://schemas.microsoft.com/office/infopath/2007/PartnerControls"/>
    <xsd:element name="Doc_x0020_Type" ma:index="2" ma:displayName="Doc Type" ma:format="Dropdown" ma:internalName="Doc_x0020_Type">
      <xsd:simpleType>
        <xsd:restriction base="dms:Choice">
          <xsd:enumeration value="1. Policy"/>
          <xsd:enumeration value="2. Procedure"/>
          <xsd:enumeration value="3. Manuals"/>
          <xsd:enumeration value="4. Forms"/>
        </xsd:restriction>
      </xsd:simpleType>
    </xsd:element>
    <xsd:element name="Doc_x0020_Category" ma:index="3" ma:displayName="Doc Category" ma:format="Dropdown" ma:internalName="Doc_x0020_Category">
      <xsd:simpleType>
        <xsd:restriction base="dms:Choice">
          <xsd:enumeration value="CRADAs and Intellectual Property"/>
          <xsd:enumeration value="Editorial and Publications"/>
          <xsd:enumeration value="Facilities"/>
          <xsd:enumeration value="Human Resources"/>
          <xsd:enumeration value="IT"/>
          <xsd:enumeration value="Interagency Agreements"/>
          <xsd:enumeration value="Management and Administration"/>
          <xsd:enumeration value="Procurement and Purchasing"/>
          <xsd:enumeration value="Property"/>
          <xsd:enumeration value="S&amp;E Projects"/>
          <xsd:enumeration value="Safety and Security"/>
          <xsd:enumeration value="Software Development"/>
          <xsd:enumeration value="Training"/>
          <xsd:enumeration value="Travel"/>
        </xsd:restriction>
      </xsd:simpleType>
    </xsd:element>
    <xsd:element name="Topic" ma:index="4" nillable="true" ma:displayName="Topic" ma:internalName="Topic">
      <xsd:simpleType>
        <xsd:restriction base="dms:Text">
          <xsd:maxLength value="255"/>
        </xsd:restriction>
      </xsd:simpleType>
    </xsd:element>
    <xsd:element name="Owner_x0020_Name" ma:index="11" ma:displayName="Owner Name" ma:list="UserInfo" ma:SharePointGroup="0" ma:internalName="Owner_x0020_Name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4C40C9-D3EC-4FFB-B3CD-C1085BB018D1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e0d7ad62-8e32-43ee-b9d5-28d55ba3e86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25145A6-4E9B-41F3-8B47-4174C1575F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68921-B9D9-47A3-9BE4-4B89D325D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7ad62-8e32-43ee-b9d5-28d55ba3e8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 Wide Screen Presentation Template</Template>
  <TotalTime>1866</TotalTime>
  <Words>273</Words>
  <Application>Microsoft Office PowerPoint</Application>
  <PresentationFormat>Custom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ITSwide</vt:lpstr>
      <vt:lpstr>Software Framework for NR Metric Research</vt:lpstr>
      <vt:lpstr>Problem—Need Support Tools</vt:lpstr>
      <vt:lpstr>NRMetricFramework</vt:lpstr>
      <vt:lpstr>Baseline NR Metric</vt:lpstr>
      <vt:lpstr>NRMetricFramework</vt:lpstr>
      <vt:lpstr>Missing Pieces</vt:lpstr>
      <vt:lpstr>Where to Download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 PowerPoint Template and Tips</dc:title>
  <dc:creator>Pinson, Margaret</dc:creator>
  <cp:lastModifiedBy>Pinson, Margaret</cp:lastModifiedBy>
  <cp:revision>108</cp:revision>
  <cp:lastPrinted>2016-05-16T17:10:45Z</cp:lastPrinted>
  <dcterms:created xsi:type="dcterms:W3CDTF">2020-02-20T23:00:22Z</dcterms:created>
  <dcterms:modified xsi:type="dcterms:W3CDTF">2020-03-05T17:29:58Z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0x010100EA44A8593AB44A4486FB55358833ADC4</vt:lpwstr>
  </property>
  <property fmtid="{D5CDD505-2E9C-101B-9397-08002B2CF9AE}" pid="3" name="_dlc_DocIdItemGuid">
    <vt:lpwstr>15d6d053-5443-42b2-aead-d3ba7a054f21</vt:lpwstr>
  </property>
</Properties>
</file>