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5431" r:id="rId6"/>
  </p:sldMasterIdLst>
  <p:notesMasterIdLst>
    <p:notesMasterId r:id="rId20"/>
  </p:notesMasterIdLst>
  <p:handoutMasterIdLst>
    <p:handoutMasterId r:id="rId21"/>
  </p:handoutMasterIdLst>
  <p:sldIdLst>
    <p:sldId id="378" r:id="rId7"/>
    <p:sldId id="379" r:id="rId8"/>
    <p:sldId id="380" r:id="rId9"/>
    <p:sldId id="381" r:id="rId10"/>
    <p:sldId id="382" r:id="rId11"/>
    <p:sldId id="383" r:id="rId12"/>
    <p:sldId id="384" r:id="rId13"/>
    <p:sldId id="385" r:id="rId14"/>
    <p:sldId id="386" r:id="rId15"/>
    <p:sldId id="387" r:id="rId16"/>
    <p:sldId id="390" r:id="rId17"/>
    <p:sldId id="388" r:id="rId18"/>
    <p:sldId id="389" r:id="rId19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1DE"/>
    <a:srgbClr val="E5ECEB"/>
    <a:srgbClr val="95D600"/>
    <a:srgbClr val="FF6B00"/>
    <a:srgbClr val="FFC600"/>
    <a:srgbClr val="FF6900"/>
    <a:srgbClr val="93E5FF"/>
    <a:srgbClr val="7B7F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3466"/>
  </p:normalViewPr>
  <p:slideViewPr>
    <p:cSldViewPr snapToGrid="0">
      <p:cViewPr varScale="1">
        <p:scale>
          <a:sx n="59" d="100"/>
          <a:sy n="59" d="100"/>
        </p:scale>
        <p:origin x="54" y="6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2752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7B394A5-FD1F-430F-BB3A-F7878AC293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ABC0BB-F774-4303-9701-003B3E743A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EB52217F-109B-4561-ACE4-BE073A308A21}" type="datetimeFigureOut">
              <a:rPr lang="en-US" altLang="en-US"/>
              <a:pPr>
                <a:defRPr/>
              </a:pPr>
              <a:t>14-Oct-19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3CE605-DAD4-4C64-BE6E-BE3D8E5504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699187-58AF-4D6B-8526-D5C98A6AF8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79C45C6D-DBFC-4B67-A8DE-9C2360ACC9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3182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7C0424-39BA-4205-9510-7D8372B40F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0861BC-4E89-4909-9F41-7A6E2018373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5B25F150-DB0B-4758-AFA9-222A6E446235}" type="datetimeFigureOut">
              <a:rPr lang="en-US" altLang="en-US"/>
              <a:pPr>
                <a:defRPr/>
              </a:pPr>
              <a:t>14-Oct-19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5B20C51-CC4D-4C34-9C63-92F50CE02E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AC138B7-E2A5-4B5D-ADC2-E53A511B5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A61A1A-4481-471C-A253-BE997586AA0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C0DDD9-A1C6-46BA-89ED-AF0DD26726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3B16354E-6974-4833-AB87-3220A0835E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67580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ts val="6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ts val="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ts val="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ts val="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ts val="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Section Divid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DE345E-C0B2-144E-821D-478353FD7B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468" t="18093" b="5564"/>
          <a:stretch/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2176CF-6197-E24E-A55D-6D42685C15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764D7468-B6ED-8B46-A799-873C6CBB00EF}"/>
              </a:ext>
            </a:extLst>
          </p:cNvPr>
          <p:cNvSpPr txBox="1">
            <a:spLocks/>
          </p:cNvSpPr>
          <p:nvPr userDrawn="1"/>
        </p:nvSpPr>
        <p:spPr bwMode="auto">
          <a:xfrm>
            <a:off x="5016500" y="1952625"/>
            <a:ext cx="6307138" cy="741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lvl="1" algn="r" eaLnBrk="1" hangingPunct="1">
              <a:lnSpc>
                <a:spcPct val="104000"/>
              </a:lnSpc>
              <a:buFont typeface="Arial" charset="0"/>
              <a:buNone/>
              <a:defRPr/>
            </a:pPr>
            <a:endParaRPr lang="en-GB" sz="1600">
              <a:solidFill>
                <a:schemeClr val="bg1"/>
              </a:solidFill>
              <a:cs typeface="ＭＳ Ｐゴシック" charset="0"/>
            </a:endParaRPr>
          </a:p>
        </p:txBody>
      </p:sp>
      <p:pic>
        <p:nvPicPr>
          <p:cNvPr id="15" name="Picture 16">
            <a:extLst>
              <a:ext uri="{FF2B5EF4-FFF2-40B4-BE49-F238E27FC236}">
                <a16:creationId xmlns:a16="http://schemas.microsoft.com/office/drawing/2014/main" id="{4DC03BAF-E3DC-0046-A6AB-A500868A1D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CBA493B4-A47A-AF4F-8961-DFC7E525A7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41131" y="5770761"/>
            <a:ext cx="4264272" cy="295077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CE333105-CFBC-7646-89A1-C700547214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41131" y="6080641"/>
            <a:ext cx="4264272" cy="301109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B82DC592-EAC9-634F-9EE1-EDC89A2624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499" y="1207042"/>
            <a:ext cx="6192840" cy="2574186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5000" b="0" spc="-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Line 3</a:t>
            </a:r>
            <a:br>
              <a:rPr lang="en-US" dirty="0"/>
            </a:br>
            <a:r>
              <a:rPr lang="en-US" dirty="0"/>
              <a:t>Line 4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67D5806-7916-AE44-A8CA-0060927C5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16499" y="788740"/>
            <a:ext cx="6192839" cy="289871"/>
          </a:xfrm>
        </p:spPr>
        <p:txBody>
          <a:bodyPr/>
          <a:lstStyle>
            <a:lvl1pPr marL="0" indent="0" algn="r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200936EE-7EE0-D441-851D-618ACC029F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6498" y="3973626"/>
            <a:ext cx="6192840" cy="702444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bg1"/>
                </a:solidFill>
              </a:defRPr>
            </a:lvl1pPr>
            <a:lvl2pPr marL="45720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id="{9DC87DCF-87C4-CE4F-9C7C-31ECAA79225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2" y="6413179"/>
            <a:ext cx="463674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bg2"/>
                </a:solidFill>
              </a:rPr>
              <a:t>© 2019 Arm Limited</a:t>
            </a:r>
            <a:endParaRPr lang="en-US" alt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490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Section Divid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DBDB4B4-FCA0-E042-A960-9090E3A6B0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43" b="1156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2176CF-6197-E24E-A55D-6D42685C15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764D7468-B6ED-8B46-A799-873C6CBB00EF}"/>
              </a:ext>
            </a:extLst>
          </p:cNvPr>
          <p:cNvSpPr txBox="1">
            <a:spLocks/>
          </p:cNvSpPr>
          <p:nvPr userDrawn="1"/>
        </p:nvSpPr>
        <p:spPr bwMode="auto">
          <a:xfrm>
            <a:off x="5016500" y="1952625"/>
            <a:ext cx="6307138" cy="741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lvl="1" algn="r" eaLnBrk="1" hangingPunct="1">
              <a:lnSpc>
                <a:spcPct val="104000"/>
              </a:lnSpc>
              <a:buFont typeface="Arial" charset="0"/>
              <a:buNone/>
              <a:defRPr/>
            </a:pPr>
            <a:endParaRPr lang="en-GB" sz="1600">
              <a:solidFill>
                <a:schemeClr val="bg1"/>
              </a:solidFill>
              <a:cs typeface="ＭＳ Ｐゴシック" charset="0"/>
            </a:endParaRPr>
          </a:p>
        </p:txBody>
      </p:sp>
      <p:pic>
        <p:nvPicPr>
          <p:cNvPr id="15" name="Picture 16">
            <a:extLst>
              <a:ext uri="{FF2B5EF4-FFF2-40B4-BE49-F238E27FC236}">
                <a16:creationId xmlns:a16="http://schemas.microsoft.com/office/drawing/2014/main" id="{4DC03BAF-E3DC-0046-A6AB-A500868A1D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CBA493B4-A47A-AF4F-8961-DFC7E525A7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41131" y="5770761"/>
            <a:ext cx="4264272" cy="295077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CE333105-CFBC-7646-89A1-C700547214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41131" y="6080641"/>
            <a:ext cx="4264272" cy="301109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67D5806-7916-AE44-A8CA-0060927C5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16499" y="788740"/>
            <a:ext cx="6192840" cy="289871"/>
          </a:xfrm>
        </p:spPr>
        <p:txBody>
          <a:bodyPr/>
          <a:lstStyle>
            <a:lvl1pPr marL="0" indent="0" algn="r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687E4BC-2B2B-B045-B01E-E0001545D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499" y="1207042"/>
            <a:ext cx="6192840" cy="2574186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5000" b="0" spc="-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Line 3</a:t>
            </a:r>
            <a:br>
              <a:rPr lang="en-US" dirty="0"/>
            </a:br>
            <a:r>
              <a:rPr lang="en-US" dirty="0"/>
              <a:t>Line 4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59F83AF-D8A4-3D48-9AAD-FC11BC3D96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6498" y="3973626"/>
            <a:ext cx="6192840" cy="702444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bg1"/>
                </a:solidFill>
              </a:defRPr>
            </a:lvl1pPr>
            <a:lvl2pPr marL="45720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3ABC2AA1-F23E-4741-8A87-A266E897569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2" y="6413179"/>
            <a:ext cx="463674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bg2"/>
                </a:solidFill>
              </a:rPr>
              <a:t>© 2019 Arm Limited</a:t>
            </a:r>
            <a:endParaRPr lang="en-US" alt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727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Section Divid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3A3907-DBF3-5343-B91B-35A57D8310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69" t="14507" b="64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D2F924C-135F-554D-93F0-AB47D68FAEB2}"/>
              </a:ext>
            </a:extLst>
          </p:cNvPr>
          <p:cNvSpPr/>
          <p:nvPr userDrawn="1"/>
        </p:nvSpPr>
        <p:spPr>
          <a:xfrm rot="16200000">
            <a:off x="6025093" y="691093"/>
            <a:ext cx="6862654" cy="5471160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alpha val="0"/>
                </a:schemeClr>
              </a:gs>
              <a:gs pos="100000">
                <a:schemeClr val="tx1">
                  <a:alpha val="2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32176CF-6197-E24E-A55D-6D42685C15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-4655"/>
            <a:ext cx="12192000" cy="6857999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4DC03BAF-E3DC-0046-A6AB-A500868A1D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CBA493B4-A47A-AF4F-8961-DFC7E525A7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41131" y="5770761"/>
            <a:ext cx="4264272" cy="295077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CE333105-CFBC-7646-89A1-C700547214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41131" y="6080641"/>
            <a:ext cx="4264272" cy="301109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67D5806-7916-AE44-A8CA-0060927C5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16499" y="788740"/>
            <a:ext cx="6192840" cy="289871"/>
          </a:xfrm>
        </p:spPr>
        <p:txBody>
          <a:bodyPr/>
          <a:lstStyle>
            <a:lvl1pPr marL="0" indent="0" algn="r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28F18B9-825A-C643-BA5E-9620354031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499" y="1207042"/>
            <a:ext cx="6192840" cy="2574186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5000" b="0" spc="-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Line 3</a:t>
            </a:r>
            <a:br>
              <a:rPr lang="en-US" dirty="0"/>
            </a:br>
            <a:r>
              <a:rPr lang="en-US" dirty="0"/>
              <a:t>Line 4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79634863-0C8B-5F4F-B35A-4D468E8EC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6498" y="3973626"/>
            <a:ext cx="6192840" cy="702444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bg1"/>
                </a:solidFill>
              </a:defRPr>
            </a:lvl1pPr>
            <a:lvl2pPr marL="45720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id="{A0A056D2-AAAA-5446-A582-12D01B2A39A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2" y="6413179"/>
            <a:ext cx="463674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bg2"/>
                </a:solidFill>
              </a:rPr>
              <a:t>© 2019 Arm Limited</a:t>
            </a:r>
            <a:endParaRPr lang="en-US" alt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402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Section Divid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D95416-8B48-B74A-8CC3-5494CCB060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92000"/>
          </a:blip>
          <a:srcRect b="15625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2176CF-6197-E24E-A55D-6D42685C15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764D7468-B6ED-8B46-A799-873C6CBB00EF}"/>
              </a:ext>
            </a:extLst>
          </p:cNvPr>
          <p:cNvSpPr txBox="1">
            <a:spLocks/>
          </p:cNvSpPr>
          <p:nvPr userDrawn="1"/>
        </p:nvSpPr>
        <p:spPr bwMode="auto">
          <a:xfrm>
            <a:off x="5016500" y="1952625"/>
            <a:ext cx="6307138" cy="741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lvl="1" algn="r" eaLnBrk="1" hangingPunct="1">
              <a:lnSpc>
                <a:spcPct val="104000"/>
              </a:lnSpc>
              <a:buFont typeface="Arial" charset="0"/>
              <a:buNone/>
              <a:defRPr/>
            </a:pPr>
            <a:endParaRPr lang="en-GB" sz="1600">
              <a:solidFill>
                <a:schemeClr val="bg1"/>
              </a:solidFill>
              <a:cs typeface="ＭＳ Ｐゴシック" charset="0"/>
            </a:endParaRPr>
          </a:p>
        </p:txBody>
      </p:sp>
      <p:pic>
        <p:nvPicPr>
          <p:cNvPr id="15" name="Picture 16">
            <a:extLst>
              <a:ext uri="{FF2B5EF4-FFF2-40B4-BE49-F238E27FC236}">
                <a16:creationId xmlns:a16="http://schemas.microsoft.com/office/drawing/2014/main" id="{4DC03BAF-E3DC-0046-A6AB-A500868A1D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CBA493B4-A47A-AF4F-8961-DFC7E525A7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41131" y="5770761"/>
            <a:ext cx="4264272" cy="295077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CE333105-CFBC-7646-89A1-C700547214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41131" y="6080641"/>
            <a:ext cx="4264272" cy="301109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67D5806-7916-AE44-A8CA-0060927C5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16499" y="788740"/>
            <a:ext cx="6192840" cy="289871"/>
          </a:xfrm>
        </p:spPr>
        <p:txBody>
          <a:bodyPr/>
          <a:lstStyle>
            <a:lvl1pPr marL="0" indent="0" algn="r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2F45A70-6A1D-5943-8B02-2010995888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499" y="1207042"/>
            <a:ext cx="6192840" cy="2574186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5000" b="0" spc="-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Line 3</a:t>
            </a:r>
            <a:br>
              <a:rPr lang="en-US" dirty="0"/>
            </a:br>
            <a:r>
              <a:rPr lang="en-US" dirty="0"/>
              <a:t>Line 4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21CCBE84-A3EE-DA41-BB17-C2EE027C0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6498" y="3973626"/>
            <a:ext cx="6192840" cy="702444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bg1"/>
                </a:solidFill>
              </a:defRPr>
            </a:lvl1pPr>
            <a:lvl2pPr marL="45720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44E78AC1-80BC-0B47-8368-509A24FBC0A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2" y="6413179"/>
            <a:ext cx="463674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bg2"/>
                </a:solidFill>
              </a:rPr>
              <a:t>© 2019 Arm Limited</a:t>
            </a:r>
            <a:endParaRPr lang="en-US" alt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020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Section Divid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0C1A8E-651C-F144-B408-3DAE5F56BE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9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0" t="19300" r="2210"/>
          <a:stretch/>
        </p:blipFill>
        <p:spPr>
          <a:xfrm>
            <a:off x="0" y="-4656"/>
            <a:ext cx="12192000" cy="686265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79C855E-7087-584A-BBB4-44CE2BD68C9E}"/>
              </a:ext>
            </a:extLst>
          </p:cNvPr>
          <p:cNvSpPr/>
          <p:nvPr userDrawn="1"/>
        </p:nvSpPr>
        <p:spPr>
          <a:xfrm rot="16200000">
            <a:off x="5794735" y="460734"/>
            <a:ext cx="6862654" cy="5931877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alpha val="0"/>
                </a:schemeClr>
              </a:gs>
              <a:gs pos="100000">
                <a:schemeClr val="tx1">
                  <a:alpha val="2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32176CF-6197-E24E-A55D-6D42685C15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-4657"/>
            <a:ext cx="12192000" cy="6857999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764D7468-B6ED-8B46-A799-873C6CBB00EF}"/>
              </a:ext>
            </a:extLst>
          </p:cNvPr>
          <p:cNvSpPr txBox="1">
            <a:spLocks/>
          </p:cNvSpPr>
          <p:nvPr userDrawn="1"/>
        </p:nvSpPr>
        <p:spPr bwMode="auto">
          <a:xfrm>
            <a:off x="5016500" y="1952625"/>
            <a:ext cx="6307138" cy="741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lvl="1" algn="r" eaLnBrk="1" hangingPunct="1">
              <a:lnSpc>
                <a:spcPct val="104000"/>
              </a:lnSpc>
              <a:buFont typeface="Arial" charset="0"/>
              <a:buNone/>
              <a:defRPr/>
            </a:pPr>
            <a:endParaRPr lang="en-GB" sz="1600">
              <a:solidFill>
                <a:schemeClr val="bg1"/>
              </a:solidFill>
              <a:cs typeface="ＭＳ Ｐゴシック" charset="0"/>
            </a:endParaRPr>
          </a:p>
        </p:txBody>
      </p:sp>
      <p:pic>
        <p:nvPicPr>
          <p:cNvPr id="15" name="Picture 16">
            <a:extLst>
              <a:ext uri="{FF2B5EF4-FFF2-40B4-BE49-F238E27FC236}">
                <a16:creationId xmlns:a16="http://schemas.microsoft.com/office/drawing/2014/main" id="{4DC03BAF-E3DC-0046-A6AB-A500868A1D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CBA493B4-A47A-AF4F-8961-DFC7E525A7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41131" y="5770761"/>
            <a:ext cx="4264272" cy="295077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CE333105-CFBC-7646-89A1-C700547214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41131" y="6080641"/>
            <a:ext cx="4264272" cy="301109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67D5806-7916-AE44-A8CA-0060927C5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16499" y="788740"/>
            <a:ext cx="6192839" cy="289871"/>
          </a:xfrm>
        </p:spPr>
        <p:txBody>
          <a:bodyPr/>
          <a:lstStyle>
            <a:lvl1pPr marL="0" indent="0" algn="r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964FB5B-BAC3-AC46-8166-1B8CCBE249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499" y="1207042"/>
            <a:ext cx="6192840" cy="2574186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5000" b="0" spc="-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Line 3</a:t>
            </a:r>
            <a:br>
              <a:rPr lang="en-US" dirty="0"/>
            </a:br>
            <a:r>
              <a:rPr lang="en-US" dirty="0"/>
              <a:t>Line 4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28C4AE80-A942-A94D-9D03-1C89C28629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6498" y="3973626"/>
            <a:ext cx="6192840" cy="702444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bg1"/>
                </a:solidFill>
              </a:defRPr>
            </a:lvl1pPr>
            <a:lvl2pPr marL="45720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683A764A-AD34-5F44-8D31-1D002A3CBE3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2" y="6413179"/>
            <a:ext cx="463674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bg2"/>
                </a:solidFill>
              </a:rPr>
              <a:t>© 2019 Arm Limited</a:t>
            </a:r>
            <a:endParaRPr lang="en-US" alt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688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Section Divid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A827D4-DAD6-A14B-B977-75B840581C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9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405" b="918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79C855E-7087-584A-BBB4-44CE2BD68C9E}"/>
              </a:ext>
            </a:extLst>
          </p:cNvPr>
          <p:cNvSpPr/>
          <p:nvPr userDrawn="1"/>
        </p:nvSpPr>
        <p:spPr>
          <a:xfrm rot="16200000">
            <a:off x="5794735" y="460734"/>
            <a:ext cx="6862654" cy="5931877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alpha val="0"/>
                </a:schemeClr>
              </a:gs>
              <a:gs pos="100000">
                <a:schemeClr val="tx1">
                  <a:alpha val="2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32176CF-6197-E24E-A55D-6D42685C15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-4655"/>
            <a:ext cx="12192000" cy="6857999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4DC03BAF-E3DC-0046-A6AB-A500868A1D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CBA493B4-A47A-AF4F-8961-DFC7E525A7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41131" y="5770761"/>
            <a:ext cx="4264272" cy="295077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CE333105-CFBC-7646-89A1-C700547214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41131" y="6080641"/>
            <a:ext cx="4264272" cy="301109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67D5806-7916-AE44-A8CA-0060927C5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16499" y="788740"/>
            <a:ext cx="6192840" cy="289871"/>
          </a:xfrm>
        </p:spPr>
        <p:txBody>
          <a:bodyPr/>
          <a:lstStyle>
            <a:lvl1pPr marL="0" indent="0" algn="r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FC9BE8F-3B53-B24B-8202-E7DDC587BF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499" y="1207042"/>
            <a:ext cx="6192840" cy="2574186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5000" b="0" spc="-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Line 3</a:t>
            </a:r>
            <a:br>
              <a:rPr lang="en-US" dirty="0"/>
            </a:br>
            <a:r>
              <a:rPr lang="en-US" dirty="0"/>
              <a:t>Line 4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B2024A-A0B8-5D48-B2AD-E9A66CF104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6498" y="3973626"/>
            <a:ext cx="6192840" cy="702444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bg1"/>
                </a:solidFill>
              </a:defRPr>
            </a:lvl1pPr>
            <a:lvl2pPr marL="45720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id="{4A95A0A0-8486-7044-92CE-73B2117A56C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2" y="6413179"/>
            <a:ext cx="463674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bg2"/>
                </a:solidFill>
              </a:rPr>
              <a:t>© 2019 Arm Limited</a:t>
            </a:r>
            <a:endParaRPr lang="en-US" alt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096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Section Divid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F56BAD-390B-1E42-966F-903A263405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9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084" b="3501"/>
          <a:stretch/>
        </p:blipFill>
        <p:spPr>
          <a:xfrm>
            <a:off x="-2417" y="-4655"/>
            <a:ext cx="12194417" cy="686265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79C855E-7087-584A-BBB4-44CE2BD68C9E}"/>
              </a:ext>
            </a:extLst>
          </p:cNvPr>
          <p:cNvSpPr/>
          <p:nvPr userDrawn="1"/>
        </p:nvSpPr>
        <p:spPr>
          <a:xfrm rot="16200000">
            <a:off x="4754732" y="-579271"/>
            <a:ext cx="6862654" cy="8011886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alpha val="0"/>
                </a:schemeClr>
              </a:gs>
              <a:gs pos="100000">
                <a:schemeClr val="tx1">
                  <a:alpha val="22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32176CF-6197-E24E-A55D-6D42685C15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-4657"/>
            <a:ext cx="12192000" cy="6857999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764D7468-B6ED-8B46-A799-873C6CBB00EF}"/>
              </a:ext>
            </a:extLst>
          </p:cNvPr>
          <p:cNvSpPr txBox="1">
            <a:spLocks/>
          </p:cNvSpPr>
          <p:nvPr userDrawn="1"/>
        </p:nvSpPr>
        <p:spPr bwMode="auto">
          <a:xfrm>
            <a:off x="5016500" y="1952625"/>
            <a:ext cx="6307138" cy="741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lvl="1" algn="r" eaLnBrk="1" hangingPunct="1">
              <a:lnSpc>
                <a:spcPct val="104000"/>
              </a:lnSpc>
              <a:buFont typeface="Arial" charset="0"/>
              <a:buNone/>
              <a:defRPr/>
            </a:pPr>
            <a:endParaRPr lang="en-GB" sz="1600">
              <a:solidFill>
                <a:schemeClr val="bg1"/>
              </a:solidFill>
              <a:cs typeface="ＭＳ Ｐゴシック" charset="0"/>
            </a:endParaRPr>
          </a:p>
        </p:txBody>
      </p:sp>
      <p:pic>
        <p:nvPicPr>
          <p:cNvPr id="15" name="Picture 16">
            <a:extLst>
              <a:ext uri="{FF2B5EF4-FFF2-40B4-BE49-F238E27FC236}">
                <a16:creationId xmlns:a16="http://schemas.microsoft.com/office/drawing/2014/main" id="{4DC03BAF-E3DC-0046-A6AB-A500868A1D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CBA493B4-A47A-AF4F-8961-DFC7E525A7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41131" y="5770761"/>
            <a:ext cx="4264272" cy="295077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CE333105-CFBC-7646-89A1-C700547214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41131" y="6080641"/>
            <a:ext cx="4264272" cy="301109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67D5806-7916-AE44-A8CA-0060927C5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16499" y="788740"/>
            <a:ext cx="6192839" cy="289871"/>
          </a:xfrm>
        </p:spPr>
        <p:txBody>
          <a:bodyPr/>
          <a:lstStyle>
            <a:lvl1pPr marL="0" indent="0" algn="r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C60D2D7-6351-ED48-8D39-DF4D3B06FA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499" y="1207042"/>
            <a:ext cx="6192840" cy="2574186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5000" b="0" spc="-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Line 3</a:t>
            </a:r>
            <a:br>
              <a:rPr lang="en-US" dirty="0"/>
            </a:br>
            <a:r>
              <a:rPr lang="en-US" dirty="0"/>
              <a:t>Line 4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EE0145AD-284C-9241-B886-C8320F3291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6498" y="3973626"/>
            <a:ext cx="6192840" cy="702444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bg1"/>
                </a:solidFill>
              </a:defRPr>
            </a:lvl1pPr>
            <a:lvl2pPr marL="45720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DCF860B3-3479-8143-83A4-E9F53FBD372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2" y="6413179"/>
            <a:ext cx="463674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bg2"/>
                </a:solidFill>
              </a:rPr>
              <a:t>© 2019 Arm Limited</a:t>
            </a:r>
            <a:endParaRPr lang="en-US" alt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50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Section Divid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AB8576-5C78-C743-9CEC-5B21D439D8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82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79C855E-7087-584A-BBB4-44CE2BD68C9E}"/>
              </a:ext>
            </a:extLst>
          </p:cNvPr>
          <p:cNvSpPr/>
          <p:nvPr userDrawn="1"/>
        </p:nvSpPr>
        <p:spPr>
          <a:xfrm rot="16200000">
            <a:off x="5172924" y="-161079"/>
            <a:ext cx="6862654" cy="7175502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alpha val="0"/>
                </a:schemeClr>
              </a:gs>
              <a:gs pos="100000">
                <a:schemeClr val="tx1">
                  <a:alpha val="4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32176CF-6197-E24E-A55D-6D42685C15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764D7468-B6ED-8B46-A799-873C6CBB00EF}"/>
              </a:ext>
            </a:extLst>
          </p:cNvPr>
          <p:cNvSpPr txBox="1">
            <a:spLocks/>
          </p:cNvSpPr>
          <p:nvPr userDrawn="1"/>
        </p:nvSpPr>
        <p:spPr bwMode="auto">
          <a:xfrm>
            <a:off x="5016500" y="1952625"/>
            <a:ext cx="6307138" cy="741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lvl="1" algn="r" eaLnBrk="1" hangingPunct="1">
              <a:lnSpc>
                <a:spcPct val="104000"/>
              </a:lnSpc>
              <a:buFont typeface="Arial" charset="0"/>
              <a:buNone/>
              <a:defRPr/>
            </a:pPr>
            <a:endParaRPr lang="en-GB" sz="1600">
              <a:solidFill>
                <a:schemeClr val="bg1"/>
              </a:solidFill>
              <a:cs typeface="ＭＳ Ｐゴシック" charset="0"/>
            </a:endParaRPr>
          </a:p>
        </p:txBody>
      </p:sp>
      <p:pic>
        <p:nvPicPr>
          <p:cNvPr id="15" name="Picture 16">
            <a:extLst>
              <a:ext uri="{FF2B5EF4-FFF2-40B4-BE49-F238E27FC236}">
                <a16:creationId xmlns:a16="http://schemas.microsoft.com/office/drawing/2014/main" id="{4DC03BAF-E3DC-0046-A6AB-A500868A1D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CBA493B4-A47A-AF4F-8961-DFC7E525A7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41131" y="5770761"/>
            <a:ext cx="4264272" cy="295077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CE333105-CFBC-7646-89A1-C700547214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41131" y="6080641"/>
            <a:ext cx="4264272" cy="301109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67D5806-7916-AE44-A8CA-0060927C5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16499" y="788740"/>
            <a:ext cx="6192840" cy="289871"/>
          </a:xfrm>
        </p:spPr>
        <p:txBody>
          <a:bodyPr/>
          <a:lstStyle>
            <a:lvl1pPr marL="0" indent="0" algn="r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0D5555E-95A7-C641-8EB5-0619DE2A3F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499" y="1207042"/>
            <a:ext cx="6192840" cy="2574186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5000" b="0" spc="-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Line 3</a:t>
            </a:r>
            <a:br>
              <a:rPr lang="en-US" dirty="0"/>
            </a:br>
            <a:r>
              <a:rPr lang="en-US" dirty="0"/>
              <a:t>Line 4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106C3B07-082E-DB42-B5EB-8FC5A1CED0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6498" y="3973626"/>
            <a:ext cx="6192840" cy="702444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bg1"/>
                </a:solidFill>
              </a:defRPr>
            </a:lvl1pPr>
            <a:lvl2pPr marL="45720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F90D8C41-1611-904D-BE8D-E91140D6CE9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2" y="6413179"/>
            <a:ext cx="463674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bg2"/>
                </a:solidFill>
              </a:rPr>
              <a:t>© 2019 Arm Limited</a:t>
            </a:r>
            <a:endParaRPr lang="en-US" alt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536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CF5603F-EAC1-654C-B84B-7FC1F8B4C1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528"/>
            <a:ext cx="12192000" cy="68605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B0FD2ED-33BC-584E-B579-C6E68F0AA8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FE9339E2-6786-4585-B68E-B160A16B524C}"/>
              </a:ext>
            </a:extLst>
          </p:cNvPr>
          <p:cNvSpPr txBox="1">
            <a:spLocks/>
          </p:cNvSpPr>
          <p:nvPr userDrawn="1"/>
        </p:nvSpPr>
        <p:spPr bwMode="auto">
          <a:xfrm>
            <a:off x="5016500" y="1952625"/>
            <a:ext cx="6307138" cy="741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lvl="1" algn="r" eaLnBrk="1" hangingPunct="1">
              <a:lnSpc>
                <a:spcPct val="104000"/>
              </a:lnSpc>
              <a:buFont typeface="Arial" charset="0"/>
              <a:buNone/>
              <a:defRPr/>
            </a:pPr>
            <a:endParaRPr lang="en-GB" sz="1600">
              <a:solidFill>
                <a:schemeClr val="bg1"/>
              </a:solidFill>
              <a:cs typeface="ＭＳ Ｐゴシック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BE22F3-8447-4280-A964-8A2DE5DCE00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874625" y="2667000"/>
            <a:ext cx="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endParaRPr lang="en-US" sz="2100">
              <a:solidFill>
                <a:schemeClr val="tx2"/>
              </a:solidFill>
            </a:endParaRPr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DF830758-099E-403E-BA65-CFA5270CF8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Placeholder 28"/>
          <p:cNvSpPr>
            <a:spLocks noGrp="1"/>
          </p:cNvSpPr>
          <p:nvPr>
            <p:ph type="body" sz="quarter" idx="12" hasCustomPrompt="1"/>
          </p:nvPr>
        </p:nvSpPr>
        <p:spPr>
          <a:xfrm>
            <a:off x="6941131" y="5770761"/>
            <a:ext cx="4264272" cy="295077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22" name="Text Placeholder 28"/>
          <p:cNvSpPr>
            <a:spLocks noGrp="1"/>
          </p:cNvSpPr>
          <p:nvPr>
            <p:ph type="body" sz="quarter" idx="13" hasCustomPrompt="1"/>
          </p:nvPr>
        </p:nvSpPr>
        <p:spPr>
          <a:xfrm>
            <a:off x="6941131" y="6080641"/>
            <a:ext cx="4264272" cy="301109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016499" y="788740"/>
            <a:ext cx="6192839" cy="289871"/>
          </a:xfrm>
        </p:spPr>
        <p:txBody>
          <a:bodyPr/>
          <a:lstStyle>
            <a:lvl1pPr marL="0" indent="0" algn="r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85A9EDC-D6F8-D44D-A166-BF363AD0E8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499" y="1207042"/>
            <a:ext cx="6192840" cy="2574186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5000" b="0" spc="-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Line 3</a:t>
            </a:r>
            <a:br>
              <a:rPr lang="en-US" dirty="0"/>
            </a:br>
            <a:r>
              <a:rPr lang="en-US" dirty="0"/>
              <a:t>Line 4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B3120599-1266-FE46-AC08-C11A2D8A77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6498" y="3973626"/>
            <a:ext cx="6192840" cy="702444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bg1"/>
                </a:solidFill>
              </a:defRPr>
            </a:lvl1pPr>
            <a:lvl2pPr marL="45720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8A878557-4736-5B45-AE41-36C67FA0C8E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2" y="6413179"/>
            <a:ext cx="463674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bg2"/>
                </a:solidFill>
              </a:rPr>
              <a:t>© 2019 Arm Limited</a:t>
            </a:r>
            <a:endParaRPr lang="en-US" alt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3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9EB7B32-132E-C34C-A290-44FDD641BA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4" t="-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75CEC7D-A359-1740-9727-7D6F154D859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D395BE9-4949-E244-ACF9-1A2EB57C1C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FE9339E2-6786-4585-B68E-B160A16B524C}"/>
              </a:ext>
            </a:extLst>
          </p:cNvPr>
          <p:cNvSpPr txBox="1">
            <a:spLocks/>
          </p:cNvSpPr>
          <p:nvPr userDrawn="1"/>
        </p:nvSpPr>
        <p:spPr bwMode="auto">
          <a:xfrm>
            <a:off x="5016500" y="1952625"/>
            <a:ext cx="6307138" cy="741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lvl="1" algn="r" eaLnBrk="1" hangingPunct="1">
              <a:lnSpc>
                <a:spcPct val="104000"/>
              </a:lnSpc>
              <a:buFont typeface="Arial" charset="0"/>
              <a:buNone/>
              <a:defRPr/>
            </a:pPr>
            <a:endParaRPr lang="en-GB" sz="1600">
              <a:solidFill>
                <a:schemeClr val="bg1"/>
              </a:solidFill>
              <a:cs typeface="ＭＳ Ｐゴシック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BE22F3-8447-4280-A964-8A2DE5DCE00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874625" y="2667000"/>
            <a:ext cx="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endParaRPr lang="en-US" sz="2100">
              <a:solidFill>
                <a:schemeClr val="tx2"/>
              </a:solidFill>
            </a:endParaRPr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DF830758-099E-403E-BA65-CFA5270CF8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Placeholder 28"/>
          <p:cNvSpPr>
            <a:spLocks noGrp="1"/>
          </p:cNvSpPr>
          <p:nvPr>
            <p:ph type="body" sz="quarter" idx="12" hasCustomPrompt="1"/>
          </p:nvPr>
        </p:nvSpPr>
        <p:spPr>
          <a:xfrm>
            <a:off x="6941131" y="5770761"/>
            <a:ext cx="4264272" cy="295077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22" name="Text Placeholder 28"/>
          <p:cNvSpPr>
            <a:spLocks noGrp="1"/>
          </p:cNvSpPr>
          <p:nvPr>
            <p:ph type="body" sz="quarter" idx="13" hasCustomPrompt="1"/>
          </p:nvPr>
        </p:nvSpPr>
        <p:spPr>
          <a:xfrm>
            <a:off x="6941131" y="6080641"/>
            <a:ext cx="4264272" cy="301109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016499" y="788740"/>
            <a:ext cx="6192840" cy="289871"/>
          </a:xfrm>
        </p:spPr>
        <p:txBody>
          <a:bodyPr/>
          <a:lstStyle>
            <a:lvl1pPr marL="0" indent="0" algn="r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75A4ED9-47E4-4F44-AAD7-16DA7F418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499" y="1207042"/>
            <a:ext cx="6192840" cy="2574186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5000" b="0" spc="-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Line 3</a:t>
            </a:r>
            <a:br>
              <a:rPr lang="en-US" dirty="0"/>
            </a:br>
            <a:r>
              <a:rPr lang="en-US" dirty="0"/>
              <a:t>Line 4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22732B47-45F3-C946-9945-2403B1618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6498" y="3973626"/>
            <a:ext cx="6192840" cy="702444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bg1"/>
                </a:solidFill>
              </a:defRPr>
            </a:lvl1pPr>
            <a:lvl2pPr marL="45720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5AD1A3C3-3C14-2B42-9074-E87275C219E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2" y="6413179"/>
            <a:ext cx="463674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bg2"/>
                </a:solidFill>
              </a:rPr>
              <a:t>© 2019 Arm Limited</a:t>
            </a:r>
            <a:endParaRPr lang="en-US" alt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874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64A5F8-C720-354C-A6E2-C00E801C55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799" b="779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8674FB4-14BE-B54B-B389-3384C06E1E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FE9339E2-6786-4585-B68E-B160A16B524C}"/>
              </a:ext>
            </a:extLst>
          </p:cNvPr>
          <p:cNvSpPr txBox="1">
            <a:spLocks/>
          </p:cNvSpPr>
          <p:nvPr userDrawn="1"/>
        </p:nvSpPr>
        <p:spPr bwMode="auto">
          <a:xfrm>
            <a:off x="5016500" y="1952625"/>
            <a:ext cx="6307138" cy="741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lvl="1" algn="r" eaLnBrk="1" hangingPunct="1">
              <a:lnSpc>
                <a:spcPct val="104000"/>
              </a:lnSpc>
              <a:buFont typeface="Arial" charset="0"/>
              <a:buNone/>
              <a:defRPr/>
            </a:pPr>
            <a:endParaRPr lang="en-GB" sz="1600">
              <a:solidFill>
                <a:schemeClr val="bg1"/>
              </a:solidFill>
              <a:cs typeface="ＭＳ Ｐゴシック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BE22F3-8447-4280-A964-8A2DE5DCE00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2874625" y="2667000"/>
            <a:ext cx="0" cy="2968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endParaRPr lang="en-US" sz="2100">
              <a:solidFill>
                <a:schemeClr val="tx2"/>
              </a:solidFill>
            </a:endParaRPr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DF830758-099E-403E-BA65-CFA5270CF82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Placeholder 28"/>
          <p:cNvSpPr>
            <a:spLocks noGrp="1"/>
          </p:cNvSpPr>
          <p:nvPr>
            <p:ph type="body" sz="quarter" idx="12" hasCustomPrompt="1"/>
          </p:nvPr>
        </p:nvSpPr>
        <p:spPr>
          <a:xfrm>
            <a:off x="6941131" y="5770761"/>
            <a:ext cx="4264272" cy="295077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22" name="Text Placeholder 28"/>
          <p:cNvSpPr>
            <a:spLocks noGrp="1"/>
          </p:cNvSpPr>
          <p:nvPr>
            <p:ph type="body" sz="quarter" idx="13" hasCustomPrompt="1"/>
          </p:nvPr>
        </p:nvSpPr>
        <p:spPr>
          <a:xfrm>
            <a:off x="6941131" y="6080641"/>
            <a:ext cx="4264272" cy="301109"/>
          </a:xfrm>
        </p:spPr>
        <p:txBody>
          <a:bodyPr anchor="t"/>
          <a:lstStyle>
            <a:lvl1pPr marL="0" indent="0" algn="r">
              <a:spcAft>
                <a:spcPts val="600"/>
              </a:spcAft>
              <a:buFontTx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016499" y="788740"/>
            <a:ext cx="6192840" cy="289871"/>
          </a:xfrm>
        </p:spPr>
        <p:txBody>
          <a:bodyPr/>
          <a:lstStyle>
            <a:lvl1pPr marL="0" indent="0" algn="r">
              <a:buNone/>
              <a:defRPr sz="2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38BAC75-B7C6-FE40-9C8B-21A49F1AC3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499" y="1207042"/>
            <a:ext cx="6192840" cy="2574186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5000" b="0" spc="-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br>
              <a:rPr lang="en-US" dirty="0"/>
            </a:br>
            <a:r>
              <a:rPr lang="en-US" dirty="0"/>
              <a:t>Line 3</a:t>
            </a:r>
            <a:br>
              <a:rPr lang="en-US" dirty="0"/>
            </a:br>
            <a:r>
              <a:rPr lang="en-US" dirty="0"/>
              <a:t>Line 4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D7C4A91-C1F1-FD49-AF4E-49381B249C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6498" y="3973626"/>
            <a:ext cx="6192840" cy="702444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tx1"/>
                </a:solidFill>
              </a:defRPr>
            </a:lvl1pPr>
            <a:lvl2pPr marL="45720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2" name="TextBox 20">
            <a:extLst>
              <a:ext uri="{FF2B5EF4-FFF2-40B4-BE49-F238E27FC236}">
                <a16:creationId xmlns:a16="http://schemas.microsoft.com/office/drawing/2014/main" id="{6AA3F778-80A5-3E45-999D-10AC5502419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2" y="6413179"/>
            <a:ext cx="463674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tx2"/>
                </a:solidFill>
              </a:rPr>
              <a:t>© 2019 Arm Limited</a:t>
            </a:r>
            <a:endParaRPr lang="en-US" altLang="en-US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513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80BE67C-B00B-7444-99B6-10A3997029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29" name="Picture 16">
            <a:extLst>
              <a:ext uri="{FF2B5EF4-FFF2-40B4-BE49-F238E27FC236}">
                <a16:creationId xmlns:a16="http://schemas.microsoft.com/office/drawing/2014/main" id="{0A94567B-B8A8-AB41-BF7F-41919C86BD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0CD7DAB-58BC-C442-ABC0-6D7414DFC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499" y="1207042"/>
            <a:ext cx="6192840" cy="2574186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5000" b="0" spc="-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Divider Page Title</a:t>
            </a:r>
            <a:br>
              <a:rPr lang="en-US" dirty="0"/>
            </a:br>
            <a:r>
              <a:rPr lang="en-US" dirty="0"/>
              <a:t>Line 3</a:t>
            </a:r>
            <a:br>
              <a:rPr lang="en-US" dirty="0"/>
            </a:br>
            <a:r>
              <a:rPr lang="en-US" dirty="0"/>
              <a:t>Line 4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CDE2EBD-0FA3-D24B-AC33-4F98A57EE2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6498" y="3973626"/>
            <a:ext cx="6192840" cy="702444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bg1"/>
                </a:solidFill>
              </a:defRPr>
            </a:lvl1pPr>
            <a:lvl2pPr marL="45720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8" name="TextBox 20">
            <a:extLst>
              <a:ext uri="{FF2B5EF4-FFF2-40B4-BE49-F238E27FC236}">
                <a16:creationId xmlns:a16="http://schemas.microsoft.com/office/drawing/2014/main" id="{0E175DD0-C128-104A-84B5-17835CB39BA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2" y="6413179"/>
            <a:ext cx="463674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bg2"/>
                </a:solidFill>
              </a:rPr>
              <a:t>© 2019 Arm Limited</a:t>
            </a:r>
            <a:endParaRPr lang="en-US" alt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727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Divider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C4E377C-10E8-4245-959B-762A975F9D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18" name="Picture 16">
            <a:extLst>
              <a:ext uri="{FF2B5EF4-FFF2-40B4-BE49-F238E27FC236}">
                <a16:creationId xmlns:a16="http://schemas.microsoft.com/office/drawing/2014/main" id="{07331875-D936-B748-9004-0EDA896B17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73DAA08-2A8E-BC49-A908-D83D95CBF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499" y="1207042"/>
            <a:ext cx="6192840" cy="2574186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5000" b="0" spc="-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Divider Page Title</a:t>
            </a:r>
            <a:br>
              <a:rPr lang="en-US" dirty="0"/>
            </a:br>
            <a:r>
              <a:rPr lang="en-US" dirty="0"/>
              <a:t>Line 3</a:t>
            </a:r>
            <a:br>
              <a:rPr lang="en-US" dirty="0"/>
            </a:br>
            <a:r>
              <a:rPr lang="en-US" dirty="0"/>
              <a:t>Line 4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18585A9-CBDE-FB4B-A656-FBBD0B0CA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6498" y="3973626"/>
            <a:ext cx="6192840" cy="702444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bg1"/>
                </a:solidFill>
              </a:defRPr>
            </a:lvl1pPr>
            <a:lvl2pPr marL="45720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8" name="TextBox 20">
            <a:extLst>
              <a:ext uri="{FF2B5EF4-FFF2-40B4-BE49-F238E27FC236}">
                <a16:creationId xmlns:a16="http://schemas.microsoft.com/office/drawing/2014/main" id="{ED7A184D-DF83-F84A-837C-3EBA03A2EA6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2" y="6413179"/>
            <a:ext cx="463674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bg2"/>
                </a:solidFill>
              </a:rPr>
              <a:t>© 2019 Arm Limited</a:t>
            </a:r>
            <a:endParaRPr lang="en-US" alt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799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ection Divider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02548AC-BB94-2E4E-AE54-6CAE711F35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19" name="Picture 16">
            <a:extLst>
              <a:ext uri="{FF2B5EF4-FFF2-40B4-BE49-F238E27FC236}">
                <a16:creationId xmlns:a16="http://schemas.microsoft.com/office/drawing/2014/main" id="{4913759B-8ABA-8F41-8F02-AABD53CFD1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602B157-BA2E-444C-B53E-75E5005648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6499" y="1207042"/>
            <a:ext cx="6192840" cy="2574186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5000" b="0" spc="-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Divider Page Title</a:t>
            </a:r>
            <a:br>
              <a:rPr lang="en-US" dirty="0"/>
            </a:br>
            <a:r>
              <a:rPr lang="en-US" dirty="0"/>
              <a:t>Line 3</a:t>
            </a:r>
            <a:br>
              <a:rPr lang="en-US" dirty="0"/>
            </a:br>
            <a:r>
              <a:rPr lang="en-US" dirty="0"/>
              <a:t>Line 4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7FC899D-8C55-104D-89CA-EA4FCE459E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6498" y="3973626"/>
            <a:ext cx="6192840" cy="702444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bg1"/>
                </a:solidFill>
              </a:defRPr>
            </a:lvl1pPr>
            <a:lvl2pPr marL="457200" marR="0" indent="0" algn="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8" name="TextBox 20">
            <a:extLst>
              <a:ext uri="{FF2B5EF4-FFF2-40B4-BE49-F238E27FC236}">
                <a16:creationId xmlns:a16="http://schemas.microsoft.com/office/drawing/2014/main" id="{473DFF03-CE2E-F445-98FC-31F036C923F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2" y="6413179"/>
            <a:ext cx="463674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bg2"/>
                </a:solidFill>
              </a:rPr>
              <a:t>© 2019 Arm Limited</a:t>
            </a:r>
            <a:endParaRPr lang="en-US" alt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041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233150" cy="654760"/>
          </a:xfrm>
        </p:spPr>
        <p:txBody>
          <a:bodyPr anchor="t"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idx="1" hasCustomPrompt="1"/>
          </p:nvPr>
        </p:nvSpPr>
        <p:spPr>
          <a:xfrm>
            <a:off x="479425" y="1171111"/>
            <a:ext cx="11233150" cy="4948335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</a:defRPr>
            </a:lvl1pPr>
            <a:lvl2pPr marL="672783">
              <a:lnSpc>
                <a:spcPct val="100000"/>
              </a:lnSpc>
              <a:spcAft>
                <a:spcPts val="0"/>
              </a:spcAft>
              <a:defRPr sz="2000">
                <a:solidFill>
                  <a:schemeClr val="tx2"/>
                </a:solidFill>
              </a:defRPr>
            </a:lvl2pPr>
            <a:lvl3pPr marL="947103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</a:defRPr>
            </a:lvl3pPr>
            <a:lvl4pPr marL="1293178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</a:defRPr>
            </a:lvl4pPr>
            <a:lvl5pPr marL="1518603">
              <a:lnSpc>
                <a:spcPct val="100000"/>
              </a:lnSpc>
              <a:spcAft>
                <a:spcPts val="0"/>
              </a:spcAft>
              <a:defRPr sz="1800"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 dirty="0"/>
              <a:t>Click to edit Master text styles with Top Level Bullet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3250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slide w/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9425" y="478302"/>
            <a:ext cx="11233150" cy="51283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3"/>
          </p:nvPr>
        </p:nvSpPr>
        <p:spPr>
          <a:xfrm>
            <a:off x="479425" y="991131"/>
            <a:ext cx="11233150" cy="344488"/>
          </a:xfrm>
        </p:spPr>
        <p:txBody>
          <a:bodyPr/>
          <a:lstStyle>
            <a:lvl1pPr marL="0" indent="0">
              <a:buNone/>
              <a:defRPr lang="en-US" sz="24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79425" y="1554489"/>
            <a:ext cx="11233150" cy="4553233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 sz="20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750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3E00537-4172-4053-A616-87E429C679AC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620481"/>
            <a:ext cx="0" cy="451520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9425" y="478302"/>
            <a:ext cx="11233150" cy="5128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991131"/>
            <a:ext cx="11233150" cy="359204"/>
          </a:xfr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131"/>
          <p:cNvSpPr>
            <a:spLocks noGrp="1"/>
          </p:cNvSpPr>
          <p:nvPr>
            <p:ph type="body" sz="quarter" idx="16" hasCustomPrompt="1"/>
          </p:nvPr>
        </p:nvSpPr>
        <p:spPr>
          <a:xfrm>
            <a:off x="479425" y="1620481"/>
            <a:ext cx="5345642" cy="560696"/>
          </a:xfr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9"/>
          </p:nvPr>
        </p:nvSpPr>
        <p:spPr>
          <a:xfrm>
            <a:off x="477587" y="2202443"/>
            <a:ext cx="5347480" cy="3933245"/>
          </a:xfrm>
        </p:spPr>
        <p:txBody>
          <a:bodyPr/>
          <a:lstStyle>
            <a:lvl1pPr marL="342900" indent="-342900"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2000"/>
            </a:lvl1pPr>
            <a:lvl2pPr marL="58134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2pPr>
            <a:lvl3pPr marL="94710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3pPr>
            <a:lvl4pPr marL="1293178" indent="-173038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rgbClr val="383838"/>
                </a:solidFill>
              </a:defRPr>
            </a:lvl4pPr>
            <a:lvl5pPr marL="151860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131"/>
          <p:cNvSpPr>
            <a:spLocks noGrp="1"/>
          </p:cNvSpPr>
          <p:nvPr>
            <p:ph type="body" sz="quarter" idx="18" hasCustomPrompt="1"/>
          </p:nvPr>
        </p:nvSpPr>
        <p:spPr>
          <a:xfrm>
            <a:off x="6341534" y="1620481"/>
            <a:ext cx="5371042" cy="560696"/>
          </a:xfr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21" hasCustomPrompt="1"/>
          </p:nvPr>
        </p:nvSpPr>
        <p:spPr>
          <a:xfrm>
            <a:off x="6339947" y="2202442"/>
            <a:ext cx="5372628" cy="3933246"/>
          </a:xfr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2000"/>
            </a:lvl1pPr>
            <a:lvl2pPr marL="58134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2pPr>
            <a:lvl3pPr marL="94710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3pPr>
            <a:lvl4pPr marL="1293178" indent="-173038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rgbClr val="383838"/>
                </a:solidFill>
              </a:defRPr>
            </a:lvl4pPr>
            <a:lvl5pPr marL="151860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26211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9795D2F-D322-4144-8DA8-55D6A2942740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148138" y="1611050"/>
            <a:ext cx="0" cy="444843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B4D2EAD-40A5-4C0B-900F-916EB19FF74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051800" y="1611050"/>
            <a:ext cx="0" cy="444843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479425" y="478302"/>
            <a:ext cx="11233150" cy="5128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4" name="Text Placeholder 43"/>
          <p:cNvSpPr>
            <a:spLocks noGrp="1"/>
          </p:cNvSpPr>
          <p:nvPr userDrawn="1">
            <p:ph type="body" sz="quarter" idx="13"/>
          </p:nvPr>
        </p:nvSpPr>
        <p:spPr>
          <a:xfrm>
            <a:off x="479425" y="991131"/>
            <a:ext cx="11233150" cy="344488"/>
          </a:xfrm>
        </p:spPr>
        <p:txBody>
          <a:bodyPr/>
          <a:lstStyle>
            <a:lvl1pPr marL="0" indent="0">
              <a:buNone/>
              <a:defRPr lang="en-US" sz="2400" dirty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 userDrawn="1">
            <p:ph idx="1"/>
          </p:nvPr>
        </p:nvSpPr>
        <p:spPr>
          <a:xfrm>
            <a:off x="479426" y="2373786"/>
            <a:ext cx="3372644" cy="3685702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2000"/>
            </a:lvl1pPr>
            <a:lvl2pPr marL="58134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2pPr>
            <a:lvl3pPr>
              <a:defRPr>
                <a:solidFill>
                  <a:srgbClr val="383838"/>
                </a:solidFill>
              </a:defRPr>
            </a:lvl3pPr>
            <a:lvl4pPr>
              <a:defRPr>
                <a:solidFill>
                  <a:srgbClr val="383838"/>
                </a:solidFill>
              </a:defRPr>
            </a:lvl4pPr>
            <a:lvl5pPr>
              <a:defRPr>
                <a:solidFill>
                  <a:srgbClr val="383838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0" name="Text Placeholder 131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79425" y="1611050"/>
            <a:ext cx="3372645" cy="560696"/>
          </a:xfr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2"/>
          <p:cNvSpPr>
            <a:spLocks noGrp="1"/>
          </p:cNvSpPr>
          <p:nvPr userDrawn="1">
            <p:ph idx="17"/>
          </p:nvPr>
        </p:nvSpPr>
        <p:spPr>
          <a:xfrm>
            <a:off x="4416359" y="2373786"/>
            <a:ext cx="3359281" cy="3685702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2000"/>
            </a:lvl1pPr>
            <a:lvl2pPr marL="58134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2"/>
          <p:cNvSpPr>
            <a:spLocks noGrp="1"/>
          </p:cNvSpPr>
          <p:nvPr userDrawn="1">
            <p:ph idx="18"/>
          </p:nvPr>
        </p:nvSpPr>
        <p:spPr>
          <a:xfrm>
            <a:off x="8300113" y="2373786"/>
            <a:ext cx="3412462" cy="3685702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2000"/>
            </a:lvl1pPr>
            <a:lvl2pPr marL="58134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131"/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4419997" y="1611050"/>
            <a:ext cx="3359945" cy="560696"/>
          </a:xfr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31"/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299449" y="1611050"/>
            <a:ext cx="3413126" cy="560696"/>
          </a:xfr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00077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slide with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9425" y="478302"/>
            <a:ext cx="11233150" cy="5128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3"/>
          </p:nvPr>
        </p:nvSpPr>
        <p:spPr>
          <a:xfrm>
            <a:off x="479425" y="991131"/>
            <a:ext cx="11233150" cy="344488"/>
          </a:xfrm>
        </p:spPr>
        <p:txBody>
          <a:bodyPr/>
          <a:lstStyle>
            <a:lvl1pPr marL="0" indent="0">
              <a:buNone/>
              <a:defRPr lang="en-US" sz="24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21"/>
          </p:nvPr>
        </p:nvSpPr>
        <p:spPr>
          <a:xfrm>
            <a:off x="8299119" y="2372564"/>
            <a:ext cx="3413455" cy="3686924"/>
          </a:xfr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2000"/>
            </a:lvl1pPr>
            <a:lvl2pPr marL="58134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2pPr>
            <a:lvl3pPr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grpSp>
        <p:nvGrpSpPr>
          <p:cNvPr id="36" name="Group 6">
            <a:extLst>
              <a:ext uri="{FF2B5EF4-FFF2-40B4-BE49-F238E27FC236}">
                <a16:creationId xmlns:a16="http://schemas.microsoft.com/office/drawing/2014/main" id="{CCE81F77-7204-0241-970A-63C43B1D7B8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148138" y="1611050"/>
            <a:ext cx="3903662" cy="4448438"/>
            <a:chOff x="3706307" y="1883391"/>
            <a:chExt cx="3803176" cy="4472959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266E339-1F3B-8E41-B64F-AA6A42EDF79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706307" y="1883391"/>
              <a:ext cx="0" cy="4472959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22B3030-62BD-3440-A850-5C6E7CCDD54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509483" y="1883391"/>
              <a:ext cx="0" cy="4472959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 Placeholder 131">
            <a:extLst>
              <a:ext uri="{FF2B5EF4-FFF2-40B4-BE49-F238E27FC236}">
                <a16:creationId xmlns:a16="http://schemas.microsoft.com/office/drawing/2014/main" id="{B54BFFD1-D378-D841-B5DD-88788B48D0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9425" y="1611050"/>
            <a:ext cx="3372645" cy="560696"/>
          </a:xfr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Text Placeholder 131">
            <a:extLst>
              <a:ext uri="{FF2B5EF4-FFF2-40B4-BE49-F238E27FC236}">
                <a16:creationId xmlns:a16="http://schemas.microsoft.com/office/drawing/2014/main" id="{E3125198-F65A-8049-9D3E-A6AF258DAE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16192" y="1611050"/>
            <a:ext cx="3359945" cy="560696"/>
          </a:xfr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5" name="Text Placeholder 131">
            <a:extLst>
              <a:ext uri="{FF2B5EF4-FFF2-40B4-BE49-F238E27FC236}">
                <a16:creationId xmlns:a16="http://schemas.microsoft.com/office/drawing/2014/main" id="{7C8008EA-19DB-814F-9284-A055A2AB89C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99449" y="1611050"/>
            <a:ext cx="3413126" cy="560696"/>
          </a:xfrm>
        </p:spPr>
        <p:txBody>
          <a:bodyPr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Content Placeholder 8">
            <a:extLst>
              <a:ext uri="{FF2B5EF4-FFF2-40B4-BE49-F238E27FC236}">
                <a16:creationId xmlns:a16="http://schemas.microsoft.com/office/drawing/2014/main" id="{DD4BA2E6-FACA-5C45-B75F-9327959A672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415863" y="2372564"/>
            <a:ext cx="3360274" cy="3686924"/>
          </a:xfr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2000"/>
            </a:lvl1pPr>
            <a:lvl2pPr marL="58134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2pPr>
            <a:lvl3pPr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7" name="Content Placeholder 8">
            <a:extLst>
              <a:ext uri="{FF2B5EF4-FFF2-40B4-BE49-F238E27FC236}">
                <a16:creationId xmlns:a16="http://schemas.microsoft.com/office/drawing/2014/main" id="{5AB0A5A2-CEF5-6E44-BACF-2C0296FE306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79425" y="2372564"/>
            <a:ext cx="3360274" cy="3686924"/>
          </a:xfr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2000"/>
            </a:lvl1pPr>
            <a:lvl2pPr marL="58134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2pPr>
            <a:lvl3pPr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371875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_narrow_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505B7A5-C1F7-41D3-815C-A3728D81DBDD}"/>
              </a:ext>
            </a:extLst>
          </p:cNvPr>
          <p:cNvCxnSpPr>
            <a:cxnSpLocks/>
          </p:cNvCxnSpPr>
          <p:nvPr userDrawn="1"/>
        </p:nvCxnSpPr>
        <p:spPr>
          <a:xfrm>
            <a:off x="3255004" y="1631950"/>
            <a:ext cx="0" cy="444060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9425" y="478301"/>
            <a:ext cx="11233150" cy="5128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3"/>
          </p:nvPr>
        </p:nvSpPr>
        <p:spPr>
          <a:xfrm>
            <a:off x="479425" y="991131"/>
            <a:ext cx="11233150" cy="344488"/>
          </a:xfrm>
        </p:spPr>
        <p:txBody>
          <a:bodyPr/>
          <a:lstStyle>
            <a:lvl1pPr marL="0" indent="0">
              <a:buNone/>
              <a:defRPr lang="en-US" sz="2400" dirty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1"/>
          </p:nvPr>
        </p:nvSpPr>
        <p:spPr>
          <a:xfrm>
            <a:off x="479425" y="1631111"/>
            <a:ext cx="2619375" cy="4440603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2400"/>
            </a:lvl1pPr>
            <a:lvl2pPr marL="58134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 sz="2000">
                <a:solidFill>
                  <a:srgbClr val="383838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21"/>
          </p:nvPr>
        </p:nvSpPr>
        <p:spPr>
          <a:xfrm>
            <a:off x="3416035" y="1631111"/>
            <a:ext cx="8296540" cy="4440603"/>
          </a:xfr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2400"/>
            </a:lvl1pPr>
            <a:lvl2pPr marL="58134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 sz="2000">
                <a:solidFill>
                  <a:srgbClr val="383838"/>
                </a:solidFill>
              </a:defRPr>
            </a:lvl2pPr>
            <a:lvl3pPr marL="94710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 sz="1800">
                <a:solidFill>
                  <a:srgbClr val="383838"/>
                </a:solidFill>
              </a:defRPr>
            </a:lvl3pPr>
            <a:lvl4pPr marL="1293178" indent="-173038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1800">
                <a:solidFill>
                  <a:srgbClr val="383838"/>
                </a:solidFill>
              </a:defRPr>
            </a:lvl4pPr>
            <a:lvl5pPr marL="151860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 sz="1800">
                <a:solidFill>
                  <a:srgbClr val="383838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9991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umn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41881F-8B1A-4F78-926D-54E8F515C458}"/>
              </a:ext>
            </a:extLst>
          </p:cNvPr>
          <p:cNvCxnSpPr>
            <a:cxnSpLocks/>
          </p:cNvCxnSpPr>
          <p:nvPr userDrawn="1"/>
        </p:nvCxnSpPr>
        <p:spPr>
          <a:xfrm>
            <a:off x="8932863" y="1629287"/>
            <a:ext cx="0" cy="444326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9425" y="478301"/>
            <a:ext cx="11233150" cy="5128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3"/>
          </p:nvPr>
        </p:nvSpPr>
        <p:spPr>
          <a:xfrm>
            <a:off x="479425" y="991131"/>
            <a:ext cx="11233150" cy="344488"/>
          </a:xfrm>
        </p:spPr>
        <p:txBody>
          <a:bodyPr/>
          <a:lstStyle>
            <a:lvl1pPr marL="0" indent="0">
              <a:buNone/>
              <a:defRPr lang="en-US" sz="24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9037637" y="1629597"/>
            <a:ext cx="2674937" cy="4443488"/>
          </a:xfr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2400"/>
            </a:lvl1pPr>
            <a:lvl2pPr marL="58134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 sz="2000">
                <a:solidFill>
                  <a:srgbClr val="383838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21"/>
          </p:nvPr>
        </p:nvSpPr>
        <p:spPr>
          <a:xfrm>
            <a:off x="479425" y="1629287"/>
            <a:ext cx="8348664" cy="4443267"/>
          </a:xfr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2400"/>
            </a:lvl1pPr>
            <a:lvl2pPr marL="58134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 sz="2000">
                <a:solidFill>
                  <a:srgbClr val="383838"/>
                </a:solidFill>
              </a:defRPr>
            </a:lvl2pPr>
            <a:lvl3pPr marL="94710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 sz="1800">
                <a:solidFill>
                  <a:srgbClr val="383838"/>
                </a:solidFill>
              </a:defRPr>
            </a:lvl3pPr>
            <a:lvl4pPr marL="1293178" indent="-173038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1800">
                <a:solidFill>
                  <a:srgbClr val="383838"/>
                </a:solidFill>
              </a:defRPr>
            </a:lvl4pPr>
            <a:lvl5pPr marL="1518603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defRPr sz="1800">
                <a:solidFill>
                  <a:srgbClr val="383838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9496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9425" y="478302"/>
            <a:ext cx="11233150" cy="5128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3"/>
          </p:nvPr>
        </p:nvSpPr>
        <p:spPr>
          <a:xfrm>
            <a:off x="479425" y="991131"/>
            <a:ext cx="11233150" cy="344488"/>
          </a:xfrm>
        </p:spPr>
        <p:txBody>
          <a:bodyPr/>
          <a:lstStyle>
            <a:lvl1pPr marL="0" indent="0">
              <a:buNone/>
              <a:defRPr lang="en-US" sz="24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3354388" y="1618445"/>
            <a:ext cx="2606675" cy="1953683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 sz="2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4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3354388" y="3755872"/>
            <a:ext cx="2606675" cy="1953683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 sz="2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5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9066213" y="1618445"/>
            <a:ext cx="2646362" cy="1953683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 sz="2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6" name="Picture Placeholder 5"/>
          <p:cNvSpPr>
            <a:spLocks noGrp="1"/>
          </p:cNvSpPr>
          <p:nvPr>
            <p:ph type="pic" sz="quarter" idx="20"/>
          </p:nvPr>
        </p:nvSpPr>
        <p:spPr>
          <a:xfrm>
            <a:off x="9066213" y="3755872"/>
            <a:ext cx="2646362" cy="1953683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 sz="2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79425" y="1618445"/>
            <a:ext cx="2619375" cy="4086225"/>
          </a:xfr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2000">
                <a:solidFill>
                  <a:srgbClr val="383838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3pPr>
            <a:lvl4pPr marL="1201738" indent="-1730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rgbClr val="383838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220216" y="1618445"/>
            <a:ext cx="2606675" cy="4086225"/>
          </a:xfrm>
        </p:spPr>
        <p:txBody>
          <a:bodyPr/>
          <a:lstStyle>
            <a:lvl1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20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3pPr>
            <a:lvl4pPr marL="1201738" indent="-17303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rgbClr val="383838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>
                <a:solidFill>
                  <a:srgbClr val="383838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441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ith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9425" y="478302"/>
            <a:ext cx="11233150" cy="51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4" name="Text Placeholder 43"/>
          <p:cNvSpPr>
            <a:spLocks noGrp="1"/>
          </p:cNvSpPr>
          <p:nvPr>
            <p:ph type="body" sz="quarter" idx="13"/>
          </p:nvPr>
        </p:nvSpPr>
        <p:spPr>
          <a:xfrm>
            <a:off x="479425" y="991131"/>
            <a:ext cx="11233150" cy="344488"/>
          </a:xfrm>
        </p:spPr>
        <p:txBody>
          <a:bodyPr/>
          <a:lstStyle>
            <a:lvl1pPr marL="0" indent="0">
              <a:buNone/>
              <a:defRPr lang="en-US" sz="24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79425" y="1629079"/>
            <a:ext cx="5481108" cy="4455197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Font typeface="Arial" charset="0"/>
              <a:buChar char="•"/>
              <a:defRPr sz="24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 sz="2000">
                <a:solidFill>
                  <a:srgbClr val="383838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defRPr sz="1800">
                <a:solidFill>
                  <a:srgbClr val="383838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0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6250924" y="1629080"/>
            <a:ext cx="5461651" cy="4455198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 sz="2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842164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d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able Placeholder 3"/>
          <p:cNvSpPr>
            <a:spLocks noGrp="1"/>
          </p:cNvSpPr>
          <p:nvPr>
            <p:ph type="tbl" sz="quarter" idx="13"/>
          </p:nvPr>
        </p:nvSpPr>
        <p:spPr>
          <a:xfrm>
            <a:off x="479425" y="1259574"/>
            <a:ext cx="11233150" cy="483642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5123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41880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losing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7665C31-5022-CB46-9BF3-40857C6D37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2B5F482-A1DF-47CF-A799-587634BE9938}"/>
              </a:ext>
            </a:extLst>
          </p:cNvPr>
          <p:cNvSpPr/>
          <p:nvPr userDrawn="1"/>
        </p:nvSpPr>
        <p:spPr>
          <a:xfrm>
            <a:off x="10683875" y="5937250"/>
            <a:ext cx="1095375" cy="682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D1C4A0-3EC9-9B47-94FD-E34E2C4FC2D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70505" y="1028343"/>
            <a:ext cx="4655186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r">
              <a:defRPr/>
            </a:pPr>
            <a:r>
              <a:rPr lang="en-US" altLang="en-US" sz="3000" dirty="0">
                <a:solidFill>
                  <a:schemeClr val="bg1"/>
                </a:solidFill>
              </a:rPr>
              <a:t>Thank You</a:t>
            </a:r>
          </a:p>
          <a:p>
            <a:pPr algn="r">
              <a:defRPr/>
            </a:pPr>
            <a:r>
              <a:rPr lang="en-US" altLang="en-US" sz="3000" dirty="0" err="1">
                <a:solidFill>
                  <a:schemeClr val="bg1"/>
                </a:solidFill>
              </a:rPr>
              <a:t>Danke</a:t>
            </a:r>
            <a:endParaRPr lang="en-US" altLang="en-US" sz="3000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en-US" altLang="en-US" sz="3000" dirty="0">
                <a:solidFill>
                  <a:schemeClr val="bg1"/>
                </a:solidFill>
              </a:rPr>
              <a:t>Merci</a:t>
            </a:r>
          </a:p>
          <a:p>
            <a:pPr algn="r">
              <a:defRPr/>
            </a:pPr>
            <a:r>
              <a:rPr lang="en-US" altLang="en-US" sz="3000" dirty="0" err="1">
                <a:solidFill>
                  <a:schemeClr val="bg1"/>
                </a:solidFill>
              </a:rPr>
              <a:t>谢谢</a:t>
            </a:r>
            <a:endParaRPr lang="en-US" altLang="en-US" sz="3000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en-US" altLang="en-US" sz="3000" dirty="0" err="1">
                <a:solidFill>
                  <a:schemeClr val="bg1"/>
                </a:solidFill>
              </a:rPr>
              <a:t>ありがとう</a:t>
            </a:r>
            <a:endParaRPr lang="en-US" altLang="en-US" sz="3000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en-US" altLang="en-US" sz="3000" dirty="0">
                <a:solidFill>
                  <a:schemeClr val="bg1"/>
                </a:solidFill>
              </a:rPr>
              <a:t>Gracias</a:t>
            </a:r>
          </a:p>
          <a:p>
            <a:pPr algn="r">
              <a:defRPr/>
            </a:pPr>
            <a:r>
              <a:rPr lang="en-US" altLang="en-US" sz="3000" dirty="0" err="1">
                <a:solidFill>
                  <a:schemeClr val="bg1"/>
                </a:solidFill>
              </a:rPr>
              <a:t>Kiitos</a:t>
            </a:r>
            <a:endParaRPr lang="en-US" altLang="en-US" sz="3000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en-US" altLang="en-US" sz="3000" dirty="0" err="1">
                <a:solidFill>
                  <a:schemeClr val="bg1"/>
                </a:solidFill>
              </a:rPr>
              <a:t>감사합니다</a:t>
            </a:r>
            <a:endParaRPr lang="en-US" altLang="en-US" sz="3000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en-US" altLang="en-US" sz="3000" dirty="0" err="1">
                <a:solidFill>
                  <a:schemeClr val="bg1"/>
                </a:solidFill>
              </a:rPr>
              <a:t>धन्यवाद</a:t>
            </a:r>
            <a:endParaRPr lang="en-US" altLang="en-US" sz="3000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ar-SA" sz="3200" kern="1200" dirty="0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شكرًا</a:t>
            </a:r>
            <a:r>
              <a:rPr lang="ar-AE" altLang="en-US" sz="3000" dirty="0">
                <a:solidFill>
                  <a:schemeClr val="bg1"/>
                </a:solidFill>
              </a:rPr>
              <a:t> </a:t>
            </a:r>
            <a:endParaRPr lang="en-US" altLang="en-US" sz="3000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he-IL" altLang="en-US" sz="3000" dirty="0">
                <a:solidFill>
                  <a:schemeClr val="bg1"/>
                </a:solidFill>
              </a:rPr>
              <a:t>תודה</a:t>
            </a:r>
            <a:endParaRPr lang="en-US" altLang="en-US" sz="3000" dirty="0">
              <a:solidFill>
                <a:schemeClr val="bg1"/>
              </a:solidFill>
            </a:endParaRPr>
          </a:p>
        </p:txBody>
      </p:sp>
      <p:pic>
        <p:nvPicPr>
          <p:cNvPr id="14" name="Picture 16">
            <a:extLst>
              <a:ext uri="{FF2B5EF4-FFF2-40B4-BE49-F238E27FC236}">
                <a16:creationId xmlns:a16="http://schemas.microsoft.com/office/drawing/2014/main" id="{63C45D27-5718-5E4E-A3E4-6B2E5A1E45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0">
            <a:extLst>
              <a:ext uri="{FF2B5EF4-FFF2-40B4-BE49-F238E27FC236}">
                <a16:creationId xmlns:a16="http://schemas.microsoft.com/office/drawing/2014/main" id="{F0B8120E-2A86-304C-807A-A4EF33DC694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3" y="6413179"/>
            <a:ext cx="3431395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bg2"/>
                </a:solidFill>
              </a:rPr>
              <a:t>© 2019 Arm Limited</a:t>
            </a:r>
            <a:endParaRPr lang="en-US" alt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273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losing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7665C31-5022-CB46-9BF3-40857C6D37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D1C4A0-3EC9-9B47-94FD-E34E2C4FC2D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70505" y="1028343"/>
            <a:ext cx="4655186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r">
              <a:defRPr/>
            </a:pPr>
            <a:r>
              <a:rPr lang="en-US" altLang="en-US" sz="3000" dirty="0">
                <a:solidFill>
                  <a:schemeClr val="bg1"/>
                </a:solidFill>
              </a:rPr>
              <a:t>Thank You</a:t>
            </a:r>
          </a:p>
          <a:p>
            <a:pPr algn="r">
              <a:defRPr/>
            </a:pPr>
            <a:r>
              <a:rPr lang="en-US" altLang="en-US" sz="3000" dirty="0" err="1">
                <a:solidFill>
                  <a:schemeClr val="bg1"/>
                </a:solidFill>
              </a:rPr>
              <a:t>Danke</a:t>
            </a:r>
            <a:endParaRPr lang="en-US" altLang="en-US" sz="3000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en-US" altLang="en-US" sz="3000" dirty="0">
                <a:solidFill>
                  <a:schemeClr val="bg1"/>
                </a:solidFill>
              </a:rPr>
              <a:t>Merci</a:t>
            </a:r>
          </a:p>
          <a:p>
            <a:pPr algn="r">
              <a:defRPr/>
            </a:pPr>
            <a:r>
              <a:rPr lang="en-US" altLang="en-US" sz="3000" dirty="0" err="1">
                <a:solidFill>
                  <a:schemeClr val="bg1"/>
                </a:solidFill>
              </a:rPr>
              <a:t>谢谢</a:t>
            </a:r>
            <a:endParaRPr lang="en-US" altLang="en-US" sz="3000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en-US" altLang="en-US" sz="3000" dirty="0" err="1">
                <a:solidFill>
                  <a:schemeClr val="bg1"/>
                </a:solidFill>
              </a:rPr>
              <a:t>ありがとう</a:t>
            </a:r>
            <a:endParaRPr lang="en-US" altLang="en-US" sz="3000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en-US" altLang="en-US" sz="3000" dirty="0">
                <a:solidFill>
                  <a:schemeClr val="bg1"/>
                </a:solidFill>
              </a:rPr>
              <a:t>Gracias</a:t>
            </a:r>
          </a:p>
          <a:p>
            <a:pPr algn="r">
              <a:defRPr/>
            </a:pPr>
            <a:r>
              <a:rPr lang="en-US" altLang="en-US" sz="3000" dirty="0" err="1">
                <a:solidFill>
                  <a:schemeClr val="bg1"/>
                </a:solidFill>
              </a:rPr>
              <a:t>Kiitos</a:t>
            </a:r>
            <a:endParaRPr lang="en-US" altLang="en-US" sz="3000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en-US" altLang="en-US" sz="3000" dirty="0" err="1">
                <a:solidFill>
                  <a:schemeClr val="bg1"/>
                </a:solidFill>
              </a:rPr>
              <a:t>감사합니다</a:t>
            </a:r>
            <a:endParaRPr lang="en-US" altLang="en-US" sz="3000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en-US" altLang="en-US" sz="3000" dirty="0" err="1">
                <a:solidFill>
                  <a:schemeClr val="bg1"/>
                </a:solidFill>
              </a:rPr>
              <a:t>धन्यवाद</a:t>
            </a:r>
            <a:endParaRPr lang="en-US" altLang="en-US" sz="3000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ar-SA" sz="3200" kern="1200" dirty="0">
                <a:solidFill>
                  <a:schemeClr val="bg1"/>
                </a:solidFill>
                <a:latin typeface="Calibri" charset="0"/>
                <a:ea typeface="ＭＳ Ｐゴシック" charset="-128"/>
                <a:cs typeface="+mn-cs"/>
              </a:rPr>
              <a:t>شكرًا</a:t>
            </a:r>
            <a:r>
              <a:rPr lang="ar-AE" altLang="en-US" sz="3000" dirty="0">
                <a:solidFill>
                  <a:schemeClr val="bg1"/>
                </a:solidFill>
              </a:rPr>
              <a:t> </a:t>
            </a:r>
            <a:endParaRPr lang="en-US" altLang="en-US" sz="3000" dirty="0">
              <a:solidFill>
                <a:schemeClr val="bg1"/>
              </a:solidFill>
            </a:endParaRPr>
          </a:p>
          <a:p>
            <a:pPr algn="r">
              <a:defRPr/>
            </a:pPr>
            <a:r>
              <a:rPr lang="he-IL" altLang="en-US" sz="3000" dirty="0">
                <a:solidFill>
                  <a:schemeClr val="bg1"/>
                </a:solidFill>
              </a:rPr>
              <a:t>תודה</a:t>
            </a:r>
            <a:endParaRPr lang="en-US" altLang="en-US" sz="3000" dirty="0">
              <a:solidFill>
                <a:schemeClr val="bg1"/>
              </a:solidFill>
            </a:endParaRPr>
          </a:p>
        </p:txBody>
      </p:sp>
      <p:pic>
        <p:nvPicPr>
          <p:cNvPr id="14" name="Picture 16">
            <a:extLst>
              <a:ext uri="{FF2B5EF4-FFF2-40B4-BE49-F238E27FC236}">
                <a16:creationId xmlns:a16="http://schemas.microsoft.com/office/drawing/2014/main" id="{63C45D27-5718-5E4E-A3E4-6B2E5A1E45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20">
            <a:extLst>
              <a:ext uri="{FF2B5EF4-FFF2-40B4-BE49-F238E27FC236}">
                <a16:creationId xmlns:a16="http://schemas.microsoft.com/office/drawing/2014/main" id="{80E931A6-339D-464D-9104-DD510C2128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3" y="6413179"/>
            <a:ext cx="3622588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bg2"/>
                </a:solidFill>
              </a:rPr>
              <a:t>© 2019 Arm Limited</a:t>
            </a:r>
            <a:endParaRPr lang="en-US" alt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4466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83333C0-34BE-704E-807B-860FBC2357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7078942" y="1087378"/>
            <a:ext cx="423330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r">
              <a:defRPr/>
            </a:pPr>
            <a:r>
              <a:rPr lang="en-US" altLang="x-none" sz="1200" dirty="0">
                <a:solidFill>
                  <a:schemeClr val="bg1"/>
                </a:solidFill>
              </a:rPr>
              <a:t>The Arm trademarks featured in this presentation are registered trademarks or trademarks of Arm Limited (or its subsidiaries) in the US and/or elsewhere.  All rights reserved.  All other marks featured may be trademarks of their respective owners.</a:t>
            </a:r>
          </a:p>
          <a:p>
            <a:pPr algn="r">
              <a:defRPr/>
            </a:pPr>
            <a:br>
              <a:rPr lang="en-US" altLang="x-none" sz="1200" dirty="0">
                <a:solidFill>
                  <a:schemeClr val="bg1"/>
                </a:solidFill>
              </a:rPr>
            </a:br>
            <a:r>
              <a:rPr lang="en-US" altLang="x-none" sz="1200" dirty="0" err="1">
                <a:solidFill>
                  <a:schemeClr val="bg1"/>
                </a:solidFill>
              </a:rPr>
              <a:t>www.arm.com</a:t>
            </a:r>
            <a:r>
              <a:rPr lang="en-US" altLang="x-none" sz="1200" dirty="0">
                <a:solidFill>
                  <a:schemeClr val="bg1"/>
                </a:solidFill>
              </a:rPr>
              <a:t>/company/policies/trademarks</a:t>
            </a:r>
          </a:p>
        </p:txBody>
      </p:sp>
      <p:pic>
        <p:nvPicPr>
          <p:cNvPr id="10" name="Picture 16">
            <a:extLst>
              <a:ext uri="{FF2B5EF4-FFF2-40B4-BE49-F238E27FC236}">
                <a16:creationId xmlns:a16="http://schemas.microsoft.com/office/drawing/2014/main" id="{DAF95499-8272-DF43-8B3C-788EA26EBD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0">
            <a:extLst>
              <a:ext uri="{FF2B5EF4-FFF2-40B4-BE49-F238E27FC236}">
                <a16:creationId xmlns:a16="http://schemas.microsoft.com/office/drawing/2014/main" id="{8CF351C2-1F3E-ED47-85F9-B7B84948FF8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2" y="6413179"/>
            <a:ext cx="463674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bg2"/>
                </a:solidFill>
              </a:rPr>
              <a:t>© 2019 Arm Limited</a:t>
            </a:r>
            <a:endParaRPr lang="en-US" alt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07161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losing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83333C0-34BE-704E-807B-860FBC2357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2" t="3803" r="2134" b="12930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7078942" y="1087378"/>
            <a:ext cx="423330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r">
              <a:defRPr/>
            </a:pPr>
            <a:r>
              <a:rPr lang="en-US" altLang="x-none" sz="1200" dirty="0">
                <a:solidFill>
                  <a:schemeClr val="bg1"/>
                </a:solidFill>
              </a:rPr>
              <a:t>The Arm trademarks featured in this presentation are registered trademarks or trademarks of Arm Limited (or its subsidiaries) in the US and/or elsewhere.  All rights reserved.  All other marks featured may be trademarks of their respective owners.</a:t>
            </a:r>
          </a:p>
          <a:p>
            <a:pPr algn="r">
              <a:defRPr/>
            </a:pPr>
            <a:br>
              <a:rPr lang="en-US" altLang="x-none" sz="1200" dirty="0">
                <a:solidFill>
                  <a:schemeClr val="bg1"/>
                </a:solidFill>
              </a:rPr>
            </a:br>
            <a:r>
              <a:rPr lang="en-US" altLang="x-none" sz="1200" dirty="0" err="1">
                <a:solidFill>
                  <a:schemeClr val="bg1"/>
                </a:solidFill>
              </a:rPr>
              <a:t>www.arm.com</a:t>
            </a:r>
            <a:r>
              <a:rPr lang="en-US" altLang="x-none" sz="1200" dirty="0">
                <a:solidFill>
                  <a:schemeClr val="bg1"/>
                </a:solidFill>
              </a:rPr>
              <a:t>/company/policies/trademarks</a:t>
            </a:r>
          </a:p>
        </p:txBody>
      </p:sp>
      <p:pic>
        <p:nvPicPr>
          <p:cNvPr id="10" name="Picture 16">
            <a:extLst>
              <a:ext uri="{FF2B5EF4-FFF2-40B4-BE49-F238E27FC236}">
                <a16:creationId xmlns:a16="http://schemas.microsoft.com/office/drawing/2014/main" id="{DAF95499-8272-DF43-8B3C-788EA26EBD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2663" y="1173991"/>
            <a:ext cx="1677366" cy="51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20">
            <a:extLst>
              <a:ext uri="{FF2B5EF4-FFF2-40B4-BE49-F238E27FC236}">
                <a16:creationId xmlns:a16="http://schemas.microsoft.com/office/drawing/2014/main" id="{D8F3CACD-986B-204A-99E9-82DBFDFB416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82662" y="6413179"/>
            <a:ext cx="463674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chemeClr val="bg2"/>
                </a:solidFill>
              </a:rPr>
              <a:t>© 2019 Arm Limited</a:t>
            </a:r>
            <a:endParaRPr lang="en-US" alt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050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9425" y="478301"/>
            <a:ext cx="11233150" cy="65476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TextBox 26"/>
          <p:cNvSpPr txBox="1">
            <a:spLocks noChangeArrowheads="1"/>
          </p:cNvSpPr>
          <p:nvPr userDrawn="1"/>
        </p:nvSpPr>
        <p:spPr bwMode="auto">
          <a:xfrm>
            <a:off x="492125" y="6410643"/>
            <a:ext cx="312738" cy="1381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fld id="{2682C2D1-8EA8-E748-B66F-74D4D53CF8F8}" type="slidenum">
              <a:rPr lang="en-US" altLang="en-US" sz="1000" smtClean="0">
                <a:solidFill>
                  <a:srgbClr val="7F7F7F"/>
                </a:solidFill>
              </a:rPr>
              <a:pPr eaLnBrk="1" hangingPunct="1">
                <a:lnSpc>
                  <a:spcPct val="90000"/>
                </a:lnSpc>
                <a:spcAft>
                  <a:spcPts val="600"/>
                </a:spcAft>
                <a:buFont typeface="Arial" charset="0"/>
                <a:buNone/>
                <a:defRPr/>
              </a:pPr>
              <a:t>‹#›</a:t>
            </a:fld>
            <a:endParaRPr lang="en-US" altLang="en-US" sz="1000" dirty="0">
              <a:solidFill>
                <a:srgbClr val="7F7F7F"/>
              </a:solidFill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4EB643E-3109-434C-BA97-15D4C8A5E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1133061"/>
            <a:ext cx="11243088" cy="49746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Box 20"/>
          <p:cNvSpPr txBox="1">
            <a:spLocks noChangeArrowheads="1"/>
          </p:cNvSpPr>
          <p:nvPr userDrawn="1"/>
        </p:nvSpPr>
        <p:spPr bwMode="auto">
          <a:xfrm>
            <a:off x="982662" y="6413179"/>
            <a:ext cx="4636741" cy="1384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90000"/>
              </a:lnSpc>
              <a:spcAft>
                <a:spcPts val="600"/>
              </a:spcAft>
              <a:buFont typeface="Arial" charset="0"/>
              <a:buNone/>
              <a:defRPr/>
            </a:pPr>
            <a:r>
              <a:rPr lang="en-GB" altLang="en-US" sz="1000" dirty="0">
                <a:solidFill>
                  <a:srgbClr val="7F7F7F"/>
                </a:solidFill>
              </a:rPr>
              <a:t>© 2019 Arm Limited</a:t>
            </a:r>
            <a:endParaRPr lang="en-US" altLang="en-US" sz="1000" dirty="0">
              <a:solidFill>
                <a:srgbClr val="7F7F7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221E4D-F4C1-6849-9126-BB587364DCD7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3293" y="6390376"/>
            <a:ext cx="869282" cy="26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91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14" r:id="rId1"/>
    <p:sldLayoutId id="2147485515" r:id="rId2"/>
    <p:sldLayoutId id="2147485516" r:id="rId3"/>
    <p:sldLayoutId id="2147485517" r:id="rId4"/>
    <p:sldLayoutId id="2147485520" r:id="rId5"/>
    <p:sldLayoutId id="2147485521" r:id="rId6"/>
    <p:sldLayoutId id="2147485524" r:id="rId7"/>
    <p:sldLayoutId id="2147485522" r:id="rId8"/>
    <p:sldLayoutId id="2147485507" r:id="rId9"/>
    <p:sldLayoutId id="2147485525" r:id="rId10"/>
    <p:sldLayoutId id="2147485527" r:id="rId11"/>
    <p:sldLayoutId id="2147485510" r:id="rId12"/>
    <p:sldLayoutId id="2147485436" r:id="rId13"/>
    <p:sldLayoutId id="2147485438" r:id="rId14"/>
    <p:sldLayoutId id="2147485440" r:id="rId15"/>
    <p:sldLayoutId id="2147485441" r:id="rId16"/>
    <p:sldLayoutId id="2147485442" r:id="rId17"/>
    <p:sldLayoutId id="2147485443" r:id="rId18"/>
    <p:sldLayoutId id="2147485444" r:id="rId19"/>
    <p:sldLayoutId id="2147485445" r:id="rId20"/>
    <p:sldLayoutId id="2147485446" r:id="rId21"/>
    <p:sldLayoutId id="2147485447" r:id="rId22"/>
    <p:sldLayoutId id="2147485448" r:id="rId23"/>
    <p:sldLayoutId id="2147485449" r:id="rId24"/>
    <p:sldLayoutId id="2147485450" r:id="rId25"/>
    <p:sldLayoutId id="2147485452" r:id="rId26"/>
    <p:sldLayoutId id="2147485512" r:id="rId27"/>
    <p:sldLayoutId id="2147485453" r:id="rId28"/>
    <p:sldLayoutId id="2147485513" r:id="rId29"/>
  </p:sldLayoutIdLst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b="0" kern="1200" spc="-50">
          <a:solidFill>
            <a:schemeClr val="accent1"/>
          </a:solidFill>
          <a:latin typeface="+mn-lt"/>
          <a:ea typeface="ＭＳ Ｐゴシック" charset="0"/>
          <a:cs typeface="ＭＳ Ｐゴシック" charset="0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alibri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alibri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alibri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alibri" charset="0"/>
        </a:defRPr>
      </a:lvl9pPr>
    </p:titleStyle>
    <p:bodyStyle>
      <a:lvl1pPr marL="342900" indent="-342900" algn="l" rtl="0" eaLnBrk="1" fontAlgn="base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581343" indent="-166688" algn="l" rtl="0" eaLnBrk="1" fontAlgn="base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80000"/>
        <a:buFont typeface="Arial" charset="0"/>
        <a:buChar char="•"/>
        <a:defRPr sz="2000" kern="1200">
          <a:solidFill>
            <a:srgbClr val="383838"/>
          </a:solidFill>
          <a:latin typeface="+mn-lt"/>
          <a:ea typeface="ＭＳ Ｐゴシック" charset="0"/>
          <a:cs typeface="+mn-cs"/>
        </a:defRPr>
      </a:lvl2pPr>
      <a:lvl3pPr marL="855663" indent="-166688" algn="l" rtl="0" eaLnBrk="1" fontAlgn="base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80000"/>
        <a:buFont typeface="Calibri" charset="0"/>
        <a:buChar char="–"/>
        <a:defRPr kern="1200">
          <a:solidFill>
            <a:srgbClr val="383838"/>
          </a:solidFill>
          <a:latin typeface="+mn-lt"/>
          <a:ea typeface="ＭＳ Ｐゴシック" charset="0"/>
          <a:cs typeface="+mn-cs"/>
        </a:defRPr>
      </a:lvl3pPr>
      <a:lvl4pPr marL="1201738" indent="-173038" algn="l" rtl="0" eaLnBrk="1" fontAlgn="base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80000"/>
        <a:buFont typeface="Wingdings" charset="2"/>
        <a:buChar char="§"/>
        <a:defRPr kern="1200">
          <a:solidFill>
            <a:srgbClr val="383838"/>
          </a:solidFill>
          <a:latin typeface="+mn-lt"/>
          <a:ea typeface="ＭＳ Ｐゴシック" charset="0"/>
          <a:cs typeface="+mn-cs"/>
        </a:defRPr>
      </a:lvl4pPr>
      <a:lvl5pPr marL="1427163" indent="-168275" algn="l" rtl="0" eaLnBrk="1" fontAlgn="base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80000"/>
        <a:buFont typeface="Calibri" charset="0"/>
        <a:buChar char="–"/>
        <a:defRPr kern="1200">
          <a:solidFill>
            <a:srgbClr val="383838"/>
          </a:solidFill>
          <a:latin typeface="+mn-lt"/>
          <a:ea typeface="ＭＳ Ｐゴシック" charset="0"/>
          <a:cs typeface="+mn-cs"/>
        </a:defRPr>
      </a:lvl5pPr>
      <a:lvl6pPr marL="1655064" indent="-164592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80000"/>
        <a:buFont typeface="Wingdings" panose="05000000000000000000" pitchFamily="2" charset="2"/>
        <a:buChar char="§"/>
        <a:defRPr lang="en-US" sz="1600" kern="1200" dirty="0" smtClean="0">
          <a:solidFill>
            <a:srgbClr val="383838"/>
          </a:solidFill>
          <a:latin typeface="+mn-lt"/>
          <a:ea typeface="+mn-ea"/>
          <a:cs typeface="+mn-cs"/>
        </a:defRPr>
      </a:lvl6pPr>
      <a:lvl7pPr marL="1883664" indent="-164592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80000"/>
        <a:buFont typeface="Calibri" panose="020F0502020204030204" pitchFamily="34" charset="0"/>
        <a:buChar char="–"/>
        <a:defRPr lang="en-US" sz="1600" kern="1200" dirty="0" smtClean="0">
          <a:solidFill>
            <a:srgbClr val="383838"/>
          </a:solidFill>
          <a:latin typeface="+mn-lt"/>
          <a:ea typeface="+mn-ea"/>
          <a:cs typeface="+mn-cs"/>
        </a:defRPr>
      </a:lvl7pPr>
      <a:lvl8pPr marL="2112264" indent="-164592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80000"/>
        <a:buFont typeface="Wingdings" panose="05000000000000000000" pitchFamily="2" charset="2"/>
        <a:buChar char="§"/>
        <a:defRPr lang="en-US" sz="1600" kern="1200" dirty="0" smtClean="0">
          <a:solidFill>
            <a:srgbClr val="383838"/>
          </a:solidFill>
          <a:latin typeface="+mn-lt"/>
          <a:ea typeface="+mn-ea"/>
          <a:cs typeface="+mn-cs"/>
        </a:defRPr>
      </a:lvl8pPr>
      <a:lvl9pPr marL="2340864" indent="-164592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1"/>
        </a:buClr>
        <a:buSzPct val="80000"/>
        <a:buFont typeface="Calibri" panose="020F0502020204030204" pitchFamily="34" charset="0"/>
        <a:buChar char="–"/>
        <a:defRPr lang="en-US" sz="1600" kern="1200" dirty="0" smtClean="0">
          <a:solidFill>
            <a:srgbClr val="383838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619" userDrawn="1">
          <p15:clr>
            <a:srgbClr val="F26B43"/>
          </p15:clr>
        </p15:guide>
        <p15:guide id="4" orient="horz" pos="300" userDrawn="1">
          <p15:clr>
            <a:srgbClr val="F26B43"/>
          </p15:clr>
        </p15:guide>
        <p15:guide id="5" orient="horz" pos="4020" userDrawn="1">
          <p15:clr>
            <a:srgbClr val="F26B43"/>
          </p15:clr>
        </p15:guide>
        <p15:guide id="6" pos="7378" userDrawn="1">
          <p15:clr>
            <a:srgbClr val="F26B43"/>
          </p15:clr>
        </p15:guide>
        <p15:guide id="7" pos="302" userDrawn="1">
          <p15:clr>
            <a:srgbClr val="F26B43"/>
          </p15:clr>
        </p15:guide>
        <p15:guide id="8" pos="70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3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morphopedics.wikidot.com/semester-schedule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AF8CE12-2AA9-DC44-AE56-9B9320E13A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Lukas Krasula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653C38-343A-E24F-9EF1-6590AA57F7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14-18 October 2019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D931A-49C7-F548-9EA8-16FD41D70B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VQEG Meeting Shenzhen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CFC85BC-2F69-6A44-84C3-AC212989A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Using Pair Comparison Data for Objective Metrics Testing and Training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289AF2A-D409-B94A-9EAC-D473917710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5422" y="3444809"/>
            <a:ext cx="6419981" cy="702444"/>
          </a:xfrm>
        </p:spPr>
        <p:txBody>
          <a:bodyPr/>
          <a:lstStyle/>
          <a:p>
            <a:r>
              <a:rPr lang="en-GB" sz="2000" dirty="0"/>
              <a:t>…and combining it with data from other types of experiments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0153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DF0C8-C77B-4DBE-B483-485F75303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benchmark objective image/video quality metrics?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36EBB-A1C0-4230-9141-CDF48F937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		Mean Opinion Scores (MOS) vs objective metric scores (OM)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Monotonicity – KRCC, SROCC</a:t>
            </a:r>
          </a:p>
          <a:p>
            <a:r>
              <a:rPr lang="en-US" dirty="0"/>
              <a:t>Linearity – PLCC </a:t>
            </a:r>
          </a:p>
          <a:p>
            <a:r>
              <a:rPr lang="en-US" dirty="0"/>
              <a:t>Accuracy – RMSE, OR</a:t>
            </a:r>
          </a:p>
          <a:p>
            <a:endParaRPr lang="en-US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484EB2A1-FC2D-444E-83D2-42BD0D8586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83"/>
          <a:stretch/>
        </p:blipFill>
        <p:spPr bwMode="auto">
          <a:xfrm>
            <a:off x="3753982" y="1759995"/>
            <a:ext cx="3376340" cy="2933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807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07CDA-58C9-48C1-973B-F7C03F71F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 of pair comparison experiments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9CC10C-FE6A-4A8D-AC27-8A6E789401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F7358-6395-422B-960E-EE5F825048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Pair Comparison Matrices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DA6A3E4-8FD9-4CC8-9F69-1D674AE527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Scores from a Scaling Model</a:t>
            </a:r>
          </a:p>
        </p:txBody>
      </p:sp>
      <p:graphicFrame>
        <p:nvGraphicFramePr>
          <p:cNvPr id="9" name="Group 5">
            <a:extLst>
              <a:ext uri="{FF2B5EF4-FFF2-40B4-BE49-F238E27FC236}">
                <a16:creationId xmlns:a16="http://schemas.microsoft.com/office/drawing/2014/main" id="{E688395F-1E76-42E3-AB94-D3E9D085BAFF}"/>
              </a:ext>
            </a:extLst>
          </p:cNvPr>
          <p:cNvGraphicFramePr>
            <a:graphicFrameLocks noGrp="1"/>
          </p:cNvGraphicFramePr>
          <p:nvPr/>
        </p:nvGraphicFramePr>
        <p:xfrm>
          <a:off x="941566" y="2603103"/>
          <a:ext cx="3477339" cy="1946465"/>
        </p:xfrm>
        <a:graphic>
          <a:graphicData uri="http://schemas.openxmlformats.org/drawingml/2006/table">
            <a:tbl>
              <a:tblPr/>
              <a:tblGrid>
                <a:gridCol w="695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5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5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5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074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SRC1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HRC1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HRC2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HRC3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HRC4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74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HRC1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X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15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9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3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74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HRC2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5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X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3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4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74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HRC3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11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17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X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12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74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HRC4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17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16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8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X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Group 5">
            <a:extLst>
              <a:ext uri="{FF2B5EF4-FFF2-40B4-BE49-F238E27FC236}">
                <a16:creationId xmlns:a16="http://schemas.microsoft.com/office/drawing/2014/main" id="{BA7647E8-623B-41CC-BE25-BAB9617ACABD}"/>
              </a:ext>
            </a:extLst>
          </p:cNvPr>
          <p:cNvGraphicFramePr>
            <a:graphicFrameLocks noGrp="1"/>
          </p:cNvGraphicFramePr>
          <p:nvPr/>
        </p:nvGraphicFramePr>
        <p:xfrm>
          <a:off x="1351515" y="2830131"/>
          <a:ext cx="3477339" cy="1946465"/>
        </p:xfrm>
        <a:graphic>
          <a:graphicData uri="http://schemas.openxmlformats.org/drawingml/2006/table">
            <a:tbl>
              <a:tblPr/>
              <a:tblGrid>
                <a:gridCol w="695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5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5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5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074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SRC</a:t>
                      </a:r>
                      <a:r>
                        <a:rPr kumimoji="0" lang="en-US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2</a:t>
                      </a:r>
                      <a:endParaRPr kumimoji="0" lang="cs-CZ" sz="1800" b="1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Droid Sans Fallback" charset="0"/>
                      </a:endParaRP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HRC1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HRC2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HRC3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HRC4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74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HRC1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X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15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9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3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74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HRC2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5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X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3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4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74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HRC3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11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17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X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12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74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HRC4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17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16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8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X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Group 5">
            <a:extLst>
              <a:ext uri="{FF2B5EF4-FFF2-40B4-BE49-F238E27FC236}">
                <a16:creationId xmlns:a16="http://schemas.microsoft.com/office/drawing/2014/main" id="{111A4A9C-FB35-46A9-AE31-DAF2B5F05D3E}"/>
              </a:ext>
            </a:extLst>
          </p:cNvPr>
          <p:cNvGraphicFramePr>
            <a:graphicFrameLocks noGrp="1"/>
          </p:cNvGraphicFramePr>
          <p:nvPr/>
        </p:nvGraphicFramePr>
        <p:xfrm>
          <a:off x="1850760" y="3062867"/>
          <a:ext cx="3477339" cy="1946465"/>
        </p:xfrm>
        <a:graphic>
          <a:graphicData uri="http://schemas.openxmlformats.org/drawingml/2006/table">
            <a:tbl>
              <a:tblPr/>
              <a:tblGrid>
                <a:gridCol w="695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5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6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5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5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074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SRC</a:t>
                      </a:r>
                      <a:r>
                        <a:rPr kumimoji="0" lang="en-US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3</a:t>
                      </a:r>
                      <a:endParaRPr kumimoji="0" lang="cs-CZ" sz="1800" b="1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Droid Sans Fallback" charset="0"/>
                      </a:endParaRP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HRC1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HRC2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HRC3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HRC4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74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HRC1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X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15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9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3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74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HRC2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5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X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3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4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74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HRC3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11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17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X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12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0741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HRC4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17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16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8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cs-CZ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Droid Sans Fallback" charset="0"/>
                        </a:rPr>
                        <a:t>X</a:t>
                      </a:r>
                    </a:p>
                  </a:txBody>
                  <a:tcPr marT="912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3" name="Picture 12" descr="A picture containing clock&#10;&#10;Description automatically generated">
            <a:extLst>
              <a:ext uri="{FF2B5EF4-FFF2-40B4-BE49-F238E27FC236}">
                <a16:creationId xmlns:a16="http://schemas.microsoft.com/office/drawing/2014/main" id="{DFCB4891-8E0F-4E68-8C2F-1FB16FDD4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1534" y="2422404"/>
            <a:ext cx="3040206" cy="2286000"/>
          </a:xfrm>
          <a:prstGeom prst="rect">
            <a:avLst/>
          </a:prstGeom>
        </p:spPr>
      </p:pic>
      <p:pic>
        <p:nvPicPr>
          <p:cNvPr id="15" name="Picture 14" descr="A picture containing clock&#10;&#10;Description automatically generated">
            <a:extLst>
              <a:ext uri="{FF2B5EF4-FFF2-40B4-BE49-F238E27FC236}">
                <a16:creationId xmlns:a16="http://schemas.microsoft.com/office/drawing/2014/main" id="{46A83485-76E9-48A7-B412-9BF6B2E88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7299" y="2658057"/>
            <a:ext cx="3040205" cy="2286000"/>
          </a:xfrm>
          <a:prstGeom prst="rect">
            <a:avLst/>
          </a:prstGeom>
        </p:spPr>
      </p:pic>
      <p:pic>
        <p:nvPicPr>
          <p:cNvPr id="17" name="Picture 16" descr="A picture containing clock&#10;&#10;Description automatically generated">
            <a:extLst>
              <a:ext uri="{FF2B5EF4-FFF2-40B4-BE49-F238E27FC236}">
                <a16:creationId xmlns:a16="http://schemas.microsoft.com/office/drawing/2014/main" id="{9522E230-0168-4832-B986-44255FD0B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6952" y="2893710"/>
            <a:ext cx="3040205" cy="2286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10D3D07-18E7-407B-BE0C-EEA384212D0C}"/>
              </a:ext>
            </a:extLst>
          </p:cNvPr>
          <p:cNvSpPr txBox="1"/>
          <p:nvPr/>
        </p:nvSpPr>
        <p:spPr>
          <a:xfrm>
            <a:off x="2247275" y="6234274"/>
            <a:ext cx="7697450" cy="2908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100" dirty="0">
                <a:solidFill>
                  <a:schemeClr val="tx2"/>
                </a:solidFill>
                <a:latin typeface="+mn-lt"/>
                <a:ea typeface="+mn-ea"/>
              </a:rPr>
              <a:t>No cross-content information -&gt; classical approach is not very suitable!</a:t>
            </a:r>
          </a:p>
        </p:txBody>
      </p:sp>
    </p:spTree>
    <p:extLst>
      <p:ext uri="{BB962C8B-B14F-4D97-AF65-F5344CB8AC3E}">
        <p14:creationId xmlns:p14="http://schemas.microsoft.com/office/powerpoint/2010/main" val="178653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376F5-FEDE-41ED-A768-6A2EBFF97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information do we actually have?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200CE-9BA1-40E2-AAFB-CDBEC0C89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each meaningful pair we know…</a:t>
            </a:r>
          </a:p>
          <a:p>
            <a:pPr marL="963295" lvl="1" indent="-457200">
              <a:buClr>
                <a:schemeClr val="tx1"/>
              </a:buClr>
              <a:buFont typeface="+mj-lt"/>
              <a:buAutoNum type="alphaLcParenR"/>
            </a:pPr>
            <a:r>
              <a:rPr lang="en-US" dirty="0"/>
              <a:t>…if one stimulus in the pair has been preferred over the other with statistical significance</a:t>
            </a:r>
          </a:p>
          <a:p>
            <a:pPr marL="963295" lvl="1" indent="-457200">
              <a:buClr>
                <a:schemeClr val="tx1"/>
              </a:buClr>
              <a:buFont typeface="+mj-lt"/>
              <a:buAutoNum type="alphaLcParenR"/>
            </a:pPr>
            <a:r>
              <a:rPr lang="en-US" dirty="0"/>
              <a:t>…which of the stimuli has been preferred (in case there is a significant difference)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69CF71-0E65-4F00-AB6E-D5CD29737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081" y="2541270"/>
            <a:ext cx="3989424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C9C0B2-4C29-4001-A253-FDC724ED9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495" y="2541270"/>
            <a:ext cx="3989424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A3E635-BDFF-4CB4-B72D-A0F8F81ADB6D}"/>
              </a:ext>
            </a:extLst>
          </p:cNvPr>
          <p:cNvSpPr txBox="1"/>
          <p:nvPr/>
        </p:nvSpPr>
        <p:spPr>
          <a:xfrm rot="20876856">
            <a:off x="6747984" y="3179699"/>
            <a:ext cx="1872296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Are we even different?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DFDB2C-4094-45D2-A59F-E5B647B33655}"/>
              </a:ext>
            </a:extLst>
          </p:cNvPr>
          <p:cNvSpPr txBox="1"/>
          <p:nvPr/>
        </p:nvSpPr>
        <p:spPr>
          <a:xfrm rot="20876856">
            <a:off x="2268424" y="3179700"/>
            <a:ext cx="1872296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Are we even different?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3B8964-2D23-4202-8CB8-7366769C6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081" y="2541270"/>
            <a:ext cx="3989424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A945C7-5AF2-4565-B470-244C72EAD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495" y="2541270"/>
            <a:ext cx="3989424" cy="384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A7C0F85-E8F3-4CAA-94CD-BC43B5FD6B7C}"/>
              </a:ext>
            </a:extLst>
          </p:cNvPr>
          <p:cNvSpPr txBox="1"/>
          <p:nvPr/>
        </p:nvSpPr>
        <p:spPr>
          <a:xfrm rot="20876856">
            <a:off x="6747984" y="3207398"/>
            <a:ext cx="1872296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He does look much better! </a:t>
            </a:r>
            <a:r>
              <a:rPr lang="en-US" sz="1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</a:t>
            </a:r>
            <a:endParaRPr lang="en-US" sz="1600" b="1" kern="1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39991B-472C-42AC-A9DA-B71402CD22F7}"/>
              </a:ext>
            </a:extLst>
          </p:cNvPr>
          <p:cNvSpPr txBox="1"/>
          <p:nvPr/>
        </p:nvSpPr>
        <p:spPr>
          <a:xfrm rot="20876856">
            <a:off x="2305833" y="3124614"/>
            <a:ext cx="1872296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I look much </a:t>
            </a:r>
            <a:br>
              <a:rPr 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</a:br>
            <a:r>
              <a:rPr 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better! </a:t>
            </a:r>
            <a:r>
              <a:rPr lang="en-US" b="1" kern="1200" dirty="0">
                <a:solidFill>
                  <a:srgbClr val="FF0000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</a:t>
            </a:r>
            <a:endParaRPr lang="en-US" b="1" kern="1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577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881FC-D047-446C-B54B-DD5ABDB44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use it for benchmarking the metrics?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60A60-BCE8-4C0A-8758-54B32D3BE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want a metric to…</a:t>
            </a:r>
          </a:p>
          <a:p>
            <a:pPr marL="963295" lvl="1" indent="-457200">
              <a:buClr>
                <a:schemeClr val="tx1"/>
              </a:buClr>
              <a:buFont typeface="+mj-lt"/>
              <a:buAutoNum type="alphaLcParenR"/>
            </a:pPr>
            <a:r>
              <a:rPr lang="en-US" dirty="0"/>
              <a:t>…give </a:t>
            </a:r>
            <a:r>
              <a:rPr lang="en-US" dirty="0">
                <a:solidFill>
                  <a:srgbClr val="FF0000"/>
                </a:solidFill>
              </a:rPr>
              <a:t>closer scores </a:t>
            </a:r>
            <a:r>
              <a:rPr lang="en-US" dirty="0"/>
              <a:t>for qualitatively </a:t>
            </a:r>
            <a:r>
              <a:rPr lang="en-US" dirty="0">
                <a:solidFill>
                  <a:srgbClr val="FF0000"/>
                </a:solidFill>
              </a:rPr>
              <a:t>similar pairs </a:t>
            </a:r>
            <a:r>
              <a:rPr lang="en-US" dirty="0"/>
              <a:t>and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distant scores </a:t>
            </a:r>
            <a:r>
              <a:rPr lang="en-US" dirty="0"/>
              <a:t>for significantly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different pairs</a:t>
            </a:r>
          </a:p>
          <a:p>
            <a:pPr marL="963295" lvl="1" indent="-457200">
              <a:buClr>
                <a:schemeClr val="tx1"/>
              </a:buClr>
              <a:buFont typeface="+mj-lt"/>
              <a:buAutoNum type="alphaLcParenR"/>
            </a:pPr>
            <a:r>
              <a:rPr lang="en-US" dirty="0">
                <a:solidFill>
                  <a:schemeClr val="tx1"/>
                </a:solidFill>
              </a:rPr>
              <a:t>…give higher score for </a:t>
            </a:r>
            <a:r>
              <a:rPr lang="en-US" b="1" dirty="0">
                <a:solidFill>
                  <a:schemeClr val="tx1"/>
                </a:solidFill>
              </a:rPr>
              <a:t>significantly preferred </a:t>
            </a:r>
            <a:r>
              <a:rPr lang="en-US" dirty="0">
                <a:solidFill>
                  <a:schemeClr val="tx1"/>
                </a:solidFill>
              </a:rPr>
              <a:t>stimulus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30AE4E-B43B-495E-91D0-0D396DDD4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22" y="2738811"/>
            <a:ext cx="237465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59EBF4-F0C9-4170-9C27-FAB054094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929" y="2738811"/>
            <a:ext cx="237465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8ADB18-C236-4C6C-86B4-83EB4709B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413" y="2748974"/>
            <a:ext cx="237465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16369B-623B-49E7-91DC-C995E3B11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620" y="2748974"/>
            <a:ext cx="237465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 xmlns:r="http://schemas.openxmlformats.org/officeDocument/2006/relationships"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B38C6B-A99F-47CF-B968-A62E355EA4B6}"/>
              </a:ext>
            </a:extLst>
          </p:cNvPr>
          <p:cNvSpPr txBox="1"/>
          <p:nvPr/>
        </p:nvSpPr>
        <p:spPr>
          <a:xfrm>
            <a:off x="751192" y="5126634"/>
            <a:ext cx="1191718" cy="2908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1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OM = 0.80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44C0EE-AB3F-4B72-BDF6-D5730046B7FC}"/>
              </a:ext>
            </a:extLst>
          </p:cNvPr>
          <p:cNvSpPr txBox="1"/>
          <p:nvPr/>
        </p:nvSpPr>
        <p:spPr>
          <a:xfrm>
            <a:off x="3251399" y="5126635"/>
            <a:ext cx="1191718" cy="2908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1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OM = 0.75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F600A2-DDA6-4AD2-9194-02CD68FB2622}"/>
              </a:ext>
            </a:extLst>
          </p:cNvPr>
          <p:cNvSpPr txBox="1"/>
          <p:nvPr/>
        </p:nvSpPr>
        <p:spPr>
          <a:xfrm>
            <a:off x="1801742" y="5623039"/>
            <a:ext cx="1716374" cy="2908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1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|</a:t>
            </a:r>
            <a:r>
              <a:rPr lang="el-GR" sz="21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Δ</a:t>
            </a:r>
            <a:r>
              <a:rPr lang="en-US" sz="2100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OM| = 0.05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CC18CC-A0FD-458D-AA67-ED38EB67FA64}"/>
              </a:ext>
            </a:extLst>
          </p:cNvPr>
          <p:cNvSpPr txBox="1"/>
          <p:nvPr/>
        </p:nvSpPr>
        <p:spPr>
          <a:xfrm>
            <a:off x="7753933" y="5126634"/>
            <a:ext cx="1191718" cy="2908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1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OM = 0.80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33E92A-4CD4-4BBA-BE27-EABC81634E3D}"/>
              </a:ext>
            </a:extLst>
          </p:cNvPr>
          <p:cNvSpPr txBox="1"/>
          <p:nvPr/>
        </p:nvSpPr>
        <p:spPr>
          <a:xfrm>
            <a:off x="10254140" y="5126635"/>
            <a:ext cx="1191718" cy="2908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1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OM = 0.45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F83335-05DE-4EFD-A29B-55A969ABA4E2}"/>
              </a:ext>
            </a:extLst>
          </p:cNvPr>
          <p:cNvSpPr txBox="1"/>
          <p:nvPr/>
        </p:nvSpPr>
        <p:spPr>
          <a:xfrm>
            <a:off x="8804483" y="5623039"/>
            <a:ext cx="1716374" cy="2908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1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|</a:t>
            </a:r>
            <a:r>
              <a:rPr lang="el-GR" sz="21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Δ</a:t>
            </a:r>
            <a:r>
              <a:rPr lang="en-US" sz="21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OM| = 0.35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2B7A00-4451-4521-87E3-8DF9812CDE19}"/>
              </a:ext>
            </a:extLst>
          </p:cNvPr>
          <p:cNvSpPr txBox="1"/>
          <p:nvPr/>
        </p:nvSpPr>
        <p:spPr>
          <a:xfrm>
            <a:off x="751192" y="2462457"/>
            <a:ext cx="3691925" cy="249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No significant difference in preferences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3A47D6-3A82-4627-945F-A13A960D5FC7}"/>
              </a:ext>
            </a:extLst>
          </p:cNvPr>
          <p:cNvSpPr txBox="1"/>
          <p:nvPr/>
        </p:nvSpPr>
        <p:spPr>
          <a:xfrm>
            <a:off x="7404674" y="2462457"/>
            <a:ext cx="4505892" cy="249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Left image preferred with statistical significance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9BEE46-3385-4B4B-BC41-676BAE3D2FDE}"/>
              </a:ext>
            </a:extLst>
          </p:cNvPr>
          <p:cNvSpPr txBox="1"/>
          <p:nvPr/>
        </p:nvSpPr>
        <p:spPr>
          <a:xfrm>
            <a:off x="1594161" y="5995482"/>
            <a:ext cx="2253097" cy="2908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l-GR" sz="2100" kern="1200" dirty="0">
                <a:latin typeface="+mn-lt"/>
                <a:ea typeface="+mn-ea"/>
                <a:cs typeface="+mn-cs"/>
              </a:rPr>
              <a:t>Δ</a:t>
            </a:r>
            <a:r>
              <a:rPr lang="en-US" sz="2100" kern="1200" dirty="0">
                <a:latin typeface="+mn-lt"/>
                <a:ea typeface="+mn-ea"/>
                <a:cs typeface="+mn-cs"/>
              </a:rPr>
              <a:t>OM is irrelevant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95761F-E2DD-4B13-95DB-61FE58A9090C}"/>
              </a:ext>
            </a:extLst>
          </p:cNvPr>
          <p:cNvSpPr txBox="1"/>
          <p:nvPr/>
        </p:nvSpPr>
        <p:spPr>
          <a:xfrm>
            <a:off x="8891655" y="5974018"/>
            <a:ext cx="2253097" cy="2908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l-GR" sz="2100" kern="1200" dirty="0">
                <a:latin typeface="+mn-lt"/>
                <a:ea typeface="+mn-ea"/>
                <a:cs typeface="+mn-cs"/>
              </a:rPr>
              <a:t>Δ</a:t>
            </a:r>
            <a:r>
              <a:rPr lang="en-US" sz="2100" kern="1200" dirty="0">
                <a:latin typeface="+mn-lt"/>
                <a:ea typeface="+mn-ea"/>
                <a:cs typeface="+mn-cs"/>
              </a:rPr>
              <a:t>OM = +0.35</a:t>
            </a:r>
          </a:p>
        </p:txBody>
      </p:sp>
    </p:spTree>
    <p:extLst>
      <p:ext uri="{BB962C8B-B14F-4D97-AF65-F5344CB8AC3E}">
        <p14:creationId xmlns:p14="http://schemas.microsoft.com/office/powerpoint/2010/main" val="277146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6ED2B-BCAC-4A47-8A01-14216EAA2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quantify these abilities of a metric?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3A7CFB53-C615-4793-A773-51AC615EB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699" y="6303884"/>
            <a:ext cx="873070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en-US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[1] </a:t>
            </a:r>
            <a:r>
              <a:rPr lang="cs-CZ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Hanhart et al. – How to Benchmark Objective Quality Metrics from Paired Comparison Data?</a:t>
            </a:r>
            <a:r>
              <a:rPr lang="en-GB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, QoMEX2016</a:t>
            </a:r>
            <a:endParaRPr lang="cs-CZ" altLang="en-US" sz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4C83706-B50D-44C8-BE2A-8BBDFC55A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152525"/>
            <a:ext cx="8640763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DE3A3F4-EC17-4857-B572-CA9D16F78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99" y="1150807"/>
            <a:ext cx="8640763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28C765EC-B33C-4E3E-8524-29ED65453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99" y="1153563"/>
            <a:ext cx="8640763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DC4B4D0-C8F0-4E87-9DA6-75882700A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14" y="1153563"/>
            <a:ext cx="8640763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990FFE-BE8A-46BB-8FEC-79C44B067920}"/>
              </a:ext>
            </a:extLst>
          </p:cNvPr>
          <p:cNvSpPr txBox="1"/>
          <p:nvPr/>
        </p:nvSpPr>
        <p:spPr>
          <a:xfrm>
            <a:off x="9061553" y="1341620"/>
            <a:ext cx="3013023" cy="8725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1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ROC Analysis </a:t>
            </a:r>
            <a:br>
              <a:rPr lang="en-US" sz="21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</a:br>
            <a:r>
              <a:rPr lang="en-US" sz="21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To quantify </a:t>
            </a:r>
            <a:r>
              <a:rPr lang="en-US" sz="2100" dirty="0">
                <a:solidFill>
                  <a:schemeClr val="tx2"/>
                </a:solidFill>
                <a:latin typeface="+mn-lt"/>
                <a:ea typeface="+mn-ea"/>
              </a:rPr>
              <a:t>the separation of the distributions</a:t>
            </a:r>
            <a:endParaRPr lang="en-US" sz="21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35E9B113-5AE3-429E-B09D-82D8B697B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14" y="1153563"/>
            <a:ext cx="8640763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D92A7E25-B92D-4B4E-9C02-87B257481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54" y="1148051"/>
            <a:ext cx="8640763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D8E5C7C-5CFF-4005-B5B3-1979AF357AF6}"/>
              </a:ext>
            </a:extLst>
          </p:cNvPr>
          <p:cNvSpPr txBox="1"/>
          <p:nvPr/>
        </p:nvSpPr>
        <p:spPr>
          <a:xfrm>
            <a:off x="9061552" y="4643833"/>
            <a:ext cx="3013023" cy="15311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1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ROC Analysis </a:t>
            </a:r>
            <a:br>
              <a:rPr lang="en-US" sz="21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</a:br>
            <a:r>
              <a:rPr lang="en-US" sz="21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To quantify </a:t>
            </a:r>
            <a:r>
              <a:rPr lang="en-US" sz="2100" dirty="0">
                <a:solidFill>
                  <a:schemeClr val="tx2"/>
                </a:solidFill>
                <a:latin typeface="+mn-lt"/>
                <a:ea typeface="+mn-ea"/>
              </a:rPr>
              <a:t>the separation of the distributions</a:t>
            </a:r>
          </a:p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21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Percentage of correct</a:t>
            </a:r>
            <a:br>
              <a:rPr lang="en-US" sz="21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</a:br>
            <a:r>
              <a:rPr lang="en-US" sz="21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28447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376F5-FEDE-41ED-A768-6A2EBFF97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200CE-9BA1-40E2-AAFB-CDBEC0C89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the subjective experiment, we know…</a:t>
            </a:r>
          </a:p>
          <a:p>
            <a:pPr marL="963295" lvl="1" indent="-457200">
              <a:buClr>
                <a:schemeClr val="tx1"/>
              </a:buClr>
              <a:buFont typeface="+mj-lt"/>
              <a:buAutoNum type="alphaLcParenR"/>
            </a:pPr>
            <a:r>
              <a:rPr lang="en-US" dirty="0"/>
              <a:t>…if one stimulus in the pair has been preferred over the other with statistical significance</a:t>
            </a:r>
          </a:p>
          <a:p>
            <a:pPr marL="963295" lvl="1" indent="-457200">
              <a:buClr>
                <a:schemeClr val="tx1"/>
              </a:buClr>
              <a:buFont typeface="+mj-lt"/>
              <a:buAutoNum type="alphaLcParenR"/>
            </a:pPr>
            <a:r>
              <a:rPr lang="en-US" dirty="0"/>
              <a:t>…which of the stimuli has been preferred (in case there is a significant difference) </a:t>
            </a:r>
          </a:p>
          <a:p>
            <a:pPr marL="963295" lvl="1" indent="-457200">
              <a:buClr>
                <a:schemeClr val="tx1"/>
              </a:buClr>
              <a:buFont typeface="+mj-lt"/>
              <a:buAutoNum type="alphaLcParenR"/>
            </a:pPr>
            <a:endParaRPr lang="en-US" dirty="0"/>
          </a:p>
          <a:p>
            <a:r>
              <a:rPr lang="en-US" dirty="0"/>
              <a:t>We want a metric to…</a:t>
            </a:r>
          </a:p>
          <a:p>
            <a:pPr marL="963295" lvl="1" indent="-457200">
              <a:buClr>
                <a:schemeClr val="tx1"/>
              </a:buClr>
              <a:buFont typeface="+mj-lt"/>
              <a:buAutoNum type="alphaLcParenR"/>
            </a:pPr>
            <a:r>
              <a:rPr lang="en-US" dirty="0"/>
              <a:t>…give </a:t>
            </a:r>
            <a:r>
              <a:rPr lang="en-US" dirty="0">
                <a:solidFill>
                  <a:srgbClr val="FF0000"/>
                </a:solidFill>
              </a:rPr>
              <a:t>closer scores </a:t>
            </a:r>
            <a:r>
              <a:rPr lang="en-US" dirty="0"/>
              <a:t>for qualitatively </a:t>
            </a:r>
            <a:r>
              <a:rPr lang="en-US" dirty="0">
                <a:solidFill>
                  <a:srgbClr val="FF0000"/>
                </a:solidFill>
              </a:rPr>
              <a:t>similar pairs </a:t>
            </a:r>
            <a:r>
              <a:rPr lang="en-US" dirty="0"/>
              <a:t>and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distant scores </a:t>
            </a:r>
            <a:r>
              <a:rPr lang="en-US" dirty="0"/>
              <a:t>for significantly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different pairs</a:t>
            </a:r>
          </a:p>
          <a:p>
            <a:pPr marL="963295" lvl="1" indent="-457200">
              <a:buClr>
                <a:schemeClr val="tx1"/>
              </a:buClr>
              <a:buFont typeface="+mj-lt"/>
              <a:buAutoNum type="alphaLcParenR"/>
            </a:pPr>
            <a:r>
              <a:rPr lang="en-US" dirty="0">
                <a:solidFill>
                  <a:schemeClr val="tx1"/>
                </a:solidFill>
              </a:rPr>
              <a:t>…give higher score for </a:t>
            </a:r>
            <a:r>
              <a:rPr lang="en-US" b="1" dirty="0">
                <a:solidFill>
                  <a:schemeClr val="tx1"/>
                </a:solidFill>
              </a:rPr>
              <a:t>significantly preferred </a:t>
            </a:r>
            <a:r>
              <a:rPr lang="en-US" dirty="0">
                <a:solidFill>
                  <a:schemeClr val="tx1"/>
                </a:solidFill>
              </a:rPr>
              <a:t>stimulus</a:t>
            </a:r>
          </a:p>
          <a:p>
            <a:endParaRPr lang="en-US" dirty="0"/>
          </a:p>
          <a:p>
            <a:r>
              <a:rPr lang="en-US" dirty="0"/>
              <a:t>We have a way to measure it: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Clr>
                <a:schemeClr val="tx1"/>
              </a:buClr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963295" lvl="1" indent="-457200">
              <a:buClr>
                <a:schemeClr val="tx1"/>
              </a:buClr>
              <a:buFont typeface="+mj-lt"/>
              <a:buAutoNum type="alphaLcParenR"/>
            </a:pPr>
            <a:endParaRPr lang="en-US" dirty="0"/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256A645A-8010-4D3F-9FA3-78AC1547D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898" y="4549514"/>
            <a:ext cx="2611009" cy="1479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8" descr="A close up of a necklace&#10;&#10;Description automatically generated">
            <a:extLst>
              <a:ext uri="{FF2B5EF4-FFF2-40B4-BE49-F238E27FC236}">
                <a16:creationId xmlns:a16="http://schemas.microsoft.com/office/drawing/2014/main" id="{F449ECF4-BE3B-4541-A0E9-72423208B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096000" y="3244442"/>
            <a:ext cx="4645702" cy="34842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6C31257-B555-4E0A-841E-68AE976C95FB}"/>
              </a:ext>
            </a:extLst>
          </p:cNvPr>
          <p:cNvSpPr txBox="1"/>
          <p:nvPr/>
        </p:nvSpPr>
        <p:spPr>
          <a:xfrm>
            <a:off x="6096000" y="6719501"/>
            <a:ext cx="464570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>
                <a:hlinkClick r:id="rId4" tooltip="http://morphopedics.wikidot.com/semester-schedule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5" tooltip="https://creativecommons.org/licenses/by-sa/3.0/"/>
              </a:rPr>
              <a:t>CC BY-SA</a:t>
            </a:r>
            <a:endParaRPr lang="en-US" sz="9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C66A4F-1511-4575-B6FF-D028D6BFA41F}"/>
              </a:ext>
            </a:extLst>
          </p:cNvPr>
          <p:cNvSpPr txBox="1"/>
          <p:nvPr/>
        </p:nvSpPr>
        <p:spPr>
          <a:xfrm>
            <a:off x="8132163" y="3672590"/>
            <a:ext cx="2166079" cy="11633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GB" sz="21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But this doesn’t</a:t>
            </a:r>
            <a:br>
              <a:rPr lang="en-GB" sz="21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</a:br>
            <a:r>
              <a:rPr lang="en-GB" sz="21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have to be specific</a:t>
            </a:r>
            <a:br>
              <a:rPr lang="en-GB" sz="21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</a:br>
            <a:r>
              <a:rPr lang="en-GB" sz="21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to pair comparison,</a:t>
            </a:r>
            <a:br>
              <a:rPr lang="en-GB" sz="21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</a:br>
            <a:r>
              <a:rPr lang="en-GB" sz="21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does it…?</a:t>
            </a:r>
            <a:endParaRPr lang="en-US" sz="2100" kern="1200" dirty="0" err="1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565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F59A8-6585-4DF5-B5F2-FEDE932D6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 the methodology applicable on other experiments?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FCEB9-3210-4FC3-B93A-C42C33D81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the subjective experiment, we know…</a:t>
            </a:r>
          </a:p>
          <a:p>
            <a:pPr marL="963295" lvl="1" indent="-457200">
              <a:buClr>
                <a:schemeClr val="tx1"/>
              </a:buClr>
              <a:buFont typeface="+mj-lt"/>
              <a:buAutoNum type="alphaLcParenR"/>
            </a:pPr>
            <a:r>
              <a:rPr lang="en-US" dirty="0"/>
              <a:t>…if one stimulus in the pair has been preferred over the other with statistical significance</a:t>
            </a:r>
          </a:p>
          <a:p>
            <a:pPr marL="963295" lvl="1" indent="-457200">
              <a:buClr>
                <a:schemeClr val="tx1"/>
              </a:buClr>
              <a:buFont typeface="+mj-lt"/>
              <a:buAutoNum type="alphaLcParenR"/>
            </a:pPr>
            <a:r>
              <a:rPr lang="en-US" dirty="0"/>
              <a:t>…which of the stimuli has been preferred (in case there is a significant difference) </a:t>
            </a:r>
          </a:p>
          <a:p>
            <a:pPr marL="0" indent="0" algn="r">
              <a:buNone/>
            </a:pPr>
            <a:r>
              <a:rPr lang="en-US" b="1" dirty="0">
                <a:solidFill>
                  <a:srgbClr val="FF0000"/>
                </a:solidFill>
              </a:rPr>
              <a:t>This is true for outputs of experiment using ANY subjective procedure!</a:t>
            </a:r>
          </a:p>
          <a:p>
            <a:r>
              <a:rPr lang="en-US" dirty="0">
                <a:solidFill>
                  <a:schemeClr val="tx1"/>
                </a:solidFill>
              </a:rPr>
              <a:t>Example: ACR</a:t>
            </a:r>
          </a:p>
          <a:p>
            <a:pPr marL="963295" lvl="1" indent="-457200">
              <a:buClrTx/>
              <a:buFont typeface="+mj-lt"/>
              <a:buAutoNum type="alphaLcParenR"/>
            </a:pPr>
            <a:r>
              <a:rPr lang="en-US" dirty="0">
                <a:solidFill>
                  <a:schemeClr val="tx1"/>
                </a:solidFill>
              </a:rPr>
              <a:t>Use t-test to determine whether any two MOS values are statistically significantly different</a:t>
            </a:r>
          </a:p>
          <a:p>
            <a:pPr marL="963295" lvl="1" indent="-457200" algn="just">
              <a:buClrTx/>
              <a:buFont typeface="+mj-lt"/>
              <a:buAutoNum type="alphaLcParenR"/>
            </a:pPr>
            <a:r>
              <a:rPr lang="en-US" dirty="0">
                <a:solidFill>
                  <a:schemeClr val="tx1"/>
                </a:solidFill>
              </a:rPr>
              <a:t>Calculate </a:t>
            </a:r>
            <a:r>
              <a:rPr lang="el-GR" dirty="0">
                <a:solidFill>
                  <a:schemeClr val="tx1"/>
                </a:solidFill>
              </a:rPr>
              <a:t>Δ</a:t>
            </a:r>
            <a:r>
              <a:rPr lang="en-GB" dirty="0">
                <a:solidFill>
                  <a:schemeClr val="tx1"/>
                </a:solidFill>
              </a:rPr>
              <a:t>MOS(</a:t>
            </a:r>
            <a:r>
              <a:rPr lang="en-GB" i="1" dirty="0" err="1">
                <a:solidFill>
                  <a:schemeClr val="tx1"/>
                </a:solidFill>
              </a:rPr>
              <a:t>i</a:t>
            </a:r>
            <a:r>
              <a:rPr lang="en-GB" dirty="0" err="1">
                <a:solidFill>
                  <a:schemeClr val="tx1"/>
                </a:solidFill>
              </a:rPr>
              <a:t>,</a:t>
            </a:r>
            <a:r>
              <a:rPr lang="en-GB" i="1" dirty="0" err="1">
                <a:solidFill>
                  <a:schemeClr val="tx1"/>
                </a:solidFill>
              </a:rPr>
              <a:t>j</a:t>
            </a:r>
            <a:r>
              <a:rPr lang="en-GB" dirty="0">
                <a:solidFill>
                  <a:schemeClr val="tx1"/>
                </a:solidFill>
              </a:rPr>
              <a:t>) = MOS(</a:t>
            </a:r>
            <a:r>
              <a:rPr lang="en-GB" i="1" dirty="0" err="1">
                <a:solidFill>
                  <a:schemeClr val="tx1"/>
                </a:solidFill>
              </a:rPr>
              <a:t>i</a:t>
            </a:r>
            <a:r>
              <a:rPr lang="en-GB" dirty="0">
                <a:solidFill>
                  <a:schemeClr val="tx1"/>
                </a:solidFill>
              </a:rPr>
              <a:t>) – MOS(</a:t>
            </a:r>
            <a:r>
              <a:rPr lang="en-GB" i="1" dirty="0">
                <a:solidFill>
                  <a:schemeClr val="tx1"/>
                </a:solidFill>
              </a:rPr>
              <a:t>j</a:t>
            </a:r>
            <a:r>
              <a:rPr lang="en-GB" dirty="0">
                <a:solidFill>
                  <a:schemeClr val="tx1"/>
                </a:solidFill>
              </a:rPr>
              <a:t>) for all significantly different stimuli </a:t>
            </a:r>
            <a:r>
              <a:rPr lang="en-GB" i="1" dirty="0" err="1">
                <a:solidFill>
                  <a:schemeClr val="tx1"/>
                </a:solidFill>
              </a:rPr>
              <a:t>i</a:t>
            </a:r>
            <a:r>
              <a:rPr lang="en-GB" dirty="0">
                <a:solidFill>
                  <a:schemeClr val="tx1"/>
                </a:solidFill>
              </a:rPr>
              <a:t> and </a:t>
            </a:r>
            <a:r>
              <a:rPr lang="en-GB" i="1" dirty="0">
                <a:solidFill>
                  <a:schemeClr val="tx1"/>
                </a:solidFill>
              </a:rPr>
              <a:t>j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The answer is YES… and it brings advantages!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Considering uncertainty of the subjective votes (i.e. confidence intervals of the MOS values)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No mapping of objective scores to subjective data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Allows for combining data from different experiments, regardless the subjective procedure</a:t>
            </a:r>
            <a:endParaRPr lang="en-GB" dirty="0">
              <a:solidFill>
                <a:schemeClr val="tx1"/>
              </a:solidFill>
            </a:endParaRPr>
          </a:p>
          <a:p>
            <a:pPr marL="176212" indent="0" algn="just">
              <a:buClrTx/>
              <a:buNone/>
            </a:pPr>
            <a:endParaRPr lang="en-GB" i="1" dirty="0">
              <a:solidFill>
                <a:schemeClr val="tx1"/>
              </a:solidFill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0C49EF11-D976-4F03-89EB-56B5E1CA5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699" y="6303884"/>
            <a:ext cx="873070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en-US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[2] </a:t>
            </a:r>
            <a:r>
              <a:rPr lang="en-GB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Krasula</a:t>
            </a:r>
            <a:r>
              <a:rPr lang="cs-CZ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et al. – </a:t>
            </a:r>
            <a:r>
              <a:rPr lang="en-US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On the accuracy of objective image and video quality models: New methodology for performance evaluation</a:t>
            </a:r>
            <a:r>
              <a:rPr lang="en-GB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, QoMEX2016</a:t>
            </a:r>
            <a:endParaRPr lang="cs-CZ" altLang="en-US" sz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02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23243-4B03-4DE9-9E97-B5E69A4E2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Combination of different datasets</a:t>
            </a:r>
            <a:endParaRPr lang="en-US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11F822AA-F1F8-4712-AE44-DA5801A60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763" y="1800225"/>
            <a:ext cx="5472112" cy="38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F3C6B278-2765-44B5-A3F4-FE0E3421F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763" y="1800225"/>
            <a:ext cx="5472112" cy="38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A1052D-5EBE-42C2-B288-B2A4C2979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763" y="1800225"/>
            <a:ext cx="5472112" cy="389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D6ECEB8-8996-4063-A4D2-DA5364AE1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131" y="4002374"/>
            <a:ext cx="6578444" cy="2117072"/>
          </a:xfrm>
        </p:spPr>
        <p:txBody>
          <a:bodyPr/>
          <a:lstStyle/>
          <a:p>
            <a:r>
              <a:rPr lang="en-GB" dirty="0"/>
              <a:t>Same analyses</a:t>
            </a:r>
          </a:p>
          <a:p>
            <a:r>
              <a:rPr lang="en-GB" dirty="0"/>
              <a:t>Same statistical comparisons</a:t>
            </a:r>
          </a:p>
          <a:p>
            <a:r>
              <a:rPr lang="en-GB" dirty="0"/>
              <a:t>No mapping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14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63BBE-A03C-404C-8B56-F92F718A3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7EEF7-2566-4893-875B-21F7DBFD8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methodology can be used for: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Benchmarking of objective metrics regardless the subjective procedure used for data annotation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Large-scale benchmarking of objective metrics on combination of multiple databases</a:t>
            </a:r>
          </a:p>
          <a:p>
            <a:pPr lvl="1">
              <a:lnSpc>
                <a:spcPct val="150000"/>
              </a:lnSpc>
            </a:pPr>
            <a:r>
              <a:rPr lang="en-GB" dirty="0"/>
              <a:t>Large-scale training of objective metrics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Combining databases enables increasing number of datapoints in orders of magnitude (deep learning?)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A proof of concept using the methodology together with neural networks is described in [3]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6AD39353-7BF9-48AF-A559-BA83302FD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699" y="6303884"/>
            <a:ext cx="873070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en-US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[3] </a:t>
            </a:r>
            <a:r>
              <a:rPr lang="en-GB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Krasula</a:t>
            </a:r>
            <a:r>
              <a:rPr lang="cs-CZ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et al. – </a:t>
            </a:r>
            <a:r>
              <a:rPr lang="en-US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Training Objective Image and Video Quality Estimators Using Multiple Databases</a:t>
            </a:r>
            <a:r>
              <a:rPr lang="en-GB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br>
              <a:rPr lang="en-GB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GB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IEEE Transactions on Multimedia 2019</a:t>
            </a:r>
            <a:endParaRPr lang="cs-CZ" altLang="en-US" sz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007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6710C-8100-4A83-8C08-ED0C6D2F5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Training objective metrics on multiple databases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109E0-8F97-4D09-A717-B4EC7E883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/>
              <a:t>20 databases </a:t>
            </a:r>
          </a:p>
          <a:p>
            <a:pPr>
              <a:lnSpc>
                <a:spcPct val="150000"/>
              </a:lnSpc>
            </a:pPr>
            <a:r>
              <a:rPr lang="en-US" b="1" dirty="0"/>
              <a:t>3,606 videos </a:t>
            </a:r>
          </a:p>
          <a:p>
            <a:pPr>
              <a:lnSpc>
                <a:spcPct val="150000"/>
              </a:lnSpc>
            </a:pPr>
            <a:r>
              <a:rPr lang="en-US" b="1" dirty="0"/>
              <a:t>6</a:t>
            </a:r>
            <a:r>
              <a:rPr lang="en-US" dirty="0"/>
              <a:t> different subjective </a:t>
            </a:r>
            <a:r>
              <a:rPr lang="en-US" b="1" dirty="0"/>
              <a:t>procedures</a:t>
            </a:r>
            <a:r>
              <a:rPr lang="en-US" dirty="0"/>
              <a:t> 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ACR, DSIS, SSCQE, SAMVIQ, and PC</a:t>
            </a:r>
            <a:br>
              <a:rPr lang="en-US" dirty="0"/>
            </a:b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Proof of concept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Shallow NN with the methodology as a cost function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Conservative training strategy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Significant improvement in overall metric’s performance</a:t>
            </a:r>
          </a:p>
          <a:p>
            <a:endParaRPr lang="en-US" dirty="0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76E60648-ED07-4A59-AE38-5019BAC6F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699" y="6303884"/>
            <a:ext cx="873070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en-US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[3] </a:t>
            </a:r>
            <a:r>
              <a:rPr lang="en-GB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Krasula</a:t>
            </a:r>
            <a:r>
              <a:rPr lang="cs-CZ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 et al. – </a:t>
            </a:r>
            <a:r>
              <a:rPr lang="en-US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Training Objective Image and Video Quality Estimators Using Multiple Databases</a:t>
            </a:r>
            <a:r>
              <a:rPr lang="en-GB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br>
              <a:rPr lang="en-GB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GB" alt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IEEE Transactions on Multimedia 2019</a:t>
            </a:r>
            <a:endParaRPr lang="cs-CZ" altLang="en-US" sz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051E36-441F-46DF-9415-53AD3789E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582" y="1582309"/>
            <a:ext cx="6282850" cy="284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3568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1047624"/>
      </p:ext>
    </p:extLst>
  </p:cSld>
  <p:clrMapOvr>
    <a:masterClrMapping/>
  </p:clrMapOvr>
</p:sld>
</file>

<file path=ppt/theme/theme1.xml><?xml version="1.0" encoding="utf-8"?>
<a:theme xmlns:a="http://schemas.openxmlformats.org/drawingml/2006/main" name="Arm_PPT_Public">
  <a:themeElements>
    <a:clrScheme name="Arm PPT">
      <a:dk1>
        <a:srgbClr val="000000"/>
      </a:dk1>
      <a:lt1>
        <a:srgbClr val="FFFFFF"/>
      </a:lt1>
      <a:dk2>
        <a:srgbClr val="333E48"/>
      </a:dk2>
      <a:lt2>
        <a:srgbClr val="E5ECEB"/>
      </a:lt2>
      <a:accent1>
        <a:srgbClr val="0091BD"/>
      </a:accent1>
      <a:accent2>
        <a:srgbClr val="002B49"/>
      </a:accent2>
      <a:accent3>
        <a:srgbClr val="FFC700"/>
      </a:accent3>
      <a:accent4>
        <a:srgbClr val="95D600"/>
      </a:accent4>
      <a:accent5>
        <a:srgbClr val="FF6B00"/>
      </a:accent5>
      <a:accent6>
        <a:srgbClr val="7D868C"/>
      </a:accent6>
      <a:hlink>
        <a:srgbClr val="00C1DE"/>
      </a:hlink>
      <a:folHlink>
        <a:srgbClr val="002F6C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0" indent="0" algn="l" defTabSz="914400" rtl="0" eaLnBrk="1" latinLnBrk="0" hangingPunct="1">
          <a:lnSpc>
            <a:spcPct val="90000"/>
          </a:lnSpc>
          <a:spcBef>
            <a:spcPts val="0"/>
          </a:spcBef>
          <a:spcAft>
            <a:spcPts val="600"/>
          </a:spcAft>
          <a:buFont typeface="Arial" panose="020B0604020202020204" pitchFamily="34" charset="0"/>
          <a:buNone/>
          <a:defRPr sz="2100" kern="1200" dirty="0" err="1" smtClean="0">
            <a:solidFill>
              <a:schemeClr val="tx2"/>
            </a:solidFill>
            <a:latin typeface="+mn-lt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9" id="{9634A34B-D1F7-9740-9880-29A03A1D1566}" vid="{8B134B65-7D0E-7840-9360-77678971C2A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RM Document" ma:contentTypeID="0x0101005C6975769EB1684CAB07571CAE07A11B0100BC81FA0C64ACC243A77959D9266C7751" ma:contentTypeVersion="27" ma:contentTypeDescription="" ma:contentTypeScope="" ma:versionID="c3d44a507a30e34bb56df6cb41b0e970">
  <xsd:schema xmlns:xsd="http://www.w3.org/2001/XMLSchema" xmlns:xs="http://www.w3.org/2001/XMLSchema" xmlns:p="http://schemas.microsoft.com/office/2006/metadata/properties" xmlns:ns1="http://schemas.microsoft.com/sharepoint/v3" xmlns:ns2="f2ad5090-61a8-4b8c-ab70-68f4ff4d1933" xmlns:ns3="http://schemas.microsoft.com/sharepoint/v3/fields" xmlns:ns4="c0950e01-db07-4e41-9c32-b7a8e9fccc9b" targetNamespace="http://schemas.microsoft.com/office/2006/metadata/properties" ma:root="true" ma:fieldsID="d6365f768a9cf65e3d0aaa644537f94f" ns1:_="" ns2:_="" ns3:_="" ns4:_="">
    <xsd:import namespace="http://schemas.microsoft.com/sharepoint/v3"/>
    <xsd:import namespace="f2ad5090-61a8-4b8c-ab70-68f4ff4d1933"/>
    <xsd:import namespace="http://schemas.microsoft.com/sharepoint/v3/fields"/>
    <xsd:import namespace="c0950e01-db07-4e41-9c32-b7a8e9fccc9b"/>
    <xsd:element name="properties">
      <xsd:complexType>
        <xsd:sequence>
          <xsd:element name="documentManagement">
            <xsd:complexType>
              <xsd:all>
                <xsd:element ref="ns1:RoutingRuleDescription" minOccurs="0"/>
                <xsd:element ref="ns2:Document_x0020_Author" minOccurs="0"/>
                <xsd:element ref="ns3:_Status"/>
                <xsd:element ref="ns2:Document_x0020_Confidentiality"/>
                <xsd:element ref="ns2:_dlc_DocId" minOccurs="0"/>
                <xsd:element ref="ns2:_dlc_DocIdUrl" minOccurs="0"/>
                <xsd:element ref="ns2:_dlc_DocIdPersistId" minOccurs="0"/>
                <xsd:element ref="ns2:ARM_x0020_Legacy_x0020_ID" minOccurs="0"/>
                <xsd:element ref="ns2:Current_x0020_Version" minOccurs="0"/>
                <xsd:element ref="ns2:j60c3ced31bb40378c6254d49035d966" minOccurs="0"/>
                <xsd:element ref="ns2:TaxCatchAll" minOccurs="0"/>
                <xsd:element ref="ns2:TaxCatchAllLabel" minOccurs="0"/>
                <xsd:element ref="ns4:Catego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2" nillable="true" ma:displayName="Description" ma:internalName="RoutingRuleDescription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ad5090-61a8-4b8c-ab70-68f4ff4d1933" elementFormDefault="qualified">
    <xsd:import namespace="http://schemas.microsoft.com/office/2006/documentManagement/types"/>
    <xsd:import namespace="http://schemas.microsoft.com/office/infopath/2007/PartnerControls"/>
    <xsd:element name="Document_x0020_Author" ma:index="3" nillable="true" ma:displayName="Document Author" ma:list="UserInfo" ma:SharePointGroup="0" ma:internalName="Document_x0020_Auth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ocument_x0020_Confidentiality" ma:index="5" ma:displayName="Document Confidentiality" ma:default="Confidential" ma:format="Dropdown" ma:internalName="Document_x0020_Confidentiality">
      <xsd:simpleType>
        <xsd:restriction base="dms:Choice">
          <xsd:enumeration value="Secret"/>
          <xsd:enumeration value="Confidential-Restricted"/>
          <xsd:enumeration value="Confidential"/>
          <xsd:enumeration value="Non-Confidential"/>
          <xsd:enumeration value="Personal"/>
        </xsd:restriction>
      </xsd:simpleType>
    </xsd:element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ARM_x0020_Legacy_x0020_ID" ma:index="16" nillable="true" ma:displayName="ARM Legacy ID" ma:internalName="ARM_x0020_Legacy_x0020_ID">
      <xsd:simpleType>
        <xsd:restriction base="dms:Text">
          <xsd:maxLength value="255"/>
        </xsd:restriction>
      </xsd:simpleType>
    </xsd:element>
    <xsd:element name="Current_x0020_Version" ma:index="17" nillable="true" ma:displayName="Current Version" ma:description="The current version number of the file in SharePoint." ma:internalName="Current_x0020_Version" ma:readOnly="false">
      <xsd:simpleType>
        <xsd:restriction base="dms:Text">
          <xsd:maxLength value="255"/>
        </xsd:restriction>
      </xsd:simpleType>
    </xsd:element>
    <xsd:element name="j60c3ced31bb40378c6254d49035d966" ma:index="18" nillable="true" ma:taxonomy="true" ma:internalName="j60c3ced31bb40378c6254d49035d966" ma:taxonomyFieldName="Calendar_x0020_Year" ma:displayName="Calendar Year" ma:readOnly="false" ma:default="7;#2017|58467e81-5d99-44a5-abb5-12a016b65e9e" ma:fieldId="{360c3ced-31bb-4037-8c62-54d49035d966}" ma:sspId="982c6e79-63e2-4d63-9b21-99d1544b0b75" ma:termSetId="c604d99f-773e-49a6-a2c0-6d4bc754112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9" nillable="true" ma:displayName="Taxonomy Catch All Column" ma:hidden="true" ma:list="{a9424fa9-fdb0-43c3-9a79-ae027323b92a}" ma:internalName="TaxCatchAll" ma:showField="CatchAllData" ma:web="f2ad5090-61a8-4b8c-ab70-68f4ff4d19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0" nillable="true" ma:displayName="Taxonomy Catch All Column1" ma:hidden="true" ma:list="{a9424fa9-fdb0-43c3-9a79-ae027323b92a}" ma:internalName="TaxCatchAllLabel" ma:readOnly="true" ma:showField="CatchAllDataLabel" ma:web="f2ad5090-61a8-4b8c-ab70-68f4ff4d19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4" ma:displayName="Status" ma:default="Not Started" ma:internalName="_Status" ma:readOnly="false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950e01-db07-4e41-9c32-b7a8e9fccc9b" elementFormDefault="qualified">
    <xsd:import namespace="http://schemas.microsoft.com/office/2006/documentManagement/types"/>
    <xsd:import namespace="http://schemas.microsoft.com/office/infopath/2007/PartnerControls"/>
    <xsd:element name="Category" ma:index="22" nillable="true" ma:displayName="Category" ma:format="Dropdown" ma:internalName="Category">
      <xsd:simpleType>
        <xsd:restriction base="dms:Choice">
          <xsd:enumeration value="Word Documents - UK"/>
          <xsd:enumeration value="Word Documents - US"/>
          <xsd:enumeration value="Board Presentation Templates"/>
          <xsd:enumeration value="Public Presentation Templates"/>
          <xsd:enumeration value="Private Presentation Templates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 ma:index="6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axOccurs="1" ma:displayName="Status">
          <xsd:simpleType xmlns:xs="http://www.w3.org/2001/XMLSchema">
            <xsd:restriction base="xsd:string">
              <xsd:minLength value="1"/>
            </xsd:restriction>
          </xsd:simpleType>
        </xsd:element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rrent_x0020_Version xmlns="f2ad5090-61a8-4b8c-ab70-68f4ff4d1933">9.0</Current_x0020_Version>
    <Document_x0020_Author xmlns="f2ad5090-61a8-4b8c-ab70-68f4ff4d1933">
      <UserInfo>
        <DisplayName/>
        <AccountId xsi:nil="true"/>
        <AccountType/>
      </UserInfo>
    </Document_x0020_Author>
    <_dlc_DocId xmlns="f2ad5090-61a8-4b8c-ab70-68f4ff4d1933">ARM-ECM-0633231</_dlc_DocId>
    <Document_x0020_Confidentiality xmlns="f2ad5090-61a8-4b8c-ab70-68f4ff4d1933">Confidential-Restricted</Document_x0020_Confidentiality>
    <_dlc_DocIdUrl xmlns="f2ad5090-61a8-4b8c-ab70-68f4ff4d1933">
      <Url>http://teamsites.arm.com/sites/cthub/_layouts/DocIdRedir.aspx?ID=ARM-ECM-0633231</Url>
      <Description>ARM-ECM-0633231</Description>
    </_dlc_DocIdUrl>
    <Category xmlns="c0950e01-db07-4e41-9c32-b7a8e9fccc9b">Private Presentation Templates</Category>
    <ARM_x0020_Legacy_x0020_ID xmlns="f2ad5090-61a8-4b8c-ab70-68f4ff4d1933" xsi:nil="true"/>
    <TaxCatchAll xmlns="f2ad5090-61a8-4b8c-ab70-68f4ff4d1933">
      <Value>7</Value>
      <Value>1</Value>
    </TaxCatchAll>
    <j60c3ced31bb40378c6254d49035d966 xmlns="f2ad5090-61a8-4b8c-ab70-68f4ff4d1933">
      <Terms xmlns="http://schemas.microsoft.com/office/infopath/2007/PartnerControls">
        <TermInfo xmlns="http://schemas.microsoft.com/office/infopath/2007/PartnerControls">
          <TermName xmlns="http://schemas.microsoft.com/office/infopath/2007/PartnerControls">2017</TermName>
          <TermId xmlns="http://schemas.microsoft.com/office/infopath/2007/PartnerControls">58467e81-5d99-44a5-abb5-12a016b65e9e</TermId>
        </TermInfo>
      </Terms>
    </j60c3ced31bb40378c6254d49035d966>
    <RoutingRuleDescription xmlns="http://schemas.microsoft.com/sharepoint/v3" xsi:nil="true"/>
    <_Status xmlns="http://schemas.microsoft.com/sharepoint/v3/fields">Not Started</_Status>
  </documentManagement>
</p:properties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C959113B-7FA4-40AB-AF85-5C5588D4771C}">
  <ds:schemaRefs>
    <ds:schemaRef ds:uri="http://schemas.microsoft.com/office/2006/metadata/customXsn"/>
  </ds:schemaRefs>
</ds:datastoreItem>
</file>

<file path=customXml/itemProps2.xml><?xml version="1.0" encoding="utf-8"?>
<ds:datastoreItem xmlns:ds="http://schemas.openxmlformats.org/officeDocument/2006/customXml" ds:itemID="{82EFBBFE-5AFC-4CAD-AD38-1CB870BDB2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75509F-A6F5-4147-861D-E4CC99F48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2ad5090-61a8-4b8c-ab70-68f4ff4d1933"/>
    <ds:schemaRef ds:uri="http://schemas.microsoft.com/sharepoint/v3/fields"/>
    <ds:schemaRef ds:uri="c0950e01-db07-4e41-9c32-b7a8e9fccc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B61D4E06-5D3F-4994-A4A7-4BA626FA722D}">
  <ds:schemaRefs>
    <ds:schemaRef ds:uri="http://schemas.microsoft.com/office/2006/metadata/properties"/>
    <ds:schemaRef ds:uri="http://schemas.microsoft.com/office/infopath/2007/PartnerControls"/>
    <ds:schemaRef ds:uri="f2ad5090-61a8-4b8c-ab70-68f4ff4d1933"/>
    <ds:schemaRef ds:uri="c0950e01-db07-4e41-9c32-b7a8e9fccc9b"/>
    <ds:schemaRef ds:uri="http://schemas.microsoft.com/sharepoint/v3"/>
    <ds:schemaRef ds:uri="http://schemas.microsoft.com/sharepoint/v3/fields"/>
  </ds:schemaRefs>
</ds:datastoreItem>
</file>

<file path=customXml/itemProps5.xml><?xml version="1.0" encoding="utf-8"?>
<ds:datastoreItem xmlns:ds="http://schemas.openxmlformats.org/officeDocument/2006/customXml" ds:itemID="{1E7F2E56-8924-419D-99E9-79DB71144EB2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Arm_Limited_2019_March_Update</Template>
  <TotalTime>0</TotalTime>
  <Words>735</Words>
  <Application>Microsoft Office PowerPoint</Application>
  <PresentationFormat>Widescreen</PresentationFormat>
  <Paragraphs>171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Arm_PPT_Public</vt:lpstr>
      <vt:lpstr>Using Pair Comparison Data for Objective Metrics Testing and Training</vt:lpstr>
      <vt:lpstr>How do we benchmark objective image/video quality metrics?</vt:lpstr>
      <vt:lpstr>Outcomes of pair comparison experiments</vt:lpstr>
      <vt:lpstr>What information do we actually have?</vt:lpstr>
      <vt:lpstr>How can we use it for benchmarking the metrics?</vt:lpstr>
      <vt:lpstr>How do we quantify these abilities of a metric?</vt:lpstr>
      <vt:lpstr>Summary</vt:lpstr>
      <vt:lpstr>Is the methodology applicable on other experiments? </vt:lpstr>
      <vt:lpstr>Combination of different datasets</vt:lpstr>
      <vt:lpstr>Summary</vt:lpstr>
      <vt:lpstr>Training objective metrics on multiple databases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2019-10-14T09:08:05Z</dcterms:created>
  <dcterms:modified xsi:type="dcterms:W3CDTF">2019-10-14T11:38:33Z</dcterms:modified>
  <cp:category/>
  <cp:contentStatus>Published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45c40ffca3445d9bf3205a60bd2f6d6">
    <vt:lpwstr>Confidential|28d1025d-1415-4984-b35e-5b79e7d32b5c</vt:lpwstr>
  </property>
  <property fmtid="{D5CDD505-2E9C-101B-9397-08002B2CF9AE}" pid="3" name="TaxKeyword">
    <vt:lpwstr/>
  </property>
  <property fmtid="{D5CDD505-2E9C-101B-9397-08002B2CF9AE}" pid="4" name="_dlc_policyId">
    <vt:lpwstr>0x0101004E4B3E189D714F49A85ED613D6AE4F95|-1756139441</vt:lpwstr>
  </property>
  <property fmtid="{D5CDD505-2E9C-101B-9397-08002B2CF9AE}" pid="5" name="_dlc_DocIdItemGuid">
    <vt:lpwstr>e89a121e-355c-4cb1-879e-045fefeb8c84</vt:lpwstr>
  </property>
  <property fmtid="{D5CDD505-2E9C-101B-9397-08002B2CF9AE}" pid="6" name="_dlc_ItemStageId">
    <vt:lpwstr>1</vt:lpwstr>
  </property>
  <property fmtid="{D5CDD505-2E9C-101B-9397-08002B2CF9AE}" pid="7" name="j60c3ced31bb40378c6254d49035d966">
    <vt:lpwstr>2015|ee47c3e7-6a69-4f36-9adf-1007c8d399a4</vt:lpwstr>
  </property>
  <property fmtid="{D5CDD505-2E9C-101B-9397-08002B2CF9AE}" pid="8" name="vti_description">
    <vt:lpwstr/>
  </property>
  <property fmtid="{D5CDD505-2E9C-101B-9397-08002B2CF9AE}" pid="9" name="WorkflowChangePath">
    <vt:lpwstr>1069b4ef-e6f3-4ad7-8c8e-772136578697,10;</vt:lpwstr>
  </property>
  <property fmtid="{D5CDD505-2E9C-101B-9397-08002B2CF9AE}" pid="10" name="Confidentiality">
    <vt:lpwstr>1;#Confidential|28d1025d-1415-4984-b35e-5b79e7d32b5c</vt:lpwstr>
  </property>
  <property fmtid="{D5CDD505-2E9C-101B-9397-08002B2CF9AE}" pid="11" name="ContentTypeId">
    <vt:lpwstr>0x0101005C6975769EB1684CAB07571CAE07A11B0100BC81FA0C64ACC243A77959D9266C7751</vt:lpwstr>
  </property>
  <property fmtid="{D5CDD505-2E9C-101B-9397-08002B2CF9AE}" pid="12" name="Calendar Year">
    <vt:lpwstr>7;#2017|58467e81-5d99-44a5-abb5-12a016b65e9e</vt:lpwstr>
  </property>
  <property fmtid="{D5CDD505-2E9C-101B-9397-08002B2CF9AE}" pid="13" name="TaxCatchAll">
    <vt:lpwstr/>
  </property>
  <property fmtid="{D5CDD505-2E9C-101B-9397-08002B2CF9AE}" pid="14" name="TaxKeywordTaxHTField">
    <vt:lpwstr/>
  </property>
  <property fmtid="{D5CDD505-2E9C-101B-9397-08002B2CF9AE}" pid="15" name="ItemRetentionFormula">
    <vt:lpwstr/>
  </property>
  <property fmtid="{D5CDD505-2E9C-101B-9397-08002B2CF9AE}" pid="16" name="_dlc_LastRun">
    <vt:lpwstr>08/15/2015 23:02:11</vt:lpwstr>
  </property>
</Properties>
</file>