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70" r:id="rId1"/>
    <p:sldMasterId id="2147483671" r:id="rId2"/>
  </p:sldMasterIdLst>
  <p:notesMasterIdLst>
    <p:notesMasterId r:id="rId20"/>
  </p:notesMasterIdLst>
  <p:sldIdLst>
    <p:sldId id="256" r:id="rId3"/>
    <p:sldId id="283" r:id="rId4"/>
    <p:sldId id="284" r:id="rId5"/>
    <p:sldId id="257" r:id="rId6"/>
    <p:sldId id="272" r:id="rId7"/>
    <p:sldId id="273" r:id="rId8"/>
    <p:sldId id="258" r:id="rId9"/>
    <p:sldId id="282" r:id="rId10"/>
    <p:sldId id="274" r:id="rId11"/>
    <p:sldId id="275" r:id="rId12"/>
    <p:sldId id="276" r:id="rId13"/>
    <p:sldId id="277" r:id="rId14"/>
    <p:sldId id="278" r:id="rId15"/>
    <p:sldId id="279" r:id="rId16"/>
    <p:sldId id="280" r:id="rId17"/>
    <p:sldId id="281" r:id="rId18"/>
    <p:sldId id="271" r:id="rId19"/>
  </p:sldIdLst>
  <p:sldSz cx="10680700" cy="75565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380">
          <p15:clr>
            <a:srgbClr val="000000"/>
          </p15:clr>
        </p15:guide>
        <p15:guide id="2" pos="3364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366"/>
    <p:restoredTop sz="96341"/>
  </p:normalViewPr>
  <p:slideViewPr>
    <p:cSldViewPr snapToGrid="0">
      <p:cViewPr varScale="1">
        <p:scale>
          <a:sx n="117" d="100"/>
          <a:sy n="117" d="100"/>
        </p:scale>
        <p:origin x="936" y="176"/>
      </p:cViewPr>
      <p:guideLst>
        <p:guide orient="horz" pos="2380"/>
        <p:guide pos="336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06475" y="685800"/>
            <a:ext cx="484505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3ff456475e_0_1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06475" y="685800"/>
            <a:ext cx="484505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3ff456475e_0_125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425601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3ff456475e_0_1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3ff456475e_0_118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924829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3ff4565b17_0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06475" y="685800"/>
            <a:ext cx="484505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3ff4565b17_0_3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29fd2350bf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04888" y="685800"/>
            <a:ext cx="4848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29fd2350bf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009236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3ff4565b17_0_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06475" y="685800"/>
            <a:ext cx="484505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3ff4565b17_0_39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3ff456475e_0_1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06475" y="685800"/>
            <a:ext cx="484505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9" name="Google Shape;219;g3ff456475e_0_185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ajd tytułowy" type="title">
  <p:cSld name="TITLE">
    <p:spTree>
      <p:nvGrpSpPr>
        <p:cNvPr id="1" name="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8;p2"/>
          <p:cNvSpPr txBox="1">
            <a:spLocks noGrp="1"/>
          </p:cNvSpPr>
          <p:nvPr>
            <p:ph type="ctrTitle"/>
          </p:nvPr>
        </p:nvSpPr>
        <p:spPr>
          <a:xfrm>
            <a:off x="1335088" y="1236663"/>
            <a:ext cx="8010525" cy="26304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5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5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5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5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5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5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5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5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2"/>
          <p:cNvSpPr txBox="1">
            <a:spLocks noGrp="1"/>
          </p:cNvSpPr>
          <p:nvPr>
            <p:ph type="subTitle" idx="1"/>
          </p:nvPr>
        </p:nvSpPr>
        <p:spPr>
          <a:xfrm>
            <a:off x="1335088" y="3968750"/>
            <a:ext cx="8010525" cy="18240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ldNum" idx="12"/>
          </p:nvPr>
        </p:nvSpPr>
        <p:spPr>
          <a:xfrm>
            <a:off x="9542462" y="6891337"/>
            <a:ext cx="344487" cy="325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2125" tIns="52125" rIns="52125" bIns="52125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ytuł pionowy i tekst" type="vertTitleAndTx">
  <p:cSld name="VERTICAL_TITLE_AND_VERTICAL_TEXT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title"/>
          </p:nvPr>
        </p:nvSpPr>
        <p:spPr>
          <a:xfrm rot="5400000">
            <a:off x="5592763" y="2452688"/>
            <a:ext cx="6403975" cy="2301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5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5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5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5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5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5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5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5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5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body" idx="1"/>
          </p:nvPr>
        </p:nvSpPr>
        <p:spPr>
          <a:xfrm rot="5400000">
            <a:off x="911226" y="225425"/>
            <a:ext cx="6403975" cy="675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572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Char char="»"/>
              <a:defRPr sz="3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572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Char char="–"/>
              <a:defRPr sz="3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572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572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Char char="–"/>
              <a:defRPr sz="3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572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Char char="»"/>
              <a:defRPr sz="3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sldNum" idx="12"/>
          </p:nvPr>
        </p:nvSpPr>
        <p:spPr>
          <a:xfrm>
            <a:off x="9542462" y="6891337"/>
            <a:ext cx="344487" cy="325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2125" tIns="52125" rIns="52125" bIns="52125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ytuł i tekst pionowy" type="vertTx">
  <p:cSld name="VERTICAL_TEXT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>
            <a:spLocks noGrp="1"/>
          </p:cNvSpPr>
          <p:nvPr>
            <p:ph type="title"/>
          </p:nvPr>
        </p:nvSpPr>
        <p:spPr>
          <a:xfrm>
            <a:off x="735013" y="401638"/>
            <a:ext cx="9210675" cy="146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5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5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5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5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5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5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5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5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5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7" name="Google Shape;17;p4"/>
          <p:cNvSpPr txBox="1">
            <a:spLocks noGrp="1"/>
          </p:cNvSpPr>
          <p:nvPr>
            <p:ph type="body" idx="1"/>
          </p:nvPr>
        </p:nvSpPr>
        <p:spPr>
          <a:xfrm rot="5400000">
            <a:off x="2943226" y="-196849"/>
            <a:ext cx="4794250" cy="9210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572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Char char="»"/>
              <a:defRPr sz="3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572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Char char="–"/>
              <a:defRPr sz="3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572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572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Char char="–"/>
              <a:defRPr sz="3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572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Char char="»"/>
              <a:defRPr sz="3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sldNum" idx="12"/>
          </p:nvPr>
        </p:nvSpPr>
        <p:spPr>
          <a:xfrm>
            <a:off x="9542462" y="6891337"/>
            <a:ext cx="344487" cy="325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2125" tIns="52125" rIns="52125" bIns="52125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braz z podpisem" type="picTx">
  <p:cSld name="PICTURE_WITH_CAPTION_TEX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5"/>
          <p:cNvSpPr txBox="1">
            <a:spLocks noGrp="1"/>
          </p:cNvSpPr>
          <p:nvPr>
            <p:ph type="title"/>
          </p:nvPr>
        </p:nvSpPr>
        <p:spPr>
          <a:xfrm>
            <a:off x="735013" y="503238"/>
            <a:ext cx="3444875" cy="1763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5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5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5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5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5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5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5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5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1" name="Google Shape;21;p5"/>
          <p:cNvSpPr>
            <a:spLocks noGrp="1"/>
          </p:cNvSpPr>
          <p:nvPr>
            <p:ph type="pic" idx="2"/>
          </p:nvPr>
        </p:nvSpPr>
        <p:spPr>
          <a:xfrm>
            <a:off x="4540250" y="1087438"/>
            <a:ext cx="5407025" cy="53705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735013" y="2266950"/>
            <a:ext cx="3444875" cy="4200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sldNum" idx="12"/>
          </p:nvPr>
        </p:nvSpPr>
        <p:spPr>
          <a:xfrm>
            <a:off x="9542462" y="6891337"/>
            <a:ext cx="344487" cy="325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2125" tIns="52125" rIns="52125" bIns="52125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Zawartość z podpisem" type="objTx">
  <p:cSld name="OBJECT_WITH_CAPTION_TEXT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>
            <a:spLocks noGrp="1"/>
          </p:cNvSpPr>
          <p:nvPr>
            <p:ph type="title"/>
          </p:nvPr>
        </p:nvSpPr>
        <p:spPr>
          <a:xfrm>
            <a:off x="735013" y="503238"/>
            <a:ext cx="3444875" cy="1763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5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5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5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5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5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5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5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5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6" name="Google Shape;26;p6"/>
          <p:cNvSpPr txBox="1">
            <a:spLocks noGrp="1"/>
          </p:cNvSpPr>
          <p:nvPr>
            <p:ph type="body" idx="1"/>
          </p:nvPr>
        </p:nvSpPr>
        <p:spPr>
          <a:xfrm>
            <a:off x="4540250" y="1087438"/>
            <a:ext cx="5407025" cy="53705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»"/>
              <a:defRPr sz="3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body" idx="2"/>
          </p:nvPr>
        </p:nvSpPr>
        <p:spPr>
          <a:xfrm>
            <a:off x="735013" y="2266950"/>
            <a:ext cx="3444875" cy="4200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8" name="Google Shape;28;p6"/>
          <p:cNvSpPr txBox="1">
            <a:spLocks noGrp="1"/>
          </p:cNvSpPr>
          <p:nvPr>
            <p:ph type="sldNum" idx="12"/>
          </p:nvPr>
        </p:nvSpPr>
        <p:spPr>
          <a:xfrm>
            <a:off x="9542462" y="6891337"/>
            <a:ext cx="344487" cy="325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2125" tIns="52125" rIns="52125" bIns="52125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usty" type="blank">
  <p:cSld name="BLANK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>
            <a:spLocks noGrp="1"/>
          </p:cNvSpPr>
          <p:nvPr>
            <p:ph type="sldNum" idx="12"/>
          </p:nvPr>
        </p:nvSpPr>
        <p:spPr>
          <a:xfrm>
            <a:off x="9542462" y="6891337"/>
            <a:ext cx="344487" cy="325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2125" tIns="52125" rIns="52125" bIns="52125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ylko tytuł" type="titleOnly">
  <p:cSld name="TITLE_ONLY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8"/>
          <p:cNvSpPr txBox="1">
            <a:spLocks noGrp="1"/>
          </p:cNvSpPr>
          <p:nvPr>
            <p:ph type="title"/>
          </p:nvPr>
        </p:nvSpPr>
        <p:spPr>
          <a:xfrm>
            <a:off x="735013" y="401638"/>
            <a:ext cx="9210675" cy="146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5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5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5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5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5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5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5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5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5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3" name="Google Shape;33;p8"/>
          <p:cNvSpPr txBox="1">
            <a:spLocks noGrp="1"/>
          </p:cNvSpPr>
          <p:nvPr>
            <p:ph type="sldNum" idx="12"/>
          </p:nvPr>
        </p:nvSpPr>
        <p:spPr>
          <a:xfrm>
            <a:off x="9542462" y="6891337"/>
            <a:ext cx="344487" cy="325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2125" tIns="52125" rIns="52125" bIns="52125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orównanie" type="twoTxTwoObj">
  <p:cSld name="TWO_OBJECTS_WITH_TEXT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9"/>
          <p:cNvSpPr txBox="1">
            <a:spLocks noGrp="1"/>
          </p:cNvSpPr>
          <p:nvPr>
            <p:ph type="title"/>
          </p:nvPr>
        </p:nvSpPr>
        <p:spPr>
          <a:xfrm>
            <a:off x="735013" y="401638"/>
            <a:ext cx="9212262" cy="146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5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5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5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5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5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5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5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5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5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6" name="Google Shape;36;p9"/>
          <p:cNvSpPr txBox="1">
            <a:spLocks noGrp="1"/>
          </p:cNvSpPr>
          <p:nvPr>
            <p:ph type="body" idx="1"/>
          </p:nvPr>
        </p:nvSpPr>
        <p:spPr>
          <a:xfrm>
            <a:off x="735013" y="1852613"/>
            <a:ext cx="4519612" cy="908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body" idx="2"/>
          </p:nvPr>
        </p:nvSpPr>
        <p:spPr>
          <a:xfrm>
            <a:off x="735013" y="2760663"/>
            <a:ext cx="4519612" cy="40592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572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Char char="»"/>
              <a:defRPr sz="3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572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Char char="–"/>
              <a:defRPr sz="3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572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572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Char char="–"/>
              <a:defRPr sz="3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572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Char char="»"/>
              <a:defRPr sz="3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body" idx="3"/>
          </p:nvPr>
        </p:nvSpPr>
        <p:spPr>
          <a:xfrm>
            <a:off x="5407025" y="1852613"/>
            <a:ext cx="4540250" cy="908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4"/>
          </p:nvPr>
        </p:nvSpPr>
        <p:spPr>
          <a:xfrm>
            <a:off x="5407025" y="2760663"/>
            <a:ext cx="4540250" cy="40592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572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Char char="»"/>
              <a:defRPr sz="3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572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Char char="–"/>
              <a:defRPr sz="3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572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572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Char char="–"/>
              <a:defRPr sz="3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572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Char char="»"/>
              <a:defRPr sz="3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9542462" y="6891337"/>
            <a:ext cx="344487" cy="325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2125" tIns="52125" rIns="52125" bIns="52125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wa elementy zawartości" type="twoObj">
  <p:cSld name="TWO_OBJECTS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title"/>
          </p:nvPr>
        </p:nvSpPr>
        <p:spPr>
          <a:xfrm>
            <a:off x="735013" y="401638"/>
            <a:ext cx="9210675" cy="146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5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5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5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5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5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5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5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5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5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body" idx="1"/>
          </p:nvPr>
        </p:nvSpPr>
        <p:spPr>
          <a:xfrm>
            <a:off x="735013" y="2011363"/>
            <a:ext cx="4529137" cy="4794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572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Char char="»"/>
              <a:defRPr sz="3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572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Char char="–"/>
              <a:defRPr sz="3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572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572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Char char="–"/>
              <a:defRPr sz="3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572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Char char="»"/>
              <a:defRPr sz="3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4" name="Google Shape;44;p10"/>
          <p:cNvSpPr txBox="1">
            <a:spLocks noGrp="1"/>
          </p:cNvSpPr>
          <p:nvPr>
            <p:ph type="body" idx="2"/>
          </p:nvPr>
        </p:nvSpPr>
        <p:spPr>
          <a:xfrm>
            <a:off x="5416550" y="2011363"/>
            <a:ext cx="4529138" cy="4794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572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Char char="»"/>
              <a:defRPr sz="3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572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Char char="–"/>
              <a:defRPr sz="3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572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572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Char char="–"/>
              <a:defRPr sz="3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572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Char char="»"/>
              <a:defRPr sz="3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5" name="Google Shape;45;p10"/>
          <p:cNvSpPr txBox="1">
            <a:spLocks noGrp="1"/>
          </p:cNvSpPr>
          <p:nvPr>
            <p:ph type="sldNum" idx="12"/>
          </p:nvPr>
        </p:nvSpPr>
        <p:spPr>
          <a:xfrm>
            <a:off x="9542462" y="6891337"/>
            <a:ext cx="344487" cy="325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2125" tIns="52125" rIns="52125" bIns="52125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agłówek sekcji" type="secHead">
  <p:cSld name="SECTION_HEADER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>
            <a:spLocks noGrp="1"/>
          </p:cNvSpPr>
          <p:nvPr>
            <p:ph type="title"/>
          </p:nvPr>
        </p:nvSpPr>
        <p:spPr>
          <a:xfrm>
            <a:off x="728663" y="1884363"/>
            <a:ext cx="9212262" cy="3143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5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5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5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5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5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5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5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5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8" name="Google Shape;48;p11"/>
          <p:cNvSpPr txBox="1">
            <a:spLocks noGrp="1"/>
          </p:cNvSpPr>
          <p:nvPr>
            <p:ph type="body" idx="1"/>
          </p:nvPr>
        </p:nvSpPr>
        <p:spPr>
          <a:xfrm>
            <a:off x="728663" y="5056188"/>
            <a:ext cx="9212262" cy="1654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9" name="Google Shape;49;p11"/>
          <p:cNvSpPr txBox="1">
            <a:spLocks noGrp="1"/>
          </p:cNvSpPr>
          <p:nvPr>
            <p:ph type="sldNum" idx="12"/>
          </p:nvPr>
        </p:nvSpPr>
        <p:spPr>
          <a:xfrm>
            <a:off x="9542462" y="6891337"/>
            <a:ext cx="344487" cy="325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2125" tIns="52125" rIns="52125" bIns="52125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ytuł i zawartość" type="obj">
  <p:cSld name="OBJECT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2"/>
          <p:cNvSpPr txBox="1">
            <a:spLocks noGrp="1"/>
          </p:cNvSpPr>
          <p:nvPr>
            <p:ph type="title"/>
          </p:nvPr>
        </p:nvSpPr>
        <p:spPr>
          <a:xfrm>
            <a:off x="735013" y="401638"/>
            <a:ext cx="9210675" cy="146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5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5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5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5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5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5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5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5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5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2" name="Google Shape;52;p12"/>
          <p:cNvSpPr txBox="1">
            <a:spLocks noGrp="1"/>
          </p:cNvSpPr>
          <p:nvPr>
            <p:ph type="body" idx="1"/>
          </p:nvPr>
        </p:nvSpPr>
        <p:spPr>
          <a:xfrm>
            <a:off x="735013" y="2011363"/>
            <a:ext cx="9210675" cy="4794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572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Char char="»"/>
              <a:defRPr sz="3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572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Char char="–"/>
              <a:defRPr sz="3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572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572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Char char="–"/>
              <a:defRPr sz="3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572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Char char="»"/>
              <a:defRPr sz="3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3" name="Google Shape;53;p12"/>
          <p:cNvSpPr txBox="1">
            <a:spLocks noGrp="1"/>
          </p:cNvSpPr>
          <p:nvPr>
            <p:ph type="sldNum" idx="12"/>
          </p:nvPr>
        </p:nvSpPr>
        <p:spPr>
          <a:xfrm>
            <a:off x="9542462" y="6891337"/>
            <a:ext cx="344487" cy="325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2125" tIns="52125" rIns="52125" bIns="52125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ytuł i zawartość" type="obj">
  <p:cSld name="OBJEC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>
            <a:spLocks noGrp="1"/>
          </p:cNvSpPr>
          <p:nvPr>
            <p:ph type="title"/>
          </p:nvPr>
        </p:nvSpPr>
        <p:spPr>
          <a:xfrm>
            <a:off x="801687" y="671512"/>
            <a:ext cx="9085262" cy="1260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2125" tIns="52125" rIns="52125" bIns="52125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5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5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5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5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5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5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5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5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5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0" name="Google Shape;60;p14"/>
          <p:cNvSpPr txBox="1">
            <a:spLocks noGrp="1"/>
          </p:cNvSpPr>
          <p:nvPr>
            <p:ph type="body" idx="1"/>
          </p:nvPr>
        </p:nvSpPr>
        <p:spPr>
          <a:xfrm>
            <a:off x="801687" y="2184400"/>
            <a:ext cx="9085262" cy="4538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2125" tIns="52125" rIns="52125" bIns="52125" anchor="t" anchorCtr="0">
            <a:noAutofit/>
          </a:bodyPr>
          <a:lstStyle>
            <a:lvl1pPr marL="457200" marR="0" lvl="0" indent="-4572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Char char="»"/>
              <a:defRPr sz="3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572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Char char="–"/>
              <a:defRPr sz="3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572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572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Char char="–"/>
              <a:defRPr sz="3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572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Char char="»"/>
              <a:defRPr sz="3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sldNum" idx="12"/>
          </p:nvPr>
        </p:nvSpPr>
        <p:spPr>
          <a:xfrm>
            <a:off x="9542462" y="6891337"/>
            <a:ext cx="344487" cy="325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2125" tIns="52125" rIns="52125" bIns="52125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ytuł pionowy i tekst" type="vertTitleAndTx">
  <p:cSld name="VERTICAL_TITLE_AND_VERTICAL_TEXT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5"/>
          <p:cNvSpPr txBox="1">
            <a:spLocks noGrp="1"/>
          </p:cNvSpPr>
          <p:nvPr>
            <p:ph type="title"/>
          </p:nvPr>
        </p:nvSpPr>
        <p:spPr>
          <a:xfrm rot="5400000">
            <a:off x="5726113" y="2562225"/>
            <a:ext cx="6051550" cy="2270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2125" tIns="52125" rIns="52125" bIns="52125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5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5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5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5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5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5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5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5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5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4" name="Google Shape;64;p15"/>
          <p:cNvSpPr txBox="1">
            <a:spLocks noGrp="1"/>
          </p:cNvSpPr>
          <p:nvPr>
            <p:ph type="body" idx="1"/>
          </p:nvPr>
        </p:nvSpPr>
        <p:spPr>
          <a:xfrm rot="5400000">
            <a:off x="1107282" y="365920"/>
            <a:ext cx="6051550" cy="666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2125" tIns="52125" rIns="52125" bIns="52125" anchor="t" anchorCtr="0">
            <a:noAutofit/>
          </a:bodyPr>
          <a:lstStyle>
            <a:lvl1pPr marL="457200" marR="0" lvl="0" indent="-4572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Char char="»"/>
              <a:defRPr sz="3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572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Char char="–"/>
              <a:defRPr sz="3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572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572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Char char="–"/>
              <a:defRPr sz="3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572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Char char="»"/>
              <a:defRPr sz="3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5" name="Google Shape;65;p15"/>
          <p:cNvSpPr txBox="1">
            <a:spLocks noGrp="1"/>
          </p:cNvSpPr>
          <p:nvPr>
            <p:ph type="sldNum" idx="12"/>
          </p:nvPr>
        </p:nvSpPr>
        <p:spPr>
          <a:xfrm>
            <a:off x="9542462" y="6891337"/>
            <a:ext cx="344487" cy="325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2125" tIns="52125" rIns="52125" bIns="52125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ytuł i tekst pionowy" type="vertTx">
  <p:cSld name="VERTICAL_TEXT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>
            <a:spLocks noGrp="1"/>
          </p:cNvSpPr>
          <p:nvPr>
            <p:ph type="title"/>
          </p:nvPr>
        </p:nvSpPr>
        <p:spPr>
          <a:xfrm>
            <a:off x="801687" y="671512"/>
            <a:ext cx="9085262" cy="1260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2125" tIns="52125" rIns="52125" bIns="52125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5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5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5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5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5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5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5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5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5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8" name="Google Shape;68;p16"/>
          <p:cNvSpPr txBox="1">
            <a:spLocks noGrp="1"/>
          </p:cNvSpPr>
          <p:nvPr>
            <p:ph type="body" idx="1"/>
          </p:nvPr>
        </p:nvSpPr>
        <p:spPr>
          <a:xfrm rot="5400000">
            <a:off x="3074987" y="-88900"/>
            <a:ext cx="4538662" cy="9085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2125" tIns="52125" rIns="52125" bIns="52125" anchor="t" anchorCtr="0">
            <a:noAutofit/>
          </a:bodyPr>
          <a:lstStyle>
            <a:lvl1pPr marL="457200" marR="0" lvl="0" indent="-4572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Char char="»"/>
              <a:defRPr sz="3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572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Char char="–"/>
              <a:defRPr sz="3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572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572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Char char="–"/>
              <a:defRPr sz="3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572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Char char="»"/>
              <a:defRPr sz="3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9" name="Google Shape;69;p16"/>
          <p:cNvSpPr txBox="1">
            <a:spLocks noGrp="1"/>
          </p:cNvSpPr>
          <p:nvPr>
            <p:ph type="sldNum" idx="12"/>
          </p:nvPr>
        </p:nvSpPr>
        <p:spPr>
          <a:xfrm>
            <a:off x="9542462" y="6891337"/>
            <a:ext cx="344487" cy="325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2125" tIns="52125" rIns="52125" bIns="52125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braz z podpisem" type="picTx">
  <p:cSld name="PICTURE_WITH_CAPTION_TEXT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7"/>
          <p:cNvSpPr txBox="1">
            <a:spLocks noGrp="1"/>
          </p:cNvSpPr>
          <p:nvPr>
            <p:ph type="title"/>
          </p:nvPr>
        </p:nvSpPr>
        <p:spPr>
          <a:xfrm>
            <a:off x="735013" y="503238"/>
            <a:ext cx="3444875" cy="1763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2125" tIns="52125" rIns="52125" bIns="52125" anchor="b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5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5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5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5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5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5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5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5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2" name="Google Shape;72;p17"/>
          <p:cNvSpPr>
            <a:spLocks noGrp="1"/>
          </p:cNvSpPr>
          <p:nvPr>
            <p:ph type="pic" idx="2"/>
          </p:nvPr>
        </p:nvSpPr>
        <p:spPr>
          <a:xfrm>
            <a:off x="4540250" y="1087438"/>
            <a:ext cx="5407025" cy="53705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2125" tIns="52125" rIns="52125" bIns="52125" anchor="t" anchorCtr="0">
            <a:noAutofit/>
          </a:bodyPr>
          <a:lstStyle>
            <a:lvl1pPr marR="0" lvl="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3" name="Google Shape;73;p17"/>
          <p:cNvSpPr txBox="1">
            <a:spLocks noGrp="1"/>
          </p:cNvSpPr>
          <p:nvPr>
            <p:ph type="body" idx="1"/>
          </p:nvPr>
        </p:nvSpPr>
        <p:spPr>
          <a:xfrm>
            <a:off x="735013" y="2266950"/>
            <a:ext cx="3444875" cy="4200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2125" tIns="52125" rIns="52125" bIns="52125" anchor="t" anchorCtr="0">
            <a:noAutofit/>
          </a:bodyPr>
          <a:lstStyle>
            <a:lvl1pPr marL="457200" marR="0" lvl="0" indent="-2286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4" name="Google Shape;74;p17"/>
          <p:cNvSpPr txBox="1">
            <a:spLocks noGrp="1"/>
          </p:cNvSpPr>
          <p:nvPr>
            <p:ph type="sldNum" idx="12"/>
          </p:nvPr>
        </p:nvSpPr>
        <p:spPr>
          <a:xfrm>
            <a:off x="9542462" y="6891337"/>
            <a:ext cx="344487" cy="325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2125" tIns="52125" rIns="52125" bIns="52125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Zawartość z podpisem" type="objTx">
  <p:cSld name="OBJECT_WITH_CAPTION_TEXT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8"/>
          <p:cNvSpPr txBox="1">
            <a:spLocks noGrp="1"/>
          </p:cNvSpPr>
          <p:nvPr>
            <p:ph type="title"/>
          </p:nvPr>
        </p:nvSpPr>
        <p:spPr>
          <a:xfrm>
            <a:off x="735013" y="503238"/>
            <a:ext cx="3444875" cy="1763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2125" tIns="52125" rIns="52125" bIns="52125" anchor="b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5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5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5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5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5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5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5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5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7" name="Google Shape;77;p18"/>
          <p:cNvSpPr txBox="1">
            <a:spLocks noGrp="1"/>
          </p:cNvSpPr>
          <p:nvPr>
            <p:ph type="body" idx="1"/>
          </p:nvPr>
        </p:nvSpPr>
        <p:spPr>
          <a:xfrm>
            <a:off x="4540250" y="1087438"/>
            <a:ext cx="5407025" cy="53705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2125" tIns="52125" rIns="52125" bIns="52125" anchor="t" anchorCtr="0">
            <a:noAutofit/>
          </a:bodyPr>
          <a:lstStyle>
            <a:lvl1pPr marL="457200" marR="0" lvl="0" indent="-4318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»"/>
              <a:defRPr sz="3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8" name="Google Shape;78;p18"/>
          <p:cNvSpPr txBox="1">
            <a:spLocks noGrp="1"/>
          </p:cNvSpPr>
          <p:nvPr>
            <p:ph type="body" idx="2"/>
          </p:nvPr>
        </p:nvSpPr>
        <p:spPr>
          <a:xfrm>
            <a:off x="735013" y="2266950"/>
            <a:ext cx="3444875" cy="4200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2125" tIns="52125" rIns="52125" bIns="52125" anchor="t" anchorCtr="0">
            <a:noAutofit/>
          </a:bodyPr>
          <a:lstStyle>
            <a:lvl1pPr marL="457200" marR="0" lvl="0" indent="-2286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9" name="Google Shape;79;p18"/>
          <p:cNvSpPr txBox="1">
            <a:spLocks noGrp="1"/>
          </p:cNvSpPr>
          <p:nvPr>
            <p:ph type="sldNum" idx="12"/>
          </p:nvPr>
        </p:nvSpPr>
        <p:spPr>
          <a:xfrm>
            <a:off x="9542462" y="6891337"/>
            <a:ext cx="344487" cy="325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2125" tIns="52125" rIns="52125" bIns="52125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ylko tytuł" type="titleOnly">
  <p:cSld name="TITLE_ONLY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0"/>
          <p:cNvSpPr txBox="1">
            <a:spLocks noGrp="1"/>
          </p:cNvSpPr>
          <p:nvPr>
            <p:ph type="title"/>
          </p:nvPr>
        </p:nvSpPr>
        <p:spPr>
          <a:xfrm>
            <a:off x="801687" y="671512"/>
            <a:ext cx="9085262" cy="1260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2125" tIns="52125" rIns="52125" bIns="52125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5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5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5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5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5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5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5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5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5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4" name="Google Shape;84;p20"/>
          <p:cNvSpPr txBox="1">
            <a:spLocks noGrp="1"/>
          </p:cNvSpPr>
          <p:nvPr>
            <p:ph type="sldNum" idx="12"/>
          </p:nvPr>
        </p:nvSpPr>
        <p:spPr>
          <a:xfrm>
            <a:off x="9542462" y="6891337"/>
            <a:ext cx="344487" cy="325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2125" tIns="52125" rIns="52125" bIns="52125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orównanie" type="twoTxTwoObj">
  <p:cSld name="TWO_OBJECTS_WITH_TEXT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1"/>
          <p:cNvSpPr txBox="1">
            <a:spLocks noGrp="1"/>
          </p:cNvSpPr>
          <p:nvPr>
            <p:ph type="title"/>
          </p:nvPr>
        </p:nvSpPr>
        <p:spPr>
          <a:xfrm>
            <a:off x="735013" y="401638"/>
            <a:ext cx="9212262" cy="146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2125" tIns="52125" rIns="52125" bIns="52125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5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5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5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5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5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5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5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5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5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7" name="Google Shape;87;p21"/>
          <p:cNvSpPr txBox="1">
            <a:spLocks noGrp="1"/>
          </p:cNvSpPr>
          <p:nvPr>
            <p:ph type="body" idx="1"/>
          </p:nvPr>
        </p:nvSpPr>
        <p:spPr>
          <a:xfrm>
            <a:off x="735013" y="1852613"/>
            <a:ext cx="4519612" cy="908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2125" tIns="52125" rIns="52125" bIns="52125" anchor="b" anchorCtr="0">
            <a:noAutofit/>
          </a:bodyPr>
          <a:lstStyle>
            <a:lvl1pPr marL="457200" marR="0" lvl="0" indent="-2286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8" name="Google Shape;88;p21"/>
          <p:cNvSpPr txBox="1">
            <a:spLocks noGrp="1"/>
          </p:cNvSpPr>
          <p:nvPr>
            <p:ph type="body" idx="2"/>
          </p:nvPr>
        </p:nvSpPr>
        <p:spPr>
          <a:xfrm>
            <a:off x="735013" y="2760663"/>
            <a:ext cx="4519612" cy="40592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2125" tIns="52125" rIns="52125" bIns="52125" anchor="t" anchorCtr="0">
            <a:noAutofit/>
          </a:bodyPr>
          <a:lstStyle>
            <a:lvl1pPr marL="457200" marR="0" lvl="0" indent="-4572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Char char="»"/>
              <a:defRPr sz="3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572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Char char="–"/>
              <a:defRPr sz="3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572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572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Char char="–"/>
              <a:defRPr sz="3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572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Char char="»"/>
              <a:defRPr sz="3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9" name="Google Shape;89;p21"/>
          <p:cNvSpPr txBox="1">
            <a:spLocks noGrp="1"/>
          </p:cNvSpPr>
          <p:nvPr>
            <p:ph type="body" idx="3"/>
          </p:nvPr>
        </p:nvSpPr>
        <p:spPr>
          <a:xfrm>
            <a:off x="5407025" y="1852613"/>
            <a:ext cx="4540250" cy="908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2125" tIns="52125" rIns="52125" bIns="52125" anchor="b" anchorCtr="0">
            <a:noAutofit/>
          </a:bodyPr>
          <a:lstStyle>
            <a:lvl1pPr marL="457200" marR="0" lvl="0" indent="-2286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0" name="Google Shape;90;p21"/>
          <p:cNvSpPr txBox="1">
            <a:spLocks noGrp="1"/>
          </p:cNvSpPr>
          <p:nvPr>
            <p:ph type="body" idx="4"/>
          </p:nvPr>
        </p:nvSpPr>
        <p:spPr>
          <a:xfrm>
            <a:off x="5407025" y="2760663"/>
            <a:ext cx="4540250" cy="40592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2125" tIns="52125" rIns="52125" bIns="52125" anchor="t" anchorCtr="0">
            <a:noAutofit/>
          </a:bodyPr>
          <a:lstStyle>
            <a:lvl1pPr marL="457200" marR="0" lvl="0" indent="-4572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Char char="»"/>
              <a:defRPr sz="3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572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Char char="–"/>
              <a:defRPr sz="3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572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572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Char char="–"/>
              <a:defRPr sz="3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572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Char char="»"/>
              <a:defRPr sz="3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1" name="Google Shape;91;p21"/>
          <p:cNvSpPr txBox="1">
            <a:spLocks noGrp="1"/>
          </p:cNvSpPr>
          <p:nvPr>
            <p:ph type="sldNum" idx="12"/>
          </p:nvPr>
        </p:nvSpPr>
        <p:spPr>
          <a:xfrm>
            <a:off x="9542462" y="6891337"/>
            <a:ext cx="344487" cy="325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2125" tIns="52125" rIns="52125" bIns="52125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64083" y="653802"/>
            <a:ext cx="9952534" cy="84137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64083" y="1693142"/>
            <a:ext cx="9952534" cy="501915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534055" lvl="0" indent="-400541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068111" lvl="1" indent="-370872" rtl="0">
              <a:spcBef>
                <a:spcPts val="1869"/>
              </a:spcBef>
              <a:spcAft>
                <a:spcPts val="0"/>
              </a:spcAft>
              <a:buSzPts val="1400"/>
              <a:buChar char="○"/>
              <a:defRPr/>
            </a:lvl2pPr>
            <a:lvl3pPr marL="1602166" lvl="2" indent="-370872" rtl="0">
              <a:spcBef>
                <a:spcPts val="1869"/>
              </a:spcBef>
              <a:spcAft>
                <a:spcPts val="0"/>
              </a:spcAft>
              <a:buSzPts val="1400"/>
              <a:buChar char="■"/>
              <a:defRPr/>
            </a:lvl3pPr>
            <a:lvl4pPr marL="2136221" lvl="3" indent="-370872" rtl="0">
              <a:spcBef>
                <a:spcPts val="1869"/>
              </a:spcBef>
              <a:spcAft>
                <a:spcPts val="0"/>
              </a:spcAft>
              <a:buSzPts val="1400"/>
              <a:buChar char="●"/>
              <a:defRPr/>
            </a:lvl4pPr>
            <a:lvl5pPr marL="2670277" lvl="4" indent="-370872" rtl="0">
              <a:spcBef>
                <a:spcPts val="1869"/>
              </a:spcBef>
              <a:spcAft>
                <a:spcPts val="0"/>
              </a:spcAft>
              <a:buSzPts val="1400"/>
              <a:buChar char="○"/>
              <a:defRPr/>
            </a:lvl5pPr>
            <a:lvl6pPr marL="3204332" lvl="5" indent="-370872" rtl="0">
              <a:spcBef>
                <a:spcPts val="1869"/>
              </a:spcBef>
              <a:spcAft>
                <a:spcPts val="0"/>
              </a:spcAft>
              <a:buSzPts val="1400"/>
              <a:buChar char="■"/>
              <a:defRPr/>
            </a:lvl6pPr>
            <a:lvl7pPr marL="3738387" lvl="6" indent="-370872" rtl="0">
              <a:spcBef>
                <a:spcPts val="1869"/>
              </a:spcBef>
              <a:spcAft>
                <a:spcPts val="0"/>
              </a:spcAft>
              <a:buSzPts val="1400"/>
              <a:buChar char="●"/>
              <a:defRPr/>
            </a:lvl7pPr>
            <a:lvl8pPr marL="4272443" lvl="7" indent="-370872" rtl="0">
              <a:spcBef>
                <a:spcPts val="1869"/>
              </a:spcBef>
              <a:spcAft>
                <a:spcPts val="0"/>
              </a:spcAft>
              <a:buSzPts val="1400"/>
              <a:buChar char="○"/>
              <a:defRPr/>
            </a:lvl8pPr>
            <a:lvl9pPr marL="4806498" lvl="8" indent="-370872" rtl="0">
              <a:spcBef>
                <a:spcPts val="1869"/>
              </a:spcBef>
              <a:spcAft>
                <a:spcPts val="1869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9896302" y="6850899"/>
            <a:ext cx="640912" cy="57825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30109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10" Type="http://schemas.openxmlformats.org/officeDocument/2006/relationships/image" Target="../media/image2.jpg"/><Relationship Id="rId4" Type="http://schemas.openxmlformats.org/officeDocument/2006/relationships/slideLayout" Target="../slideLayouts/slideLayout15.xml"/><Relationship Id="rId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sldNum" idx="12"/>
          </p:nvPr>
        </p:nvSpPr>
        <p:spPr>
          <a:xfrm>
            <a:off x="9542462" y="6891337"/>
            <a:ext cx="344487" cy="325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2125" tIns="52125" rIns="52125" bIns="52125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0">
            <a:alphaModFix/>
          </a:blip>
          <a:stretch>
            <a:fillRect/>
          </a:stretch>
        </a:blipFill>
        <a:effectLst/>
      </p:bgPr>
    </p:bg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3"/>
          <p:cNvSpPr txBox="1">
            <a:spLocks noGrp="1"/>
          </p:cNvSpPr>
          <p:nvPr>
            <p:ph type="title"/>
          </p:nvPr>
        </p:nvSpPr>
        <p:spPr>
          <a:xfrm>
            <a:off x="801687" y="671512"/>
            <a:ext cx="9085262" cy="1260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2125" tIns="52125" rIns="52125" bIns="52125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5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5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5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5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5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5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5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5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5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6" name="Google Shape;56;p13"/>
          <p:cNvSpPr txBox="1">
            <a:spLocks noGrp="1"/>
          </p:cNvSpPr>
          <p:nvPr>
            <p:ph type="body" idx="1"/>
          </p:nvPr>
        </p:nvSpPr>
        <p:spPr>
          <a:xfrm>
            <a:off x="801687" y="2184400"/>
            <a:ext cx="9085262" cy="4538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2125" tIns="52125" rIns="52125" bIns="52125" anchor="t" anchorCtr="0">
            <a:noAutofit/>
          </a:bodyPr>
          <a:lstStyle>
            <a:lvl1pPr marL="457200" marR="0" lvl="0" indent="-4572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Char char="»"/>
              <a:defRPr sz="3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572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Char char="–"/>
              <a:defRPr sz="3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572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572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Char char="–"/>
              <a:defRPr sz="3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572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Char char="»"/>
              <a:defRPr sz="3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7" name="Google Shape;57;p13"/>
          <p:cNvSpPr txBox="1">
            <a:spLocks noGrp="1"/>
          </p:cNvSpPr>
          <p:nvPr>
            <p:ph type="sldNum" idx="12"/>
          </p:nvPr>
        </p:nvSpPr>
        <p:spPr>
          <a:xfrm>
            <a:off x="9542462" y="6891337"/>
            <a:ext cx="344487" cy="325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2125" tIns="52125" rIns="52125" bIns="52125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5" r:id="rId6"/>
    <p:sldLayoutId id="2147483666" r:id="rId7"/>
    <p:sldLayoutId id="2147483672" r:id="rId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amis.kt.agh.edu.pl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5"/>
          <p:cNvSpPr txBox="1"/>
          <p:nvPr/>
        </p:nvSpPr>
        <p:spPr>
          <a:xfrm>
            <a:off x="1905000" y="3657600"/>
            <a:ext cx="8775600" cy="57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/>
          <a:p>
            <a:pPr>
              <a:buSzPts val="3200"/>
            </a:pPr>
            <a:r>
              <a:rPr lang="en-US" sz="3200" b="1" i="1" dirty="0"/>
              <a:t>“Evaluation of Video Summarization”</a:t>
            </a:r>
            <a:endParaRPr sz="3200" b="1" i="1" dirty="0"/>
          </a:p>
          <a:p>
            <a:pPr lvl="0">
              <a:buSzPts val="3200"/>
            </a:pPr>
            <a:r>
              <a:rPr lang="en-US" sz="3200" u="sng" dirty="0"/>
              <a:t>Mikołaj Leszczuk</a:t>
            </a:r>
            <a:r>
              <a:rPr lang="en-US" sz="3200" dirty="0"/>
              <a:t>, Lucjan Janowski</a:t>
            </a:r>
            <a:endParaRPr sz="3200" dirty="0"/>
          </a:p>
        </p:txBody>
      </p:sp>
      <p:sp>
        <p:nvSpPr>
          <p:cNvPr id="110" name="Google Shape;110;p25"/>
          <p:cNvSpPr txBox="1"/>
          <p:nvPr/>
        </p:nvSpPr>
        <p:spPr>
          <a:xfrm>
            <a:off x="1905000" y="6477000"/>
            <a:ext cx="1964100" cy="33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8080"/>
              </a:buClr>
              <a:buSzPts val="1600"/>
              <a:buFont typeface="Arial"/>
              <a:buNone/>
            </a:pPr>
            <a:r>
              <a:rPr lang="en-US" sz="1600" dirty="0">
                <a:solidFill>
                  <a:srgbClr val="808080"/>
                </a:solidFill>
              </a:rPr>
              <a:t>October 2019</a:t>
            </a:r>
            <a:endParaRPr dirty="0"/>
          </a:p>
        </p:txBody>
      </p:sp>
      <p:pic>
        <p:nvPicPr>
          <p:cNvPr id="111" name="Google Shape;111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37500" y="281575"/>
            <a:ext cx="2743200" cy="819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937499" y="1100725"/>
            <a:ext cx="2743200" cy="274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905000" y="6793780"/>
            <a:ext cx="8775700" cy="7627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2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937500" y="5833875"/>
            <a:ext cx="2743200" cy="9797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6"/>
          <p:cNvSpPr txBox="1">
            <a:spLocks noGrp="1"/>
          </p:cNvSpPr>
          <p:nvPr>
            <p:ph type="ctrTitle"/>
          </p:nvPr>
        </p:nvSpPr>
        <p:spPr>
          <a:xfrm>
            <a:off x="1335088" y="1236663"/>
            <a:ext cx="8010600" cy="2630400"/>
          </a:xfrm>
          <a:prstGeom prst="rect">
            <a:avLst/>
          </a:prstGeom>
        </p:spPr>
        <p:txBody>
          <a:bodyPr spcFirstLastPara="1" wrap="square" lIns="52125" tIns="52125" rIns="52125" bIns="521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" name="Google Shape;119;p26"/>
          <p:cNvSpPr txBox="1">
            <a:spLocks noGrp="1"/>
          </p:cNvSpPr>
          <p:nvPr>
            <p:ph type="subTitle" idx="1"/>
          </p:nvPr>
        </p:nvSpPr>
        <p:spPr>
          <a:xfrm>
            <a:off x="1335088" y="3968750"/>
            <a:ext cx="8010600" cy="1824000"/>
          </a:xfrm>
          <a:prstGeom prst="rect">
            <a:avLst/>
          </a:prstGeom>
        </p:spPr>
        <p:txBody>
          <a:bodyPr spcFirstLastPara="1" wrap="square" lIns="52125" tIns="52125" rIns="52125" bIns="52125" anchor="t" anchorCtr="0">
            <a:noAutofit/>
          </a:bodyPr>
          <a:lstStyle/>
          <a:p>
            <a:pPr marL="0" lvl="0" indent="0" algn="ctr" rtl="0">
              <a:spcBef>
                <a:spcPts val="8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20" name="Google Shape;120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0680701" cy="7339324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26"/>
          <p:cNvSpPr/>
          <p:nvPr/>
        </p:nvSpPr>
        <p:spPr>
          <a:xfrm>
            <a:off x="100" y="7339325"/>
            <a:ext cx="10680600" cy="217200"/>
          </a:xfrm>
          <a:prstGeom prst="rect">
            <a:avLst/>
          </a:prstGeom>
          <a:solidFill>
            <a:srgbClr val="000000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p26"/>
          <p:cNvSpPr txBox="1">
            <a:spLocks noGrp="1"/>
          </p:cNvSpPr>
          <p:nvPr>
            <p:ph type="title" idx="4294967295"/>
          </p:nvPr>
        </p:nvSpPr>
        <p:spPr>
          <a:xfrm>
            <a:off x="801687" y="671512"/>
            <a:ext cx="9085200" cy="1260600"/>
          </a:xfrm>
          <a:prstGeom prst="rect">
            <a:avLst/>
          </a:prstGeom>
        </p:spPr>
        <p:txBody>
          <a:bodyPr spcFirstLastPara="1" wrap="square" lIns="52125" tIns="52125" rIns="52125" bIns="521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 dirty="0">
                <a:solidFill>
                  <a:srgbClr val="FFFFFF"/>
                </a:solidFill>
              </a:rPr>
              <a:t>Infobesity</a:t>
            </a:r>
            <a:endParaRPr sz="60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92458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7"/>
          <p:cNvSpPr txBox="1">
            <a:spLocks noGrp="1"/>
          </p:cNvSpPr>
          <p:nvPr>
            <p:ph type="ctrTitle"/>
          </p:nvPr>
        </p:nvSpPr>
        <p:spPr>
          <a:xfrm>
            <a:off x="1335088" y="1236663"/>
            <a:ext cx="8010600" cy="2630400"/>
          </a:xfrm>
          <a:prstGeom prst="rect">
            <a:avLst/>
          </a:prstGeom>
        </p:spPr>
        <p:txBody>
          <a:bodyPr spcFirstLastPara="1" wrap="square" lIns="52125" tIns="52125" rIns="52125" bIns="521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27"/>
          <p:cNvSpPr txBox="1">
            <a:spLocks noGrp="1"/>
          </p:cNvSpPr>
          <p:nvPr>
            <p:ph type="subTitle" idx="1"/>
          </p:nvPr>
        </p:nvSpPr>
        <p:spPr>
          <a:xfrm>
            <a:off x="1335088" y="3968750"/>
            <a:ext cx="8010600" cy="1824000"/>
          </a:xfrm>
          <a:prstGeom prst="rect">
            <a:avLst/>
          </a:prstGeom>
        </p:spPr>
        <p:txBody>
          <a:bodyPr spcFirstLastPara="1" wrap="square" lIns="52125" tIns="52125" rIns="52125" bIns="52125" anchor="t" anchorCtr="0">
            <a:noAutofit/>
          </a:bodyPr>
          <a:lstStyle/>
          <a:p>
            <a:pPr marL="0" lvl="0" indent="0" algn="ctr" rtl="0">
              <a:spcBef>
                <a:spcPts val="8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29" name="Google Shape;129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41662"/>
            <a:ext cx="10680701" cy="7639833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27"/>
          <p:cNvSpPr txBox="1">
            <a:spLocks noGrp="1"/>
          </p:cNvSpPr>
          <p:nvPr>
            <p:ph type="title" idx="4294967295"/>
          </p:nvPr>
        </p:nvSpPr>
        <p:spPr>
          <a:xfrm>
            <a:off x="0" y="-41650"/>
            <a:ext cx="2562900" cy="1260600"/>
          </a:xfrm>
          <a:prstGeom prst="rect">
            <a:avLst/>
          </a:prstGeom>
        </p:spPr>
        <p:txBody>
          <a:bodyPr spcFirstLastPara="1" wrap="square" lIns="52125" tIns="52125" rIns="52125" bIns="521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300">
                <a:solidFill>
                  <a:srgbClr val="FFFFFF"/>
                </a:solidFill>
              </a:rPr>
              <a:t>Videos</a:t>
            </a:r>
            <a:endParaRPr sz="4300">
              <a:solidFill>
                <a:srgbClr val="FFFFFF"/>
              </a:solidFill>
            </a:endParaRPr>
          </a:p>
        </p:txBody>
      </p:sp>
      <p:sp>
        <p:nvSpPr>
          <p:cNvPr id="131" name="Google Shape;131;p27"/>
          <p:cNvSpPr txBox="1">
            <a:spLocks noGrp="1"/>
          </p:cNvSpPr>
          <p:nvPr>
            <p:ph type="title" idx="4294967295"/>
          </p:nvPr>
        </p:nvSpPr>
        <p:spPr>
          <a:xfrm>
            <a:off x="6432125" y="-41650"/>
            <a:ext cx="4248600" cy="1260600"/>
          </a:xfrm>
          <a:prstGeom prst="rect">
            <a:avLst/>
          </a:prstGeom>
        </p:spPr>
        <p:txBody>
          <a:bodyPr spcFirstLastPara="1" wrap="square" lIns="52125" tIns="52125" rIns="52125" bIns="521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300">
                <a:solidFill>
                  <a:srgbClr val="FFFFFF"/>
                </a:solidFill>
              </a:rPr>
              <a:t>Images</a:t>
            </a:r>
            <a:endParaRPr sz="4300">
              <a:solidFill>
                <a:srgbClr val="FFFFFF"/>
              </a:solidFill>
            </a:endParaRPr>
          </a:p>
        </p:txBody>
      </p:sp>
      <p:sp>
        <p:nvSpPr>
          <p:cNvPr id="132" name="Google Shape;132;p27"/>
          <p:cNvSpPr txBox="1">
            <a:spLocks noGrp="1"/>
          </p:cNvSpPr>
          <p:nvPr>
            <p:ph type="title" idx="4294967295"/>
          </p:nvPr>
        </p:nvSpPr>
        <p:spPr>
          <a:xfrm>
            <a:off x="7341550" y="6337575"/>
            <a:ext cx="3339300" cy="1260600"/>
          </a:xfrm>
          <a:prstGeom prst="rect">
            <a:avLst/>
          </a:prstGeom>
        </p:spPr>
        <p:txBody>
          <a:bodyPr spcFirstLastPara="1" wrap="square" lIns="52125" tIns="52125" rIns="52125" bIns="521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300">
                <a:solidFill>
                  <a:srgbClr val="FFFFFF"/>
                </a:solidFill>
              </a:rPr>
              <a:t>Documents</a:t>
            </a:r>
            <a:endParaRPr sz="4300">
              <a:solidFill>
                <a:srgbClr val="FFFFFF"/>
              </a:solidFill>
            </a:endParaRPr>
          </a:p>
        </p:txBody>
      </p:sp>
      <p:sp>
        <p:nvSpPr>
          <p:cNvPr id="133" name="Google Shape;133;p27"/>
          <p:cNvSpPr txBox="1">
            <a:spLocks noGrp="1"/>
          </p:cNvSpPr>
          <p:nvPr>
            <p:ph type="title" idx="4294967295"/>
          </p:nvPr>
        </p:nvSpPr>
        <p:spPr>
          <a:xfrm>
            <a:off x="797812" y="-41638"/>
            <a:ext cx="9085200" cy="1260600"/>
          </a:xfrm>
          <a:prstGeom prst="rect">
            <a:avLst/>
          </a:prstGeom>
        </p:spPr>
        <p:txBody>
          <a:bodyPr spcFirstLastPara="1" wrap="square" lIns="52125" tIns="52125" rIns="52125" bIns="521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300">
                <a:solidFill>
                  <a:srgbClr val="FFFFFF"/>
                </a:solidFill>
              </a:rPr>
              <a:t>Automatic</a:t>
            </a:r>
            <a:br>
              <a:rPr lang="en-US" sz="4300">
                <a:solidFill>
                  <a:srgbClr val="FFFFFF"/>
                </a:solidFill>
              </a:rPr>
            </a:br>
            <a:r>
              <a:rPr lang="en-US" sz="4300">
                <a:solidFill>
                  <a:srgbClr val="FFFFFF"/>
                </a:solidFill>
              </a:rPr>
              <a:t>Summarization</a:t>
            </a:r>
            <a:endParaRPr sz="43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86825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Google Shape;119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2168714" y="0"/>
            <a:ext cx="15018128" cy="7556499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26"/>
          <p:cNvSpPr txBox="1">
            <a:spLocks noGrp="1"/>
          </p:cNvSpPr>
          <p:nvPr>
            <p:ph type="title"/>
          </p:nvPr>
        </p:nvSpPr>
        <p:spPr>
          <a:xfrm>
            <a:off x="801687" y="671512"/>
            <a:ext cx="9085200" cy="1260600"/>
          </a:xfrm>
          <a:prstGeom prst="rect">
            <a:avLst/>
          </a:prstGeom>
        </p:spPr>
        <p:txBody>
          <a:bodyPr spcFirstLastPara="1" wrap="square" lIns="52125" tIns="52125" rIns="52125" bIns="52125" anchor="ctr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rgbClr val="FFFFFF"/>
                </a:solidFill>
              </a:rPr>
              <a:t>Multimedia Content</a:t>
            </a:r>
            <a:br>
              <a:rPr lang="en-US" dirty="0">
                <a:solidFill>
                  <a:srgbClr val="FFFFFF"/>
                </a:solidFill>
              </a:rPr>
            </a:br>
            <a:r>
              <a:rPr lang="en-US" dirty="0">
                <a:solidFill>
                  <a:srgbClr val="FFFFFF"/>
                </a:solidFill>
              </a:rPr>
              <a:t>Translation (from</a:t>
            </a:r>
            <a:br>
              <a:rPr lang="en-US" dirty="0">
                <a:solidFill>
                  <a:srgbClr val="FFFFFF"/>
                </a:solidFill>
              </a:rPr>
            </a:br>
            <a:r>
              <a:rPr lang="en-US" dirty="0">
                <a:solidFill>
                  <a:srgbClr val="FFFFFF"/>
                </a:solidFill>
              </a:rPr>
              <a:t>Arabic) and</a:t>
            </a:r>
            <a:br>
              <a:rPr lang="en-US" dirty="0">
                <a:solidFill>
                  <a:srgbClr val="FFFFFF"/>
                </a:solidFill>
              </a:rPr>
            </a:br>
            <a:r>
              <a:rPr lang="en-US" dirty="0">
                <a:solidFill>
                  <a:srgbClr val="FFFFFF"/>
                </a:solidFill>
              </a:rPr>
              <a:t>Summarization</a:t>
            </a:r>
            <a:endParaRPr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6"/>
          <p:cNvSpPr txBox="1"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GB" dirty="0"/>
              <a:t>Video Translation and Summarisation </a:t>
            </a:r>
          </a:p>
        </p:txBody>
      </p:sp>
      <p:sp>
        <p:nvSpPr>
          <p:cNvPr id="139" name="Google Shape;139;p26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GB" dirty="0"/>
              <a:t>We need a shorter version of news</a:t>
            </a:r>
          </a:p>
          <a:p>
            <a:pPr>
              <a:lnSpc>
                <a:spcPct val="150000"/>
              </a:lnSpc>
            </a:pPr>
            <a:r>
              <a:rPr lang="en-GB" dirty="0"/>
              <a:t>Processing: </a:t>
            </a:r>
          </a:p>
        </p:txBody>
      </p:sp>
      <p:sp>
        <p:nvSpPr>
          <p:cNvPr id="140" name="Google Shape;140;p26"/>
          <p:cNvSpPr/>
          <p:nvPr/>
        </p:nvSpPr>
        <p:spPr>
          <a:xfrm>
            <a:off x="5169142" y="3781948"/>
            <a:ext cx="2981695" cy="781429"/>
          </a:xfrm>
          <a:prstGeom prst="chevron">
            <a:avLst>
              <a:gd name="adj" fmla="val 50000"/>
            </a:avLst>
          </a:prstGeom>
          <a:solidFill>
            <a:srgbClr val="4285F4"/>
          </a:solidFill>
          <a:ln>
            <a:noFill/>
          </a:ln>
        </p:spPr>
        <p:txBody>
          <a:bodyPr spcFirstLastPara="1" wrap="square" lIns="106789" tIns="106789" rIns="106789" bIns="106789" anchor="ctr" anchorCtr="0">
            <a:noAutofit/>
          </a:bodyPr>
          <a:lstStyle/>
          <a:p>
            <a:pPr algn="ctr">
              <a:buSzPts val="1100"/>
            </a:pPr>
            <a:r>
              <a:rPr lang="en-GB" sz="1635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Translation</a:t>
            </a:r>
            <a:endParaRPr sz="1635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1" name="Google Shape;141;p26"/>
          <p:cNvSpPr/>
          <p:nvPr/>
        </p:nvSpPr>
        <p:spPr>
          <a:xfrm>
            <a:off x="88993" y="3782198"/>
            <a:ext cx="3199304" cy="781429"/>
          </a:xfrm>
          <a:prstGeom prst="homePlate">
            <a:avLst>
              <a:gd name="adj" fmla="val 50000"/>
            </a:avLst>
          </a:prstGeom>
          <a:solidFill>
            <a:srgbClr val="1C3AA9"/>
          </a:solidFill>
          <a:ln>
            <a:noFill/>
          </a:ln>
        </p:spPr>
        <p:txBody>
          <a:bodyPr spcFirstLastPara="1" wrap="square" lIns="106789" tIns="106789" rIns="106789" bIns="106789" anchor="ctr" anchorCtr="0">
            <a:noAutofit/>
          </a:bodyPr>
          <a:lstStyle/>
          <a:p>
            <a:pPr algn="ctr">
              <a:buSzPts val="1100"/>
            </a:pPr>
            <a:r>
              <a:rPr lang="en-GB" sz="1635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Speech</a:t>
            </a:r>
            <a:endParaRPr sz="1635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2" name="Google Shape;142;p26"/>
          <p:cNvSpPr/>
          <p:nvPr/>
        </p:nvSpPr>
        <p:spPr>
          <a:xfrm>
            <a:off x="2744561" y="3781948"/>
            <a:ext cx="2981695" cy="781429"/>
          </a:xfrm>
          <a:prstGeom prst="chevron">
            <a:avLst>
              <a:gd name="adj" fmla="val 50000"/>
            </a:avLst>
          </a:prstGeom>
          <a:solidFill>
            <a:srgbClr val="2A56C6"/>
          </a:solidFill>
          <a:ln>
            <a:noFill/>
          </a:ln>
        </p:spPr>
        <p:txBody>
          <a:bodyPr spcFirstLastPara="1" wrap="square" lIns="106789" tIns="106789" rIns="106789" bIns="106789" anchor="ctr" anchorCtr="0">
            <a:noAutofit/>
          </a:bodyPr>
          <a:lstStyle/>
          <a:p>
            <a:pPr algn="ctr">
              <a:buSzPts val="1100"/>
            </a:pPr>
            <a:r>
              <a:rPr lang="en-GB" sz="1635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Text</a:t>
            </a:r>
            <a:endParaRPr sz="1635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3" name="Google Shape;143;p26"/>
          <p:cNvSpPr/>
          <p:nvPr/>
        </p:nvSpPr>
        <p:spPr>
          <a:xfrm>
            <a:off x="7699005" y="3781948"/>
            <a:ext cx="2981695" cy="781429"/>
          </a:xfrm>
          <a:prstGeom prst="chevron">
            <a:avLst>
              <a:gd name="adj" fmla="val 50000"/>
            </a:avLst>
          </a:prstGeom>
          <a:solidFill>
            <a:srgbClr val="6D9EEB"/>
          </a:solidFill>
          <a:ln>
            <a:noFill/>
          </a:ln>
        </p:spPr>
        <p:txBody>
          <a:bodyPr spcFirstLastPara="1" wrap="square" lIns="106789" tIns="106789" rIns="106789" bIns="106789" anchor="ctr" anchorCtr="0">
            <a:noAutofit/>
          </a:bodyPr>
          <a:lstStyle/>
          <a:p>
            <a:pPr algn="ctr">
              <a:buSzPts val="1100"/>
            </a:pPr>
            <a:r>
              <a:rPr lang="en-GB" sz="1635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Summary</a:t>
            </a:r>
            <a:endParaRPr sz="1635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2042587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943977-64B0-984D-9FEA-AEA5EB7E68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b">
            <a:normAutofit fontScale="90000"/>
          </a:bodyPr>
          <a:lstStyle/>
          <a:p>
            <a:r>
              <a:rPr lang="en-GB" sz="4000" dirty="0"/>
              <a:t>Different Architectures (</a:t>
            </a:r>
            <a:r>
              <a:rPr lang="en-GB" sz="4000" dirty="0" err="1"/>
              <a:t>SCenarios</a:t>
            </a:r>
            <a:r>
              <a:rPr lang="en-GB" sz="4000" dirty="0"/>
              <a:t>) for</a:t>
            </a:r>
            <a:br>
              <a:rPr lang="en-GB" sz="4000" dirty="0"/>
            </a:br>
            <a:r>
              <a:rPr lang="en-GB" sz="4000" dirty="0"/>
              <a:t>Summarizing Video to Target Language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79E12DC-70E5-644A-A406-069422540C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0512" y="2184400"/>
            <a:ext cx="5947611" cy="4538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5887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" name="Google Shape;126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2" y="-6"/>
            <a:ext cx="10680696" cy="8010557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27"/>
          <p:cNvSpPr txBox="1">
            <a:spLocks noGrp="1"/>
          </p:cNvSpPr>
          <p:nvPr>
            <p:ph type="title"/>
          </p:nvPr>
        </p:nvSpPr>
        <p:spPr>
          <a:xfrm>
            <a:off x="797762" y="12"/>
            <a:ext cx="9085200" cy="1260600"/>
          </a:xfrm>
          <a:prstGeom prst="rect">
            <a:avLst/>
          </a:prstGeom>
        </p:spPr>
        <p:txBody>
          <a:bodyPr spcFirstLastPara="1" wrap="square" lIns="52125" tIns="52125" rIns="52125" bIns="521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How to Evaluate (Compare) Video Summarization Algorithms?</a:t>
            </a:r>
            <a:endParaRPr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4D69AC-2526-EE40-89BE-F69DF13446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Experiment Assumptions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7CA1793-F5E2-304A-9AAA-4E2548129B2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b="1" dirty="0"/>
              <a:t>Subjective crowdsourcing test</a:t>
            </a:r>
            <a:r>
              <a:rPr lang="en-GB" dirty="0"/>
              <a:t>: colleagues, students, other target groups</a:t>
            </a:r>
          </a:p>
          <a:p>
            <a:r>
              <a:rPr lang="en-GB" dirty="0"/>
              <a:t>Absolute Category Rating (</a:t>
            </a:r>
            <a:r>
              <a:rPr lang="en-GB" b="1" dirty="0"/>
              <a:t>ACR</a:t>
            </a:r>
            <a:r>
              <a:rPr lang="en-GB" dirty="0"/>
              <a:t>), only for relative </a:t>
            </a:r>
            <a:r>
              <a:rPr lang="en-GB" dirty="0" err="1"/>
              <a:t>SCenario</a:t>
            </a:r>
            <a:r>
              <a:rPr lang="en-GB" dirty="0"/>
              <a:t> comparison</a:t>
            </a:r>
          </a:p>
          <a:p>
            <a:r>
              <a:rPr lang="en-GB" b="1" dirty="0"/>
              <a:t>9</a:t>
            </a:r>
            <a:r>
              <a:rPr lang="en-GB" dirty="0"/>
              <a:t> SRCs, </a:t>
            </a:r>
            <a:r>
              <a:rPr lang="en-GB" b="1" dirty="0"/>
              <a:t>4</a:t>
            </a:r>
            <a:r>
              <a:rPr lang="en-GB" dirty="0"/>
              <a:t> HRCs (</a:t>
            </a:r>
            <a:r>
              <a:rPr lang="en-GB" dirty="0" err="1"/>
              <a:t>SCenarios</a:t>
            </a:r>
            <a:r>
              <a:rPr lang="en-GB" dirty="0"/>
              <a:t>), </a:t>
            </a:r>
            <a:r>
              <a:rPr lang="en-GB" b="1" dirty="0"/>
              <a:t>36</a:t>
            </a:r>
            <a:r>
              <a:rPr lang="en-GB" dirty="0"/>
              <a:t> PVSs</a:t>
            </a:r>
          </a:p>
          <a:p>
            <a:r>
              <a:rPr lang="en-GB" b="1" dirty="0"/>
              <a:t>1</a:t>
            </a:r>
            <a:r>
              <a:rPr lang="en-GB" dirty="0"/>
              <a:t> base SCR/test (</a:t>
            </a:r>
            <a:r>
              <a:rPr lang="en-GB" b="1" dirty="0"/>
              <a:t>9</a:t>
            </a:r>
            <a:r>
              <a:rPr lang="en-GB" dirty="0"/>
              <a:t> PVSs/test)</a:t>
            </a:r>
          </a:p>
          <a:p>
            <a:r>
              <a:rPr lang="en-GB" dirty="0"/>
              <a:t>~</a:t>
            </a:r>
            <a:r>
              <a:rPr lang="en-GB" b="1" dirty="0"/>
              <a:t>1</a:t>
            </a:r>
            <a:r>
              <a:rPr lang="en-GB" dirty="0"/>
              <a:t> min/PVS, </a:t>
            </a:r>
            <a:r>
              <a:rPr lang="en-GB" b="1" dirty="0"/>
              <a:t>10</a:t>
            </a:r>
            <a:r>
              <a:rPr lang="en-GB" dirty="0"/>
              <a:t> min/test</a:t>
            </a:r>
          </a:p>
        </p:txBody>
      </p:sp>
    </p:spTree>
    <p:extLst>
      <p:ext uri="{BB962C8B-B14F-4D97-AF65-F5344CB8AC3E}">
        <p14:creationId xmlns:p14="http://schemas.microsoft.com/office/powerpoint/2010/main" val="6728983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24F7CD-09FB-DF43-B40D-4143EF0C6B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SRC/HRC/PVS Matrix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51DD2542-BDCC-D046-9484-5489D3A3B08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1351702"/>
              </p:ext>
            </p:extLst>
          </p:nvPr>
        </p:nvGraphicFramePr>
        <p:xfrm>
          <a:off x="801687" y="2184400"/>
          <a:ext cx="9085260" cy="45386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08526">
                  <a:extLst>
                    <a:ext uri="{9D8B030D-6E8A-4147-A177-3AD203B41FA5}">
                      <a16:colId xmlns:a16="http://schemas.microsoft.com/office/drawing/2014/main" val="3238980095"/>
                    </a:ext>
                  </a:extLst>
                </a:gridCol>
                <a:gridCol w="908526">
                  <a:extLst>
                    <a:ext uri="{9D8B030D-6E8A-4147-A177-3AD203B41FA5}">
                      <a16:colId xmlns:a16="http://schemas.microsoft.com/office/drawing/2014/main" val="3412983253"/>
                    </a:ext>
                  </a:extLst>
                </a:gridCol>
                <a:gridCol w="908526">
                  <a:extLst>
                    <a:ext uri="{9D8B030D-6E8A-4147-A177-3AD203B41FA5}">
                      <a16:colId xmlns:a16="http://schemas.microsoft.com/office/drawing/2014/main" val="1693440213"/>
                    </a:ext>
                  </a:extLst>
                </a:gridCol>
                <a:gridCol w="908526">
                  <a:extLst>
                    <a:ext uri="{9D8B030D-6E8A-4147-A177-3AD203B41FA5}">
                      <a16:colId xmlns:a16="http://schemas.microsoft.com/office/drawing/2014/main" val="3735447395"/>
                    </a:ext>
                  </a:extLst>
                </a:gridCol>
                <a:gridCol w="908526">
                  <a:extLst>
                    <a:ext uri="{9D8B030D-6E8A-4147-A177-3AD203B41FA5}">
                      <a16:colId xmlns:a16="http://schemas.microsoft.com/office/drawing/2014/main" val="1594490486"/>
                    </a:ext>
                  </a:extLst>
                </a:gridCol>
                <a:gridCol w="908526">
                  <a:extLst>
                    <a:ext uri="{9D8B030D-6E8A-4147-A177-3AD203B41FA5}">
                      <a16:colId xmlns:a16="http://schemas.microsoft.com/office/drawing/2014/main" val="2272123716"/>
                    </a:ext>
                  </a:extLst>
                </a:gridCol>
                <a:gridCol w="908526">
                  <a:extLst>
                    <a:ext uri="{9D8B030D-6E8A-4147-A177-3AD203B41FA5}">
                      <a16:colId xmlns:a16="http://schemas.microsoft.com/office/drawing/2014/main" val="1008549264"/>
                    </a:ext>
                  </a:extLst>
                </a:gridCol>
                <a:gridCol w="908526">
                  <a:extLst>
                    <a:ext uri="{9D8B030D-6E8A-4147-A177-3AD203B41FA5}">
                      <a16:colId xmlns:a16="http://schemas.microsoft.com/office/drawing/2014/main" val="1759317898"/>
                    </a:ext>
                  </a:extLst>
                </a:gridCol>
                <a:gridCol w="908526">
                  <a:extLst>
                    <a:ext uri="{9D8B030D-6E8A-4147-A177-3AD203B41FA5}">
                      <a16:colId xmlns:a16="http://schemas.microsoft.com/office/drawing/2014/main" val="1771899847"/>
                    </a:ext>
                  </a:extLst>
                </a:gridCol>
                <a:gridCol w="908526">
                  <a:extLst>
                    <a:ext uri="{9D8B030D-6E8A-4147-A177-3AD203B41FA5}">
                      <a16:colId xmlns:a16="http://schemas.microsoft.com/office/drawing/2014/main" val="2041031900"/>
                    </a:ext>
                  </a:extLst>
                </a:gridCol>
              </a:tblGrid>
              <a:tr h="907732">
                <a:tc>
                  <a:txBody>
                    <a:bodyPr/>
                    <a:lstStyle/>
                    <a:p>
                      <a:pPr algn="ctr"/>
                      <a:endParaRPr lang="en-GB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/>
                        <a:t>SRC1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/>
                        <a:t>SRC2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/>
                        <a:t>SRC3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/>
                        <a:t>SRC4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/>
                        <a:t>SRC5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/>
                        <a:t>SRC6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/>
                        <a:t>SRC7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/>
                        <a:t>SRC8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/>
                        <a:t>SRC9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42402278"/>
                  </a:ext>
                </a:extLst>
              </a:tr>
              <a:tr h="907732"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/>
                        <a:t>HRC1 (SC1)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PVS1.1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PVS2.1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PVS3.1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PVS4.1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PVS5.1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PVS6.1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PVS7.1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PVS8.1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PVS9.1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18828968"/>
                  </a:ext>
                </a:extLst>
              </a:tr>
              <a:tr h="907732"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/>
                        <a:t>HRC1 (SC2)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PVS1.2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PVS2.2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PVS3.2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PVS4.2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PVS5.2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PVS6.2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PVS7.2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PVS8.2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PVS9.2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21227052"/>
                  </a:ext>
                </a:extLst>
              </a:tr>
              <a:tr h="907732"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/>
                        <a:t>HRC1 (SC3)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PVS1.3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PVS2.3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PVS3.3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PVS4.3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PVS5.3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PVS6.3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PVS7.3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PVS8.3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PVS9.3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68501407"/>
                  </a:ext>
                </a:extLst>
              </a:tr>
              <a:tr h="907732"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/>
                        <a:t>HRC1 (SC4)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PVS1.4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PVS2.4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PVS3.4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PVS4.4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PVS5.4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PVS6.4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PVS7.4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PVS8.4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PVS9.4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48201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066493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24F7CD-09FB-DF43-B40D-4143EF0C6B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SRC/HRC/PVS Matrix</a:t>
            </a:r>
            <a:br>
              <a:rPr lang="en-GB" dirty="0"/>
            </a:br>
            <a:r>
              <a:rPr lang="en-GB" u="heavy" dirty="0">
                <a:solidFill>
                  <a:schemeClr val="tx1"/>
                </a:solidFill>
                <a:uFill>
                  <a:solidFill>
                    <a:srgbClr val="FFFF00"/>
                  </a:solidFill>
                </a:uFill>
              </a:rPr>
              <a:t>Tester 1</a:t>
            </a:r>
            <a:endParaRPr lang="en-GB" u="sng" dirty="0">
              <a:solidFill>
                <a:schemeClr val="tx1"/>
              </a:solidFill>
              <a:uFill>
                <a:solidFill>
                  <a:srgbClr val="FFFF00"/>
                </a:solidFill>
              </a:uFill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51DD2542-BDCC-D046-9484-5489D3A3B08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7383770"/>
              </p:ext>
            </p:extLst>
          </p:nvPr>
        </p:nvGraphicFramePr>
        <p:xfrm>
          <a:off x="801687" y="2184400"/>
          <a:ext cx="9085260" cy="45386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08526">
                  <a:extLst>
                    <a:ext uri="{9D8B030D-6E8A-4147-A177-3AD203B41FA5}">
                      <a16:colId xmlns:a16="http://schemas.microsoft.com/office/drawing/2014/main" val="3238980095"/>
                    </a:ext>
                  </a:extLst>
                </a:gridCol>
                <a:gridCol w="908526">
                  <a:extLst>
                    <a:ext uri="{9D8B030D-6E8A-4147-A177-3AD203B41FA5}">
                      <a16:colId xmlns:a16="http://schemas.microsoft.com/office/drawing/2014/main" val="3412983253"/>
                    </a:ext>
                  </a:extLst>
                </a:gridCol>
                <a:gridCol w="908526">
                  <a:extLst>
                    <a:ext uri="{9D8B030D-6E8A-4147-A177-3AD203B41FA5}">
                      <a16:colId xmlns:a16="http://schemas.microsoft.com/office/drawing/2014/main" val="1693440213"/>
                    </a:ext>
                  </a:extLst>
                </a:gridCol>
                <a:gridCol w="908526">
                  <a:extLst>
                    <a:ext uri="{9D8B030D-6E8A-4147-A177-3AD203B41FA5}">
                      <a16:colId xmlns:a16="http://schemas.microsoft.com/office/drawing/2014/main" val="3735447395"/>
                    </a:ext>
                  </a:extLst>
                </a:gridCol>
                <a:gridCol w="908526">
                  <a:extLst>
                    <a:ext uri="{9D8B030D-6E8A-4147-A177-3AD203B41FA5}">
                      <a16:colId xmlns:a16="http://schemas.microsoft.com/office/drawing/2014/main" val="1594490486"/>
                    </a:ext>
                  </a:extLst>
                </a:gridCol>
                <a:gridCol w="908526">
                  <a:extLst>
                    <a:ext uri="{9D8B030D-6E8A-4147-A177-3AD203B41FA5}">
                      <a16:colId xmlns:a16="http://schemas.microsoft.com/office/drawing/2014/main" val="2272123716"/>
                    </a:ext>
                  </a:extLst>
                </a:gridCol>
                <a:gridCol w="908526">
                  <a:extLst>
                    <a:ext uri="{9D8B030D-6E8A-4147-A177-3AD203B41FA5}">
                      <a16:colId xmlns:a16="http://schemas.microsoft.com/office/drawing/2014/main" val="1008549264"/>
                    </a:ext>
                  </a:extLst>
                </a:gridCol>
                <a:gridCol w="908526">
                  <a:extLst>
                    <a:ext uri="{9D8B030D-6E8A-4147-A177-3AD203B41FA5}">
                      <a16:colId xmlns:a16="http://schemas.microsoft.com/office/drawing/2014/main" val="1759317898"/>
                    </a:ext>
                  </a:extLst>
                </a:gridCol>
                <a:gridCol w="908526">
                  <a:extLst>
                    <a:ext uri="{9D8B030D-6E8A-4147-A177-3AD203B41FA5}">
                      <a16:colId xmlns:a16="http://schemas.microsoft.com/office/drawing/2014/main" val="1771899847"/>
                    </a:ext>
                  </a:extLst>
                </a:gridCol>
                <a:gridCol w="908526">
                  <a:extLst>
                    <a:ext uri="{9D8B030D-6E8A-4147-A177-3AD203B41FA5}">
                      <a16:colId xmlns:a16="http://schemas.microsoft.com/office/drawing/2014/main" val="2041031900"/>
                    </a:ext>
                  </a:extLst>
                </a:gridCol>
              </a:tblGrid>
              <a:tr h="907732">
                <a:tc>
                  <a:txBody>
                    <a:bodyPr/>
                    <a:lstStyle/>
                    <a:p>
                      <a:pPr algn="ctr"/>
                      <a:endParaRPr lang="en-GB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/>
                        <a:t>SRC1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/>
                        <a:t>SRC2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/>
                        <a:t>SRC3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/>
                        <a:t>SRC4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/>
                        <a:t>SRC5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/>
                        <a:t>SRC6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/>
                        <a:t>SRC7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/>
                        <a:t>SRC8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/>
                        <a:t>SRC9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42402278"/>
                  </a:ext>
                </a:extLst>
              </a:tr>
              <a:tr h="907732"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/>
                        <a:t>HRC1 (SC1)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PVS1.1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PVS2.1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PVS3.1</a:t>
                      </a: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PVS4.1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PVS5.1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PVS6.1</a:t>
                      </a: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PVS7.1</a:t>
                      </a: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PVS8.1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PVS9.1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18828968"/>
                  </a:ext>
                </a:extLst>
              </a:tr>
              <a:tr h="907732"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/>
                        <a:t>HRC1 (SC2)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PVS1.2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PVS2.2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PVS3.2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PVS4.2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PVS5.2</a:t>
                      </a: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PVS6.2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PVS7.2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PVS8.2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PVS9.2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21227052"/>
                  </a:ext>
                </a:extLst>
              </a:tr>
              <a:tr h="907732"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/>
                        <a:t>HRC1 (SC3)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PVS1.3</a:t>
                      </a: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PVS2.3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PVS3.3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PVS4.3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PVS5.3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PVS6.3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PVS7.3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PVS8.3</a:t>
                      </a: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PVS9.3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68501407"/>
                  </a:ext>
                </a:extLst>
              </a:tr>
              <a:tr h="907732"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/>
                        <a:t>HRC1 (SC4)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PVS1.4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PVS2.4</a:t>
                      </a: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PVS3.4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PVS4.4</a:t>
                      </a: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PVS5.4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PVS6.4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PVS7.4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PVS8.4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PVS9.4</a:t>
                      </a: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8201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267979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24F7CD-09FB-DF43-B40D-4143EF0C6B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SRC/HRC/PVS Matrix</a:t>
            </a:r>
            <a:br>
              <a:rPr lang="en-GB" dirty="0"/>
            </a:br>
            <a:r>
              <a:rPr lang="en-GB" u="heavy" dirty="0">
                <a:solidFill>
                  <a:schemeClr val="tx1"/>
                </a:solidFill>
                <a:uFill>
                  <a:solidFill>
                    <a:srgbClr val="FFFF00"/>
                  </a:solidFill>
                </a:uFill>
              </a:rPr>
              <a:t>Tester 1</a:t>
            </a:r>
            <a:r>
              <a:rPr lang="en-GB" dirty="0"/>
              <a:t>, </a:t>
            </a:r>
            <a:r>
              <a:rPr lang="en-GB" u="heavy" dirty="0">
                <a:uFill>
                  <a:solidFill>
                    <a:srgbClr val="00B0F0"/>
                  </a:solidFill>
                </a:uFill>
              </a:rPr>
              <a:t>Tester 2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51DD2542-BDCC-D046-9484-5489D3A3B08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8790379"/>
              </p:ext>
            </p:extLst>
          </p:nvPr>
        </p:nvGraphicFramePr>
        <p:xfrm>
          <a:off x="801687" y="2184400"/>
          <a:ext cx="9085260" cy="45386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08526">
                  <a:extLst>
                    <a:ext uri="{9D8B030D-6E8A-4147-A177-3AD203B41FA5}">
                      <a16:colId xmlns:a16="http://schemas.microsoft.com/office/drawing/2014/main" val="3238980095"/>
                    </a:ext>
                  </a:extLst>
                </a:gridCol>
                <a:gridCol w="908526">
                  <a:extLst>
                    <a:ext uri="{9D8B030D-6E8A-4147-A177-3AD203B41FA5}">
                      <a16:colId xmlns:a16="http://schemas.microsoft.com/office/drawing/2014/main" val="3412983253"/>
                    </a:ext>
                  </a:extLst>
                </a:gridCol>
                <a:gridCol w="908526">
                  <a:extLst>
                    <a:ext uri="{9D8B030D-6E8A-4147-A177-3AD203B41FA5}">
                      <a16:colId xmlns:a16="http://schemas.microsoft.com/office/drawing/2014/main" val="1693440213"/>
                    </a:ext>
                  </a:extLst>
                </a:gridCol>
                <a:gridCol w="908526">
                  <a:extLst>
                    <a:ext uri="{9D8B030D-6E8A-4147-A177-3AD203B41FA5}">
                      <a16:colId xmlns:a16="http://schemas.microsoft.com/office/drawing/2014/main" val="3735447395"/>
                    </a:ext>
                  </a:extLst>
                </a:gridCol>
                <a:gridCol w="908526">
                  <a:extLst>
                    <a:ext uri="{9D8B030D-6E8A-4147-A177-3AD203B41FA5}">
                      <a16:colId xmlns:a16="http://schemas.microsoft.com/office/drawing/2014/main" val="1594490486"/>
                    </a:ext>
                  </a:extLst>
                </a:gridCol>
                <a:gridCol w="908526">
                  <a:extLst>
                    <a:ext uri="{9D8B030D-6E8A-4147-A177-3AD203B41FA5}">
                      <a16:colId xmlns:a16="http://schemas.microsoft.com/office/drawing/2014/main" val="2272123716"/>
                    </a:ext>
                  </a:extLst>
                </a:gridCol>
                <a:gridCol w="908526">
                  <a:extLst>
                    <a:ext uri="{9D8B030D-6E8A-4147-A177-3AD203B41FA5}">
                      <a16:colId xmlns:a16="http://schemas.microsoft.com/office/drawing/2014/main" val="1008549264"/>
                    </a:ext>
                  </a:extLst>
                </a:gridCol>
                <a:gridCol w="908526">
                  <a:extLst>
                    <a:ext uri="{9D8B030D-6E8A-4147-A177-3AD203B41FA5}">
                      <a16:colId xmlns:a16="http://schemas.microsoft.com/office/drawing/2014/main" val="1759317898"/>
                    </a:ext>
                  </a:extLst>
                </a:gridCol>
                <a:gridCol w="908526">
                  <a:extLst>
                    <a:ext uri="{9D8B030D-6E8A-4147-A177-3AD203B41FA5}">
                      <a16:colId xmlns:a16="http://schemas.microsoft.com/office/drawing/2014/main" val="1771899847"/>
                    </a:ext>
                  </a:extLst>
                </a:gridCol>
                <a:gridCol w="908526">
                  <a:extLst>
                    <a:ext uri="{9D8B030D-6E8A-4147-A177-3AD203B41FA5}">
                      <a16:colId xmlns:a16="http://schemas.microsoft.com/office/drawing/2014/main" val="2041031900"/>
                    </a:ext>
                  </a:extLst>
                </a:gridCol>
              </a:tblGrid>
              <a:tr h="907732">
                <a:tc>
                  <a:txBody>
                    <a:bodyPr/>
                    <a:lstStyle/>
                    <a:p>
                      <a:pPr algn="ctr"/>
                      <a:endParaRPr lang="en-GB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/>
                        <a:t>SRC1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/>
                        <a:t>SRC2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/>
                        <a:t>SRC3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/>
                        <a:t>SRC4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/>
                        <a:t>SRC5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/>
                        <a:t>SRC6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/>
                        <a:t>SRC7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/>
                        <a:t>SRC8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/>
                        <a:t>SRC9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42402278"/>
                  </a:ext>
                </a:extLst>
              </a:tr>
              <a:tr h="907732"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/>
                        <a:t>HRC1 (SC1)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PVS1.1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PVS2.1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PVS3.1</a:t>
                      </a: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PVS4.1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PVS5.1</a:t>
                      </a:r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PVS6.1</a:t>
                      </a: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PVS7.1</a:t>
                      </a: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PVS8.1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PVS9.1</a:t>
                      </a:r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8828968"/>
                  </a:ext>
                </a:extLst>
              </a:tr>
              <a:tr h="907732"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/>
                        <a:t>HRC1 (SC2)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PVS1.2</a:t>
                      </a:r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PVS2.2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PVS3.2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PVS4.2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PVS5.2</a:t>
                      </a: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PVS6.2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PVS7.2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PVS8.2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PVS9.2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21227052"/>
                  </a:ext>
                </a:extLst>
              </a:tr>
              <a:tr h="907732"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/>
                        <a:t>HRC1 (SC3)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PVS1.3</a:t>
                      </a: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PVS2.3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PVS3.3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PVS4.3</a:t>
                      </a:r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PVS5.3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PVS6.3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PVS7.3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PVS8.3</a:t>
                      </a: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PVS9.3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68501407"/>
                  </a:ext>
                </a:extLst>
              </a:tr>
              <a:tr h="907732"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/>
                        <a:t>HRC1 (SC4)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PVS1.4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PVS2.4</a:t>
                      </a: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PVS3.4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PVS4.4</a:t>
                      </a: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PVS5.4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PVS6.4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PVS7.4</a:t>
                      </a:r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PVS8.4</a:t>
                      </a:r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PVS9.4</a:t>
                      </a: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8201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589228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FACD71-F213-7B41-BE9C-0345596794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Entering Test System Including Arabic Mother Tongue Check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6A01FC-EB70-5240-892D-0D4E9A751E6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C51A1C7-B9F1-1849-AA59-3028D1717F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3388" y="2184400"/>
            <a:ext cx="7261859" cy="4538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84462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806348-9F90-5C4D-B97F-D508B53837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Starting Test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02BDDD-A7DE-8441-9F34-D62E1BE57B1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9F18F77-A1FD-D14D-BDB8-6CE1804240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9351" y="2184400"/>
            <a:ext cx="7164798" cy="4541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74421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83F7A2-76A9-C644-98AF-1721BBC192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“Chillout” Screen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5CD40B-D5AC-BA49-88F9-B132782F0B5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B920F7E-9D2D-844B-8D04-9196D274F7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1953" y="2181485"/>
            <a:ext cx="7164730" cy="4541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07009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83E605-15B3-7244-85C4-060B5B6867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Test Material (Video)</a:t>
            </a:r>
            <a:br>
              <a:rPr lang="en-GB" dirty="0"/>
            </a:br>
            <a:r>
              <a:rPr lang="en-GB" dirty="0"/>
              <a:t>Presentation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F74A97-0816-004D-90B6-51026F4EC02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C40CC62-C0A2-2B47-BBC4-01420FEC31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8732" y="2184400"/>
            <a:ext cx="7160131" cy="4538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11192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3E2324-D6C4-6C47-9EB4-14BD535DA7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Assessing Quality</a:t>
            </a:r>
            <a:br>
              <a:rPr lang="en-GB" dirty="0"/>
            </a:br>
            <a:r>
              <a:rPr lang="en-GB" dirty="0"/>
              <a:t>(TBD: Crowdsourcing Check)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94281C-28FC-FD49-8B8D-F4D6775A76D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AD519FA-DDE4-DA4C-ABB9-1956172728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5299" y="2216190"/>
            <a:ext cx="7160131" cy="4475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42175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40"/>
          <p:cNvSpPr txBox="1">
            <a:spLocks noGrp="1"/>
          </p:cNvSpPr>
          <p:nvPr>
            <p:ph type="title"/>
          </p:nvPr>
        </p:nvSpPr>
        <p:spPr>
          <a:xfrm>
            <a:off x="801687" y="671512"/>
            <a:ext cx="9085200" cy="1260600"/>
          </a:xfrm>
          <a:prstGeom prst="rect">
            <a:avLst/>
          </a:prstGeom>
        </p:spPr>
        <p:txBody>
          <a:bodyPr spcFirstLastPara="1" wrap="square" lIns="52125" tIns="52125" rIns="52125" bIns="521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Request for Participation</a:t>
            </a:r>
            <a:endParaRPr dirty="0"/>
          </a:p>
        </p:txBody>
      </p:sp>
      <p:sp>
        <p:nvSpPr>
          <p:cNvPr id="222" name="Google Shape;222;p40"/>
          <p:cNvSpPr txBox="1">
            <a:spLocks noGrp="1"/>
          </p:cNvSpPr>
          <p:nvPr>
            <p:ph type="body" idx="1"/>
          </p:nvPr>
        </p:nvSpPr>
        <p:spPr>
          <a:xfrm>
            <a:off x="801687" y="2184400"/>
            <a:ext cx="9085200" cy="4538700"/>
          </a:xfrm>
          <a:prstGeom prst="rect">
            <a:avLst/>
          </a:prstGeom>
        </p:spPr>
        <p:txBody>
          <a:bodyPr spcFirstLastPara="1" wrap="square" lIns="52125" tIns="52125" rIns="52125" bIns="52125" anchor="t" anchorCtr="0">
            <a:noAutofit/>
          </a:bodyPr>
          <a:lstStyle/>
          <a:p>
            <a:pPr>
              <a:lnSpc>
                <a:spcPct val="115000"/>
              </a:lnSpc>
            </a:pPr>
            <a:r>
              <a:rPr lang="en-US" dirty="0">
                <a:solidFill>
                  <a:schemeClr val="dk1"/>
                </a:solidFill>
              </a:rPr>
              <a:t>Link: </a:t>
            </a:r>
            <a:r>
              <a:rPr lang="en-US" b="1" dirty="0">
                <a:solidFill>
                  <a:schemeClr val="dk1"/>
                </a:solidFill>
                <a:hlinkClick r:id="rId3"/>
              </a:rPr>
              <a:t>http://amis.kt.agh.edu.pl</a:t>
            </a:r>
            <a:endParaRPr lang="en-US" b="1" dirty="0">
              <a:solidFill>
                <a:schemeClr val="dk1"/>
              </a:solidFill>
            </a:endParaRPr>
          </a:p>
          <a:p>
            <a:pPr marL="457200" lvl="0" indent="-4572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3600"/>
              <a:buChar char="»"/>
            </a:pPr>
            <a:r>
              <a:rPr lang="en-US" b="1" dirty="0">
                <a:solidFill>
                  <a:schemeClr val="dk1"/>
                </a:solidFill>
              </a:rPr>
              <a:t>Please:</a:t>
            </a:r>
          </a:p>
          <a:p>
            <a:pPr lvl="1">
              <a:lnSpc>
                <a:spcPct val="115000"/>
              </a:lnSpc>
              <a:buChar char="»"/>
            </a:pPr>
            <a:r>
              <a:rPr lang="en-US" b="1" dirty="0">
                <a:solidFill>
                  <a:schemeClr val="dk1"/>
                </a:solidFill>
              </a:rPr>
              <a:t>Find 10 min to help us</a:t>
            </a:r>
          </a:p>
          <a:p>
            <a:pPr lvl="1">
              <a:lnSpc>
                <a:spcPct val="115000"/>
              </a:lnSpc>
              <a:buChar char="»"/>
            </a:pPr>
            <a:r>
              <a:rPr lang="en-US" b="1" dirty="0">
                <a:solidFill>
                  <a:schemeClr val="dk1"/>
                </a:solidFill>
              </a:rPr>
              <a:t>Circulate link among colleagues, students, etc.</a:t>
            </a:r>
          </a:p>
          <a:p>
            <a:pPr lvl="0">
              <a:lnSpc>
                <a:spcPct val="115000"/>
              </a:lnSpc>
            </a:pPr>
            <a:r>
              <a:rPr lang="en-US" dirty="0">
                <a:solidFill>
                  <a:schemeClr val="dk1"/>
                </a:solidFill>
              </a:rPr>
              <a:t>Deadline: </a:t>
            </a:r>
            <a:r>
              <a:rPr lang="en-US" b="1" dirty="0">
                <a:solidFill>
                  <a:schemeClr val="dk1"/>
                </a:solidFill>
              </a:rPr>
              <a:t>2 weeks</a:t>
            </a:r>
            <a:r>
              <a:rPr lang="en-US" dirty="0">
                <a:solidFill>
                  <a:schemeClr val="dk1"/>
                </a:solidFill>
              </a:rPr>
              <a:t> (end of October 2019)</a:t>
            </a:r>
          </a:p>
        </p:txBody>
      </p:sp>
      <p:pic>
        <p:nvPicPr>
          <p:cNvPr id="223" name="Google Shape;223;p4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13700" y="0"/>
            <a:ext cx="2667000" cy="952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Blank Presentation - Default">
  <a:themeElements>
    <a:clrScheme name="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Blank Presentation">
  <a:themeElements>
    <a:clrScheme name="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459</TotalTime>
  <Words>373</Words>
  <Application>Microsoft Macintosh PowerPoint</Application>
  <PresentationFormat>Custom</PresentationFormat>
  <Paragraphs>185</Paragraphs>
  <Slides>17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Arial</vt:lpstr>
      <vt:lpstr>Roboto</vt:lpstr>
      <vt:lpstr>Blank Presentation - Default</vt:lpstr>
      <vt:lpstr>Blank Presentation</vt:lpstr>
      <vt:lpstr>PowerPoint Presentation</vt:lpstr>
      <vt:lpstr>PowerPoint Presentation</vt:lpstr>
      <vt:lpstr>PowerPoint Presentation</vt:lpstr>
      <vt:lpstr>Multimedia Content Translation (from Arabic) and Summarization</vt:lpstr>
      <vt:lpstr>Video Translation and Summarisation </vt:lpstr>
      <vt:lpstr>Different Architectures (SCenarios) for Summarizing Video to Target Language</vt:lpstr>
      <vt:lpstr>How to Evaluate (Compare) Video Summarization Algorithms?</vt:lpstr>
      <vt:lpstr>Experiment Assumptions</vt:lpstr>
      <vt:lpstr>SRC/HRC/PVS Matrix</vt:lpstr>
      <vt:lpstr>SRC/HRC/PVS Matrix Tester 1</vt:lpstr>
      <vt:lpstr>SRC/HRC/PVS Matrix Tester 1, Tester 2</vt:lpstr>
      <vt:lpstr>Entering Test System Including Arabic Mother Tongue Check</vt:lpstr>
      <vt:lpstr>Starting Test</vt:lpstr>
      <vt:lpstr>“Chillout” Screen</vt:lpstr>
      <vt:lpstr>Test Material (Video) Presentation</vt:lpstr>
      <vt:lpstr>Assessing Quality (TBD: Crowdsourcing Check)</vt:lpstr>
      <vt:lpstr>Request for Participation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Mikołaj Leszczuk</cp:lastModifiedBy>
  <cp:revision>21</cp:revision>
  <dcterms:modified xsi:type="dcterms:W3CDTF">2019-10-15T01:18:04Z</dcterms:modified>
</cp:coreProperties>
</file>