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56" r:id="rId3"/>
    <p:sldId id="259" r:id="rId4"/>
    <p:sldId id="270" r:id="rId5"/>
    <p:sldId id="261" r:id="rId6"/>
    <p:sldId id="262" r:id="rId7"/>
    <p:sldId id="271" r:id="rId8"/>
    <p:sldId id="273" r:id="rId9"/>
    <p:sldId id="269" r:id="rId10"/>
    <p:sldId id="268" r:id="rId11"/>
    <p:sldId id="266" r:id="rId12"/>
    <p:sldId id="267" r:id="rId13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Keine Formatvorlage, Tabellen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50" d="100"/>
          <a:sy n="150" d="100"/>
        </p:scale>
        <p:origin x="-1824" y="-2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69BFF99-8D9C-4101-8568-87F257E5C2B3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de-DE"/>
        </a:p>
      </dgm:t>
    </dgm:pt>
    <dgm:pt modelId="{4634413E-EBA6-4CA4-A17D-70DFF595E5F1}">
      <dgm:prSet phldrT="[Text]" custT="1"/>
      <dgm:spPr/>
      <dgm:t>
        <a:bodyPr/>
        <a:lstStyle/>
        <a:p>
          <a:endParaRPr lang="de-DE" sz="1100" dirty="0"/>
        </a:p>
      </dgm:t>
    </dgm:pt>
    <dgm:pt modelId="{1C76027F-51CE-4EEE-8079-49B251DB43A1}" type="parTrans" cxnId="{362701A9-877C-408E-B382-D6C4A48913A6}">
      <dgm:prSet/>
      <dgm:spPr/>
      <dgm:t>
        <a:bodyPr/>
        <a:lstStyle/>
        <a:p>
          <a:endParaRPr lang="de-DE" sz="1100"/>
        </a:p>
      </dgm:t>
    </dgm:pt>
    <dgm:pt modelId="{F702191C-6174-46F8-B335-F2B2337FD86C}" type="sibTrans" cxnId="{362701A9-877C-408E-B382-D6C4A48913A6}">
      <dgm:prSet/>
      <dgm:spPr/>
      <dgm:t>
        <a:bodyPr/>
        <a:lstStyle/>
        <a:p>
          <a:endParaRPr lang="de-DE" sz="1100"/>
        </a:p>
      </dgm:t>
    </dgm:pt>
    <dgm:pt modelId="{CF43C8FC-8F5D-4AC1-90D2-02D96A72A71F}">
      <dgm:prSet phldrT="[Text]" custT="1"/>
      <dgm:spPr/>
      <dgm:t>
        <a:bodyPr/>
        <a:lstStyle/>
        <a:p>
          <a:r>
            <a:rPr lang="de-DE" sz="1400" dirty="0" smtClean="0"/>
            <a:t>Pixel-based Models:</a:t>
          </a:r>
        </a:p>
        <a:p>
          <a:r>
            <a:rPr lang="de-DE" sz="1100" dirty="0" smtClean="0"/>
            <a:t>- FR, NR, RR Models</a:t>
          </a:r>
        </a:p>
        <a:p>
          <a:r>
            <a:rPr lang="de-DE" sz="1100" dirty="0" smtClean="0"/>
            <a:t>- Validated using short (8 sec) and long (upto 300 sec) test conditions</a:t>
          </a:r>
          <a:endParaRPr lang="de-DE" sz="1100" dirty="0"/>
        </a:p>
      </dgm:t>
    </dgm:pt>
    <dgm:pt modelId="{174A907B-4179-4821-B48B-F968C3BDE2CE}" type="parTrans" cxnId="{DAF5AE87-A31C-4A7A-A0E6-BFE68265537D}">
      <dgm:prSet/>
      <dgm:spPr/>
      <dgm:t>
        <a:bodyPr/>
        <a:lstStyle/>
        <a:p>
          <a:endParaRPr lang="de-DE" sz="1100"/>
        </a:p>
      </dgm:t>
    </dgm:pt>
    <dgm:pt modelId="{12D961B1-98AA-4237-BF24-566FFDE3F660}" type="sibTrans" cxnId="{DAF5AE87-A31C-4A7A-A0E6-BFE68265537D}">
      <dgm:prSet/>
      <dgm:spPr/>
      <dgm:t>
        <a:bodyPr/>
        <a:lstStyle/>
        <a:p>
          <a:endParaRPr lang="de-DE" sz="1100"/>
        </a:p>
      </dgm:t>
    </dgm:pt>
    <dgm:pt modelId="{E734E6C1-E66F-48C5-A709-7E2A5B4650FF}">
      <dgm:prSet phldrT="[Text]" custT="1"/>
      <dgm:spPr/>
      <dgm:t>
        <a:bodyPr/>
        <a:lstStyle/>
        <a:p>
          <a:r>
            <a:rPr lang="de-DE" sz="1400" dirty="0" smtClean="0"/>
            <a:t>Hybrid Models:</a:t>
          </a:r>
        </a:p>
        <a:p>
          <a:r>
            <a:rPr lang="de-DE" sz="1100" dirty="0" smtClean="0"/>
            <a:t>- Hybrid </a:t>
          </a:r>
          <a:r>
            <a:rPr lang="de-DE" sz="1100" dirty="0" smtClean="0"/>
            <a:t>NR, Hybrid RR and Hybrid FR Models</a:t>
          </a:r>
          <a:endParaRPr lang="de-DE" sz="1100" dirty="0" smtClean="0"/>
        </a:p>
        <a:p>
          <a:r>
            <a:rPr lang="de-DE" sz="1100" dirty="0" smtClean="0"/>
            <a:t>- Validated using short (8 sec) and long (upto 300 sec) test conditions</a:t>
          </a:r>
          <a:endParaRPr lang="de-DE" sz="1100" dirty="0"/>
        </a:p>
      </dgm:t>
    </dgm:pt>
    <dgm:pt modelId="{EEA4C168-1108-4421-BA1B-6014A1647009}" type="parTrans" cxnId="{7610631D-5981-48EF-A699-2BFF9FA059CE}">
      <dgm:prSet/>
      <dgm:spPr/>
      <dgm:t>
        <a:bodyPr/>
        <a:lstStyle/>
        <a:p>
          <a:endParaRPr lang="de-DE" sz="1100"/>
        </a:p>
      </dgm:t>
    </dgm:pt>
    <dgm:pt modelId="{952F5E5B-405D-4EC1-B531-90E715956D5E}" type="sibTrans" cxnId="{7610631D-5981-48EF-A699-2BFF9FA059CE}">
      <dgm:prSet/>
      <dgm:spPr/>
      <dgm:t>
        <a:bodyPr/>
        <a:lstStyle/>
        <a:p>
          <a:endParaRPr lang="de-DE" sz="1100"/>
        </a:p>
      </dgm:t>
    </dgm:pt>
    <dgm:pt modelId="{0CB360DE-D270-42FE-985E-94782917B5CE}" type="pres">
      <dgm:prSet presAssocID="{B69BFF99-8D9C-4101-8568-87F257E5C2B3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de-DE"/>
        </a:p>
      </dgm:t>
    </dgm:pt>
    <dgm:pt modelId="{47133294-BD48-4999-9A03-96E9F51E7F31}" type="pres">
      <dgm:prSet presAssocID="{B69BFF99-8D9C-4101-8568-87F257E5C2B3}" presName="Name1" presStyleCnt="0"/>
      <dgm:spPr/>
    </dgm:pt>
    <dgm:pt modelId="{D81B1AC1-BB7A-4B4E-9DD2-C2289E0CBE57}" type="pres">
      <dgm:prSet presAssocID="{B69BFF99-8D9C-4101-8568-87F257E5C2B3}" presName="cycle" presStyleCnt="0"/>
      <dgm:spPr/>
    </dgm:pt>
    <dgm:pt modelId="{45C5295E-92B0-4F99-8366-E29053DB6187}" type="pres">
      <dgm:prSet presAssocID="{B69BFF99-8D9C-4101-8568-87F257E5C2B3}" presName="srcNode" presStyleLbl="node1" presStyleIdx="0" presStyleCnt="3"/>
      <dgm:spPr/>
    </dgm:pt>
    <dgm:pt modelId="{5B0E00A3-F098-4550-889E-CA30AE796F95}" type="pres">
      <dgm:prSet presAssocID="{B69BFF99-8D9C-4101-8568-87F257E5C2B3}" presName="conn" presStyleLbl="parChTrans1D2" presStyleIdx="0" presStyleCnt="1"/>
      <dgm:spPr/>
      <dgm:t>
        <a:bodyPr/>
        <a:lstStyle/>
        <a:p>
          <a:endParaRPr lang="de-DE"/>
        </a:p>
      </dgm:t>
    </dgm:pt>
    <dgm:pt modelId="{FAF56310-4734-4347-BDA0-BC548C9E393C}" type="pres">
      <dgm:prSet presAssocID="{B69BFF99-8D9C-4101-8568-87F257E5C2B3}" presName="extraNode" presStyleLbl="node1" presStyleIdx="0" presStyleCnt="3"/>
      <dgm:spPr/>
    </dgm:pt>
    <dgm:pt modelId="{2B895333-6341-45F2-90F6-4EC73295DF61}" type="pres">
      <dgm:prSet presAssocID="{B69BFF99-8D9C-4101-8568-87F257E5C2B3}" presName="dstNode" presStyleLbl="node1" presStyleIdx="0" presStyleCnt="3"/>
      <dgm:spPr/>
    </dgm:pt>
    <dgm:pt modelId="{56CBEBDD-3A0B-4F79-84E2-4B6E687C8E81}" type="pres">
      <dgm:prSet presAssocID="{4634413E-EBA6-4CA4-A17D-70DFF595E5F1}" presName="text_1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EEACB1A4-DC00-4477-BAA3-8CDF946D407F}" type="pres">
      <dgm:prSet presAssocID="{4634413E-EBA6-4CA4-A17D-70DFF595E5F1}" presName="accent_1" presStyleCnt="0"/>
      <dgm:spPr/>
    </dgm:pt>
    <dgm:pt modelId="{430A264A-E966-4951-9157-E3C5260734E3}" type="pres">
      <dgm:prSet presAssocID="{4634413E-EBA6-4CA4-A17D-70DFF595E5F1}" presName="accentRepeatNode" presStyleLbl="solidFgAcc1" presStyleIdx="0" presStyleCnt="3"/>
      <dgm:spPr/>
    </dgm:pt>
    <dgm:pt modelId="{155B9BB2-1699-42CD-86E5-EC2977722848}" type="pres">
      <dgm:prSet presAssocID="{CF43C8FC-8F5D-4AC1-90D2-02D96A72A71F}" presName="text_2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8ED8C6CE-791F-4305-9B6C-E3B44BB789C2}" type="pres">
      <dgm:prSet presAssocID="{CF43C8FC-8F5D-4AC1-90D2-02D96A72A71F}" presName="accent_2" presStyleCnt="0"/>
      <dgm:spPr/>
    </dgm:pt>
    <dgm:pt modelId="{E3D5F242-A998-4C29-AD59-AD9F2766CE11}" type="pres">
      <dgm:prSet presAssocID="{CF43C8FC-8F5D-4AC1-90D2-02D96A72A71F}" presName="accentRepeatNode" presStyleLbl="solidFgAcc1" presStyleIdx="1" presStyleCnt="3"/>
      <dgm:spPr/>
    </dgm:pt>
    <dgm:pt modelId="{D365345C-7B2B-4BAB-B301-A314C75EF38F}" type="pres">
      <dgm:prSet presAssocID="{E734E6C1-E66F-48C5-A709-7E2A5B4650FF}" presName="text_3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8EBB7151-612B-4194-ABB5-07733C701AEF}" type="pres">
      <dgm:prSet presAssocID="{E734E6C1-E66F-48C5-A709-7E2A5B4650FF}" presName="accent_3" presStyleCnt="0"/>
      <dgm:spPr/>
    </dgm:pt>
    <dgm:pt modelId="{0F3CB8A7-C270-4C07-904C-067784CF0D17}" type="pres">
      <dgm:prSet presAssocID="{E734E6C1-E66F-48C5-A709-7E2A5B4650FF}" presName="accentRepeatNode" presStyleLbl="solidFgAcc1" presStyleIdx="2" presStyleCnt="3"/>
      <dgm:spPr/>
    </dgm:pt>
  </dgm:ptLst>
  <dgm:cxnLst>
    <dgm:cxn modelId="{DAF5AE87-A31C-4A7A-A0E6-BFE68265537D}" srcId="{B69BFF99-8D9C-4101-8568-87F257E5C2B3}" destId="{CF43C8FC-8F5D-4AC1-90D2-02D96A72A71F}" srcOrd="1" destOrd="0" parTransId="{174A907B-4179-4821-B48B-F968C3BDE2CE}" sibTransId="{12D961B1-98AA-4237-BF24-566FFDE3F660}"/>
    <dgm:cxn modelId="{362701A9-877C-408E-B382-D6C4A48913A6}" srcId="{B69BFF99-8D9C-4101-8568-87F257E5C2B3}" destId="{4634413E-EBA6-4CA4-A17D-70DFF595E5F1}" srcOrd="0" destOrd="0" parTransId="{1C76027F-51CE-4EEE-8079-49B251DB43A1}" sibTransId="{F702191C-6174-46F8-B335-F2B2337FD86C}"/>
    <dgm:cxn modelId="{FDCDD466-8F6E-4AF7-9865-361EEF15EEF8}" type="presOf" srcId="{E734E6C1-E66F-48C5-A709-7E2A5B4650FF}" destId="{D365345C-7B2B-4BAB-B301-A314C75EF38F}" srcOrd="0" destOrd="0" presId="urn:microsoft.com/office/officeart/2008/layout/VerticalCurvedList"/>
    <dgm:cxn modelId="{D3D68E41-4DDF-4771-838C-35045D4BA034}" type="presOf" srcId="{CF43C8FC-8F5D-4AC1-90D2-02D96A72A71F}" destId="{155B9BB2-1699-42CD-86E5-EC2977722848}" srcOrd="0" destOrd="0" presId="urn:microsoft.com/office/officeart/2008/layout/VerticalCurvedList"/>
    <dgm:cxn modelId="{7610631D-5981-48EF-A699-2BFF9FA059CE}" srcId="{B69BFF99-8D9C-4101-8568-87F257E5C2B3}" destId="{E734E6C1-E66F-48C5-A709-7E2A5B4650FF}" srcOrd="2" destOrd="0" parTransId="{EEA4C168-1108-4421-BA1B-6014A1647009}" sibTransId="{952F5E5B-405D-4EC1-B531-90E715956D5E}"/>
    <dgm:cxn modelId="{5EC9CCD5-CCDB-4D17-8F51-4D0E18AB0ED5}" type="presOf" srcId="{B69BFF99-8D9C-4101-8568-87F257E5C2B3}" destId="{0CB360DE-D270-42FE-985E-94782917B5CE}" srcOrd="0" destOrd="0" presId="urn:microsoft.com/office/officeart/2008/layout/VerticalCurvedList"/>
    <dgm:cxn modelId="{61578FED-DE47-4600-B84A-34D005C686E6}" type="presOf" srcId="{F702191C-6174-46F8-B335-F2B2337FD86C}" destId="{5B0E00A3-F098-4550-889E-CA30AE796F95}" srcOrd="0" destOrd="0" presId="urn:microsoft.com/office/officeart/2008/layout/VerticalCurvedList"/>
    <dgm:cxn modelId="{DA8E71C3-009C-4CAD-9526-6EA88EBB12DD}" type="presOf" srcId="{4634413E-EBA6-4CA4-A17D-70DFF595E5F1}" destId="{56CBEBDD-3A0B-4F79-84E2-4B6E687C8E81}" srcOrd="0" destOrd="0" presId="urn:microsoft.com/office/officeart/2008/layout/VerticalCurvedList"/>
    <dgm:cxn modelId="{13C61FA0-0D69-402E-B6F2-43194F5A7171}" type="presParOf" srcId="{0CB360DE-D270-42FE-985E-94782917B5CE}" destId="{47133294-BD48-4999-9A03-96E9F51E7F31}" srcOrd="0" destOrd="0" presId="urn:microsoft.com/office/officeart/2008/layout/VerticalCurvedList"/>
    <dgm:cxn modelId="{D234D64E-38F3-4443-974A-BC12084130DB}" type="presParOf" srcId="{47133294-BD48-4999-9A03-96E9F51E7F31}" destId="{D81B1AC1-BB7A-4B4E-9DD2-C2289E0CBE57}" srcOrd="0" destOrd="0" presId="urn:microsoft.com/office/officeart/2008/layout/VerticalCurvedList"/>
    <dgm:cxn modelId="{715BC5CA-DF24-446F-AF7D-670E6BB57609}" type="presParOf" srcId="{D81B1AC1-BB7A-4B4E-9DD2-C2289E0CBE57}" destId="{45C5295E-92B0-4F99-8366-E29053DB6187}" srcOrd="0" destOrd="0" presId="urn:microsoft.com/office/officeart/2008/layout/VerticalCurvedList"/>
    <dgm:cxn modelId="{6EA84087-EF6B-4A3F-A8BA-D0BA407FBA09}" type="presParOf" srcId="{D81B1AC1-BB7A-4B4E-9DD2-C2289E0CBE57}" destId="{5B0E00A3-F098-4550-889E-CA30AE796F95}" srcOrd="1" destOrd="0" presId="urn:microsoft.com/office/officeart/2008/layout/VerticalCurvedList"/>
    <dgm:cxn modelId="{49493D38-5D33-48A1-AACB-3E695D612D84}" type="presParOf" srcId="{D81B1AC1-BB7A-4B4E-9DD2-C2289E0CBE57}" destId="{FAF56310-4734-4347-BDA0-BC548C9E393C}" srcOrd="2" destOrd="0" presId="urn:microsoft.com/office/officeart/2008/layout/VerticalCurvedList"/>
    <dgm:cxn modelId="{C8B53B25-8C5E-4AE0-AAEF-E9406510452E}" type="presParOf" srcId="{D81B1AC1-BB7A-4B4E-9DD2-C2289E0CBE57}" destId="{2B895333-6341-45F2-90F6-4EC73295DF61}" srcOrd="3" destOrd="0" presId="urn:microsoft.com/office/officeart/2008/layout/VerticalCurvedList"/>
    <dgm:cxn modelId="{06FC9D1D-AC83-47B2-B55B-4F555373111D}" type="presParOf" srcId="{47133294-BD48-4999-9A03-96E9F51E7F31}" destId="{56CBEBDD-3A0B-4F79-84E2-4B6E687C8E81}" srcOrd="1" destOrd="0" presId="urn:microsoft.com/office/officeart/2008/layout/VerticalCurvedList"/>
    <dgm:cxn modelId="{851B76FF-A7A8-4407-A6A7-D6396E10CCF6}" type="presParOf" srcId="{47133294-BD48-4999-9A03-96E9F51E7F31}" destId="{EEACB1A4-DC00-4477-BAA3-8CDF946D407F}" srcOrd="2" destOrd="0" presId="urn:microsoft.com/office/officeart/2008/layout/VerticalCurvedList"/>
    <dgm:cxn modelId="{C8602256-3ACE-4C20-9149-CA08549D49EB}" type="presParOf" srcId="{EEACB1A4-DC00-4477-BAA3-8CDF946D407F}" destId="{430A264A-E966-4951-9157-E3C5260734E3}" srcOrd="0" destOrd="0" presId="urn:microsoft.com/office/officeart/2008/layout/VerticalCurvedList"/>
    <dgm:cxn modelId="{4C2F9CA8-E294-4ADB-9B6B-344E3955F812}" type="presParOf" srcId="{47133294-BD48-4999-9A03-96E9F51E7F31}" destId="{155B9BB2-1699-42CD-86E5-EC2977722848}" srcOrd="3" destOrd="0" presId="urn:microsoft.com/office/officeart/2008/layout/VerticalCurvedList"/>
    <dgm:cxn modelId="{ABBCB115-493E-4128-B39A-9D609114A068}" type="presParOf" srcId="{47133294-BD48-4999-9A03-96E9F51E7F31}" destId="{8ED8C6CE-791F-4305-9B6C-E3B44BB789C2}" srcOrd="4" destOrd="0" presId="urn:microsoft.com/office/officeart/2008/layout/VerticalCurvedList"/>
    <dgm:cxn modelId="{EEEBABFC-F391-47A6-988B-0F0966402EEB}" type="presParOf" srcId="{8ED8C6CE-791F-4305-9B6C-E3B44BB789C2}" destId="{E3D5F242-A998-4C29-AD59-AD9F2766CE11}" srcOrd="0" destOrd="0" presId="urn:microsoft.com/office/officeart/2008/layout/VerticalCurvedList"/>
    <dgm:cxn modelId="{F1F79831-51B1-4C50-8B87-AD997BF159A0}" type="presParOf" srcId="{47133294-BD48-4999-9A03-96E9F51E7F31}" destId="{D365345C-7B2B-4BAB-B301-A314C75EF38F}" srcOrd="5" destOrd="0" presId="urn:microsoft.com/office/officeart/2008/layout/VerticalCurvedList"/>
    <dgm:cxn modelId="{1234114E-62AC-47DF-AC23-13636A426FA6}" type="presParOf" srcId="{47133294-BD48-4999-9A03-96E9F51E7F31}" destId="{8EBB7151-612B-4194-ABB5-07733C701AEF}" srcOrd="6" destOrd="0" presId="urn:microsoft.com/office/officeart/2008/layout/VerticalCurvedList"/>
    <dgm:cxn modelId="{5AE0663B-B14B-442F-AEB6-36E33DD0D542}" type="presParOf" srcId="{8EBB7151-612B-4194-ABB5-07733C701AEF}" destId="{0F3CB8A7-C270-4C07-904C-067784CF0D17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0E00A3-F098-4550-889E-CA30AE796F95}">
      <dsp:nvSpPr>
        <dsp:cNvPr id="0" name=""/>
        <dsp:cNvSpPr/>
      </dsp:nvSpPr>
      <dsp:spPr>
        <a:xfrm>
          <a:off x="-4594335" y="-704407"/>
          <a:ext cx="5472816" cy="5472816"/>
        </a:xfrm>
        <a:prstGeom prst="blockArc">
          <a:avLst>
            <a:gd name="adj1" fmla="val 18900000"/>
            <a:gd name="adj2" fmla="val 2700000"/>
            <a:gd name="adj3" fmla="val 395"/>
          </a:avLst>
        </a:prstGeom>
        <a:noFill/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6CBEBDD-3A0B-4F79-84E2-4B6E687C8E81}">
      <dsp:nvSpPr>
        <dsp:cNvPr id="0" name=""/>
        <dsp:cNvSpPr/>
      </dsp:nvSpPr>
      <dsp:spPr>
        <a:xfrm>
          <a:off x="564979" y="406400"/>
          <a:ext cx="5475833" cy="81280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5160" tIns="27940" rIns="27940" bIns="2794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de-DE" sz="1100" kern="1200" dirty="0"/>
        </a:p>
      </dsp:txBody>
      <dsp:txXfrm>
        <a:off x="564979" y="406400"/>
        <a:ext cx="5475833" cy="812800"/>
      </dsp:txXfrm>
    </dsp:sp>
    <dsp:sp modelId="{430A264A-E966-4951-9157-E3C5260734E3}">
      <dsp:nvSpPr>
        <dsp:cNvPr id="0" name=""/>
        <dsp:cNvSpPr/>
      </dsp:nvSpPr>
      <dsp:spPr>
        <a:xfrm>
          <a:off x="56979" y="304800"/>
          <a:ext cx="1016000" cy="101600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55B9BB2-1699-42CD-86E5-EC2977722848}">
      <dsp:nvSpPr>
        <dsp:cNvPr id="0" name=""/>
        <dsp:cNvSpPr/>
      </dsp:nvSpPr>
      <dsp:spPr>
        <a:xfrm>
          <a:off x="860432" y="1625599"/>
          <a:ext cx="5180380" cy="81280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5160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400" kern="1200" dirty="0" smtClean="0"/>
            <a:t>Pixel-based Models: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100" kern="1200" dirty="0" smtClean="0"/>
            <a:t>- FR, NR, RR Models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100" kern="1200" dirty="0" smtClean="0"/>
            <a:t>- Validated using short (8 sec) and long (upto 300 sec) test conditions</a:t>
          </a:r>
          <a:endParaRPr lang="de-DE" sz="1100" kern="1200" dirty="0"/>
        </a:p>
      </dsp:txBody>
      <dsp:txXfrm>
        <a:off x="860432" y="1625599"/>
        <a:ext cx="5180380" cy="812800"/>
      </dsp:txXfrm>
    </dsp:sp>
    <dsp:sp modelId="{E3D5F242-A998-4C29-AD59-AD9F2766CE11}">
      <dsp:nvSpPr>
        <dsp:cNvPr id="0" name=""/>
        <dsp:cNvSpPr/>
      </dsp:nvSpPr>
      <dsp:spPr>
        <a:xfrm>
          <a:off x="352432" y="1523999"/>
          <a:ext cx="1016000" cy="101600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365345C-7B2B-4BAB-B301-A314C75EF38F}">
      <dsp:nvSpPr>
        <dsp:cNvPr id="0" name=""/>
        <dsp:cNvSpPr/>
      </dsp:nvSpPr>
      <dsp:spPr>
        <a:xfrm>
          <a:off x="564979" y="2844800"/>
          <a:ext cx="5475833" cy="812800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5160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400" kern="1200" dirty="0" smtClean="0"/>
            <a:t>Hybrid Models: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100" kern="1200" dirty="0" smtClean="0"/>
            <a:t>- Hybrid </a:t>
          </a:r>
          <a:r>
            <a:rPr lang="de-DE" sz="1100" kern="1200" dirty="0" smtClean="0"/>
            <a:t>NR, Hybrid RR and Hybrid FR Models</a:t>
          </a:r>
          <a:endParaRPr lang="de-DE" sz="1100" kern="1200" dirty="0" smtClean="0"/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100" kern="1200" dirty="0" smtClean="0"/>
            <a:t>- Validated using short (8 sec) and long (upto 300 sec) test conditions</a:t>
          </a:r>
          <a:endParaRPr lang="de-DE" sz="1100" kern="1200" dirty="0"/>
        </a:p>
      </dsp:txBody>
      <dsp:txXfrm>
        <a:off x="564979" y="2844800"/>
        <a:ext cx="5475833" cy="812800"/>
      </dsp:txXfrm>
    </dsp:sp>
    <dsp:sp modelId="{0F3CB8A7-C270-4C07-904C-067784CF0D17}">
      <dsp:nvSpPr>
        <dsp:cNvPr id="0" name=""/>
        <dsp:cNvSpPr/>
      </dsp:nvSpPr>
      <dsp:spPr>
        <a:xfrm>
          <a:off x="56979" y="2743200"/>
          <a:ext cx="1016000" cy="101600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de-D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5F843-EDC2-4005-AC0C-2CDA95715894}" type="datetimeFigureOut">
              <a:rPr lang="de-DE" smtClean="0"/>
              <a:t>15.10.2019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F2331-AD88-42AC-8C58-15187C9384F1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506449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5F843-EDC2-4005-AC0C-2CDA95715894}" type="datetimeFigureOut">
              <a:rPr lang="de-DE" smtClean="0"/>
              <a:t>15.10.2019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F2331-AD88-42AC-8C58-15187C9384F1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072562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5F843-EDC2-4005-AC0C-2CDA95715894}" type="datetimeFigureOut">
              <a:rPr lang="de-DE" smtClean="0"/>
              <a:t>15.10.2019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F2331-AD88-42AC-8C58-15187C9384F1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195265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5F843-EDC2-4005-AC0C-2CDA95715894}" type="datetimeFigureOut">
              <a:rPr lang="de-DE" smtClean="0"/>
              <a:t>15.10.2019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F2331-AD88-42AC-8C58-15187C9384F1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098842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5F843-EDC2-4005-AC0C-2CDA95715894}" type="datetimeFigureOut">
              <a:rPr lang="de-DE" smtClean="0"/>
              <a:t>15.10.2019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F2331-AD88-42AC-8C58-15187C9384F1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315614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5F843-EDC2-4005-AC0C-2CDA95715894}" type="datetimeFigureOut">
              <a:rPr lang="de-DE" smtClean="0"/>
              <a:t>15.10.2019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F2331-AD88-42AC-8C58-15187C9384F1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704463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5F843-EDC2-4005-AC0C-2CDA95715894}" type="datetimeFigureOut">
              <a:rPr lang="de-DE" smtClean="0"/>
              <a:t>15.10.2019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F2331-AD88-42AC-8C58-15187C9384F1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003230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5F843-EDC2-4005-AC0C-2CDA95715894}" type="datetimeFigureOut">
              <a:rPr lang="de-DE" smtClean="0"/>
              <a:t>15.10.2019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F2331-AD88-42AC-8C58-15187C9384F1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02520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5F843-EDC2-4005-AC0C-2CDA95715894}" type="datetimeFigureOut">
              <a:rPr lang="de-DE" smtClean="0"/>
              <a:t>15.10.2019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F2331-AD88-42AC-8C58-15187C9384F1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07507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5F843-EDC2-4005-AC0C-2CDA95715894}" type="datetimeFigureOut">
              <a:rPr lang="de-DE" smtClean="0"/>
              <a:t>15.10.2019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F2331-AD88-42AC-8C58-15187C9384F1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844884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85F843-EDC2-4005-AC0C-2CDA95715894}" type="datetimeFigureOut">
              <a:rPr lang="de-DE" smtClean="0"/>
              <a:t>15.10.2019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F2331-AD88-42AC-8C58-15187C9384F1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23235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85F843-EDC2-4005-AC0C-2CDA95715894}" type="datetimeFigureOut">
              <a:rPr lang="de-DE" smtClean="0"/>
              <a:t>15.10.2019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4F2331-AD88-42AC-8C58-15187C9384F1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23306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228600"/>
            <a:ext cx="2624189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104900"/>
            <a:ext cx="3200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85800" y="4876800"/>
            <a:ext cx="4855753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/>
              <a:t>Shahid Mahmood Satti</a:t>
            </a:r>
            <a:r>
              <a:rPr lang="de-DE" dirty="0" smtClean="0"/>
              <a:t> (OPTICOM GmbH)</a:t>
            </a:r>
          </a:p>
          <a:p>
            <a:r>
              <a:rPr lang="de-DE" b="1" dirty="0"/>
              <a:t>Silvio Borer</a:t>
            </a:r>
            <a:r>
              <a:rPr lang="de-DE" dirty="0"/>
              <a:t> (Rohde &amp; </a:t>
            </a:r>
            <a:r>
              <a:rPr lang="de-DE" dirty="0" smtClean="0"/>
              <a:t>Schwarz)</a:t>
            </a:r>
          </a:p>
          <a:p>
            <a:r>
              <a:rPr lang="de-DE" b="1" dirty="0"/>
              <a:t>Alexander Raake</a:t>
            </a:r>
            <a:r>
              <a:rPr lang="de-DE" dirty="0"/>
              <a:t> (Deutsche </a:t>
            </a:r>
            <a:r>
              <a:rPr lang="de-DE" dirty="0" smtClean="0"/>
              <a:t>Telekom/TU Ilmenau)</a:t>
            </a:r>
            <a:endParaRPr lang="de-DE" dirty="0"/>
          </a:p>
          <a:p>
            <a:r>
              <a:rPr lang="de-DE" b="1" dirty="0"/>
              <a:t>Jörgen Gustafsson</a:t>
            </a:r>
            <a:r>
              <a:rPr lang="de-DE" dirty="0"/>
              <a:t> (</a:t>
            </a:r>
            <a:r>
              <a:rPr lang="de-DE" dirty="0" smtClean="0"/>
              <a:t>Ericsson)</a:t>
            </a:r>
            <a:endParaRPr lang="de-DE" dirty="0"/>
          </a:p>
        </p:txBody>
      </p:sp>
      <p:sp>
        <p:nvSpPr>
          <p:cNvPr id="5" name="Rectangle 4"/>
          <p:cNvSpPr/>
          <p:nvPr/>
        </p:nvSpPr>
        <p:spPr>
          <a:xfrm>
            <a:off x="685800" y="3465493"/>
            <a:ext cx="5089022" cy="954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800" b="1" dirty="0"/>
              <a:t>AVHD-AS/P.NATS Phase 2 </a:t>
            </a:r>
            <a:r>
              <a:rPr lang="de-DE" sz="2800" b="1" dirty="0" smtClean="0"/>
              <a:t>Project</a:t>
            </a:r>
          </a:p>
          <a:p>
            <a:endParaRPr lang="de-DE" sz="2800" b="1" dirty="0"/>
          </a:p>
        </p:txBody>
      </p:sp>
    </p:spTree>
    <p:extLst>
      <p:ext uri="{BB962C8B-B14F-4D97-AF65-F5344CB8AC3E}">
        <p14:creationId xmlns:p14="http://schemas.microsoft.com/office/powerpoint/2010/main" val="3213756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1" y="1295400"/>
            <a:ext cx="14478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 descr="Image result for optico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8129" y="1600200"/>
            <a:ext cx="3273829" cy="627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538" y="3560831"/>
            <a:ext cx="2143125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0863" y="5715000"/>
            <a:ext cx="3048000" cy="665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1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3499" y="3876903"/>
            <a:ext cx="1843088" cy="138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0788" y="2667000"/>
            <a:ext cx="2566988" cy="9829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1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7064" y="5505679"/>
            <a:ext cx="3795353" cy="765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3"/>
          <p:cNvSpPr txBox="1"/>
          <p:nvPr/>
        </p:nvSpPr>
        <p:spPr>
          <a:xfrm>
            <a:off x="457200" y="304800"/>
            <a:ext cx="8305800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/>
              <a:t>9 Proponents :</a:t>
            </a:r>
            <a:endParaRPr lang="de-CH" sz="3600" dirty="0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4191546"/>
            <a:ext cx="2182623" cy="7320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623" y="2833213"/>
            <a:ext cx="3248025" cy="140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1625390"/>
            <a:ext cx="1685925" cy="1466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5035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7237633" y="1841480"/>
            <a:ext cx="1677767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/>
              <a:t>Codecs: H.264, H.265, </a:t>
            </a:r>
          </a:p>
          <a:p>
            <a:r>
              <a:rPr lang="de-DE" sz="1200" dirty="0" smtClean="0"/>
              <a:t>VP9</a:t>
            </a:r>
          </a:p>
          <a:p>
            <a:endParaRPr lang="de-DE" sz="1200" dirty="0" smtClean="0"/>
          </a:p>
          <a:p>
            <a:r>
              <a:rPr lang="de-DE" sz="1200" dirty="0" smtClean="0"/>
              <a:t>Max FPS: 60</a:t>
            </a:r>
          </a:p>
          <a:p>
            <a:endParaRPr lang="de-DE" sz="1200" dirty="0" smtClean="0"/>
          </a:p>
          <a:p>
            <a:r>
              <a:rPr lang="de-DE" sz="1200" dirty="0" smtClean="0"/>
              <a:t>Max Res: UHD1 (2160p)</a:t>
            </a:r>
          </a:p>
          <a:p>
            <a:endParaRPr lang="de-DE" sz="1200" dirty="0" smtClean="0"/>
          </a:p>
          <a:p>
            <a:r>
              <a:rPr lang="de-DE" sz="1200" dirty="0" smtClean="0"/>
              <a:t>Bit depth: 8, 10</a:t>
            </a:r>
          </a:p>
          <a:p>
            <a:endParaRPr lang="de-DE" sz="1200" dirty="0" smtClean="0"/>
          </a:p>
          <a:p>
            <a:r>
              <a:rPr lang="de-DE" sz="1200" dirty="0" smtClean="0"/>
              <a:t>HDR: No</a:t>
            </a:r>
          </a:p>
          <a:p>
            <a:endParaRPr lang="de-DE" sz="1200" dirty="0" smtClean="0"/>
          </a:p>
          <a:p>
            <a:r>
              <a:rPr lang="de-DE" sz="1200" dirty="0" smtClean="0"/>
              <a:t>Display: Mobile, </a:t>
            </a:r>
          </a:p>
          <a:p>
            <a:r>
              <a:rPr lang="de-DE" sz="1200" dirty="0" smtClean="0"/>
              <a:t>Tablet, PC Monitor, TV</a:t>
            </a:r>
          </a:p>
          <a:p>
            <a:endParaRPr lang="de-DE" sz="1200" dirty="0" smtClean="0"/>
          </a:p>
          <a:p>
            <a:r>
              <a:rPr lang="de-DE" sz="1200" dirty="0" smtClean="0"/>
              <a:t>Services: YT, Vimeo, </a:t>
            </a:r>
          </a:p>
          <a:p>
            <a:r>
              <a:rPr lang="de-DE" sz="1200" dirty="0" smtClean="0"/>
              <a:t>Bitmovin</a:t>
            </a:r>
          </a:p>
          <a:p>
            <a:endParaRPr lang="de-DE" sz="1200" dirty="0" smtClean="0"/>
          </a:p>
          <a:p>
            <a:endParaRPr lang="de-DE" sz="1200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430090282"/>
              </p:ext>
            </p:extLst>
          </p:nvPr>
        </p:nvGraphicFramePr>
        <p:xfrm>
          <a:off x="1066800" y="13716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276697" y="1851392"/>
            <a:ext cx="4762842" cy="8156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de-DE" sz="1400" dirty="0" smtClean="0">
                <a:solidFill>
                  <a:schemeClr val="bg1"/>
                </a:solidFill>
              </a:rPr>
              <a:t>Parametric Models:</a:t>
            </a:r>
          </a:p>
          <a:p>
            <a:pPr lvl="0"/>
            <a:r>
              <a:rPr lang="de-DE" sz="1100" dirty="0" smtClean="0">
                <a:solidFill>
                  <a:schemeClr val="bg1"/>
                </a:solidFill>
              </a:rPr>
              <a:t>- Mode 0, 1, 3 models, Mode 0: header info only, Mode 3: Full bitstream parsing</a:t>
            </a:r>
          </a:p>
          <a:p>
            <a:pPr lvl="0"/>
            <a:r>
              <a:rPr lang="de-DE" sz="1100" dirty="0" smtClean="0">
                <a:solidFill>
                  <a:schemeClr val="bg1"/>
                </a:solidFill>
              </a:rPr>
              <a:t>- Validated using short (</a:t>
            </a:r>
            <a:r>
              <a:rPr lang="de-DE" sz="1100" dirty="0">
                <a:solidFill>
                  <a:schemeClr val="bg1"/>
                </a:solidFill>
              </a:rPr>
              <a:t>8</a:t>
            </a:r>
            <a:r>
              <a:rPr lang="de-DE" sz="1100" dirty="0" smtClean="0">
                <a:solidFill>
                  <a:schemeClr val="bg1"/>
                </a:solidFill>
              </a:rPr>
              <a:t> sec) test conditions</a:t>
            </a:r>
          </a:p>
          <a:p>
            <a:endParaRPr lang="de-DE" sz="1100" dirty="0">
              <a:solidFill>
                <a:schemeClr val="bg1"/>
              </a:solidFill>
            </a:endParaRPr>
          </a:p>
        </p:txBody>
      </p:sp>
      <p:sp>
        <p:nvSpPr>
          <p:cNvPr id="8" name="Down Arrow 7"/>
          <p:cNvSpPr/>
          <p:nvPr/>
        </p:nvSpPr>
        <p:spPr>
          <a:xfrm>
            <a:off x="304800" y="1653099"/>
            <a:ext cx="762000" cy="3581400"/>
          </a:xfrm>
          <a:prstGeom prst="downArrow">
            <a:avLst/>
          </a:prstGeom>
          <a:noFill/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TextBox 8"/>
          <p:cNvSpPr txBox="1"/>
          <p:nvPr/>
        </p:nvSpPr>
        <p:spPr>
          <a:xfrm rot="16200000">
            <a:off x="-566145" y="3259132"/>
            <a:ext cx="25038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AVHD-AS/PNATS Phase 2</a:t>
            </a:r>
            <a:endParaRPr lang="de-DE" dirty="0"/>
          </a:p>
        </p:txBody>
      </p:sp>
      <p:sp>
        <p:nvSpPr>
          <p:cNvPr id="10" name="TextBox 3"/>
          <p:cNvSpPr txBox="1"/>
          <p:nvPr/>
        </p:nvSpPr>
        <p:spPr>
          <a:xfrm>
            <a:off x="457200" y="304800"/>
            <a:ext cx="8305800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/>
              <a:t>Model Types:</a:t>
            </a:r>
            <a:endParaRPr lang="de-CH" sz="3600" dirty="0"/>
          </a:p>
        </p:txBody>
      </p:sp>
      <p:sp>
        <p:nvSpPr>
          <p:cNvPr id="12" name="Rectangle 11"/>
          <p:cNvSpPr/>
          <p:nvPr/>
        </p:nvSpPr>
        <p:spPr>
          <a:xfrm>
            <a:off x="7239000" y="1676400"/>
            <a:ext cx="1600200" cy="3429000"/>
          </a:xfrm>
          <a:prstGeom prst="rect">
            <a:avLst/>
          </a:prstGeom>
          <a:noFill/>
          <a:ln w="31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85923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2276697" y="1851392"/>
            <a:ext cx="4690708" cy="8156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de-DE" sz="1400" dirty="0" smtClean="0">
                <a:solidFill>
                  <a:schemeClr val="bg1"/>
                </a:solidFill>
              </a:rPr>
              <a:t>Parametric Models:</a:t>
            </a:r>
          </a:p>
          <a:p>
            <a:pPr lvl="0"/>
            <a:r>
              <a:rPr lang="de-DE" sz="1100" dirty="0" smtClean="0">
                <a:solidFill>
                  <a:schemeClr val="bg1"/>
                </a:solidFill>
              </a:rPr>
              <a:t>- Mode 0 – 3 models, Mode 0: header info only, Mode 3: Full bitstream parsing</a:t>
            </a:r>
          </a:p>
          <a:p>
            <a:pPr lvl="0"/>
            <a:r>
              <a:rPr lang="de-DE" sz="1100" dirty="0" smtClean="0">
                <a:solidFill>
                  <a:schemeClr val="bg1"/>
                </a:solidFill>
              </a:rPr>
              <a:t>- Validated using short (10 sec) test conditions</a:t>
            </a:r>
          </a:p>
          <a:p>
            <a:endParaRPr lang="de-DE" sz="1100" dirty="0">
              <a:solidFill>
                <a:schemeClr val="bg1"/>
              </a:solidFill>
            </a:endParaRPr>
          </a:p>
        </p:txBody>
      </p:sp>
      <p:sp>
        <p:nvSpPr>
          <p:cNvPr id="10" name="TextBox 3"/>
          <p:cNvSpPr txBox="1"/>
          <p:nvPr/>
        </p:nvSpPr>
        <p:spPr>
          <a:xfrm>
            <a:off x="457200" y="304800"/>
            <a:ext cx="8305800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/>
              <a:t>Project Timeline:</a:t>
            </a:r>
            <a:endParaRPr lang="de-CH" sz="3600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47945854"/>
              </p:ext>
            </p:extLst>
          </p:nvPr>
        </p:nvGraphicFramePr>
        <p:xfrm>
          <a:off x="1574051" y="1752600"/>
          <a:ext cx="6096000" cy="3606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3048000"/>
              </a:tblGrid>
              <a:tr h="370840">
                <a:tc>
                  <a:txBody>
                    <a:bodyPr/>
                    <a:lstStyle/>
                    <a:p>
                      <a:r>
                        <a:rPr lang="de-DE" dirty="0" smtClean="0"/>
                        <a:t>Milestone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Date</a:t>
                      </a:r>
                      <a:endParaRPr lang="de-D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smtClean="0"/>
                        <a:t>Call for participation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Feb.</a:t>
                      </a:r>
                      <a:r>
                        <a:rPr lang="de-DE" baseline="0" dirty="0" smtClean="0"/>
                        <a:t> 2017</a:t>
                      </a:r>
                      <a:endParaRPr lang="de-D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smtClean="0"/>
                        <a:t>Training Databases Ready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Jun. 2018</a:t>
                      </a:r>
                      <a:endParaRPr lang="de-D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smtClean="0"/>
                        <a:t>Model</a:t>
                      </a:r>
                      <a:r>
                        <a:rPr lang="de-DE" baseline="0" dirty="0" smtClean="0"/>
                        <a:t> Training Period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Jul. 2018 – Jan.</a:t>
                      </a:r>
                      <a:r>
                        <a:rPr lang="de-DE" baseline="0" dirty="0" smtClean="0"/>
                        <a:t> 2019</a:t>
                      </a:r>
                      <a:endParaRPr lang="de-D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smtClean="0"/>
                        <a:t>Model Submission to ITU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18 Jan. 2019</a:t>
                      </a:r>
                      <a:endParaRPr lang="de-D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smtClean="0"/>
                        <a:t>Validation Databases Ready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Aug. 2019</a:t>
                      </a:r>
                      <a:endParaRPr lang="de-D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smtClean="0"/>
                        <a:t>Model Validation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04 Sept. 2019</a:t>
                      </a:r>
                      <a:endParaRPr lang="de-D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Model Merging/Optimization</a:t>
                      </a:r>
                      <a:endParaRPr lang="de-DE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Oct. 2019</a:t>
                      </a:r>
                      <a:endParaRPr lang="de-DE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ITU Consent</a:t>
                      </a:r>
                      <a:endParaRPr lang="de-DE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Nov</a:t>
                      </a:r>
                      <a:r>
                        <a:rPr lang="de-DE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 2019 </a:t>
                      </a:r>
                    </a:p>
                    <a:p>
                      <a:r>
                        <a:rPr lang="de-DE" baseline="0" dirty="0" smtClean="0">
                          <a:solidFill>
                            <a:schemeClr val="bg1">
                              <a:lumMod val="50000"/>
                            </a:schemeClr>
                          </a:solidFill>
                        </a:rPr>
                        <a:t>(ITU-T SG12 Meeting Geneva)</a:t>
                      </a:r>
                      <a:endParaRPr lang="de-DE" dirty="0">
                        <a:solidFill>
                          <a:schemeClr val="bg1">
                            <a:lumMod val="50000"/>
                          </a:schemeClr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76725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200" y="304800"/>
            <a:ext cx="8305800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/>
              <a:t>Subjective Databases: 15 TR, 18 VL</a:t>
            </a:r>
            <a:endParaRPr lang="de-CH" sz="36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986788"/>
              </p:ext>
            </p:extLst>
          </p:nvPr>
        </p:nvGraphicFramePr>
        <p:xfrm>
          <a:off x="457200" y="1219200"/>
          <a:ext cx="8077201" cy="4753961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1387737"/>
                <a:gridCol w="974463"/>
                <a:gridCol w="1524000"/>
                <a:gridCol w="1143000"/>
                <a:gridCol w="1381524"/>
                <a:gridCol w="1666477"/>
              </a:tblGrid>
              <a:tr h="1066801">
                <a:tc>
                  <a:txBody>
                    <a:bodyPr/>
                    <a:lstStyle/>
                    <a:p>
                      <a:pPr marL="0" algn="l" defTabSz="914400" rtl="0" eaLnBrk="1" latinLnBrk="0"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en-GB" sz="16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Times New Roman"/>
                          <a:cs typeface="+mn-cs"/>
                        </a:rPr>
                        <a:t> </a:t>
                      </a:r>
                      <a:endParaRPr lang="de-CH" sz="160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en-GB" sz="16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Times New Roman"/>
                          <a:cs typeface="+mn-cs"/>
                        </a:rPr>
                        <a:t>Method</a:t>
                      </a:r>
                      <a:endParaRPr lang="de-CH" sz="160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de-CH" sz="160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Times New Roman"/>
                          <a:cs typeface="+mn-cs"/>
                        </a:rPr>
                        <a:t>Impairments</a:t>
                      </a:r>
                      <a:endParaRPr lang="de-CH" sz="160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de-CH" sz="160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Times New Roman"/>
                          <a:cs typeface="+mn-cs"/>
                        </a:rPr>
                        <a:t>Display Device</a:t>
                      </a:r>
                      <a:endParaRPr lang="de-CH" sz="160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en-GB" sz="16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Times New Roman"/>
                          <a:cs typeface="+mn-cs"/>
                        </a:rPr>
                        <a:t>What is rated?</a:t>
                      </a:r>
                      <a:endParaRPr lang="de-CH" sz="160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en-GB" sz="160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Times New Roman"/>
                          <a:cs typeface="+mn-cs"/>
                        </a:rPr>
                        <a:t>Number of </a:t>
                      </a:r>
                      <a:r>
                        <a:rPr lang="en-GB" sz="160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Times New Roman"/>
                          <a:cs typeface="+mn-cs"/>
                        </a:rPr>
                        <a:t>databases</a:t>
                      </a:r>
                      <a:endParaRPr lang="de-CH" sz="160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</a:tr>
              <a:tr h="1828800">
                <a:tc>
                  <a:txBody>
                    <a:bodyPr/>
                    <a:lstStyle/>
                    <a:p>
                      <a:pPr marL="0" algn="l" defTabSz="914400" rtl="0" eaLnBrk="1" latinLnBrk="0"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en-GB" sz="1600" b="1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Times New Roman"/>
                          <a:cs typeface="+mn-cs"/>
                        </a:rPr>
                        <a:t>Long-sequence tests</a:t>
                      </a:r>
                      <a:endParaRPr lang="de-CH" sz="1600" b="1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en-GB" sz="1600" b="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Times New Roman"/>
                          <a:cs typeface="+mn-cs"/>
                        </a:rPr>
                        <a:t>ACR</a:t>
                      </a:r>
                      <a:endParaRPr lang="de-CH" sz="16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de-CH" sz="1600" b="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Times New Roman"/>
                          <a:cs typeface="+mn-cs"/>
                        </a:rPr>
                        <a:t>Compression, initial-buffering, quality switching,</a:t>
                      </a:r>
                    </a:p>
                    <a:p>
                      <a:pPr marL="0" algn="l" defTabSz="914400" rtl="0" eaLnBrk="1" latinLnBrk="0"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de-CH" sz="1600" b="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Times New Roman"/>
                          <a:cs typeface="+mn-cs"/>
                        </a:rPr>
                        <a:t>Rebuffering/</a:t>
                      </a:r>
                    </a:p>
                    <a:p>
                      <a:pPr marL="0" algn="l" defTabSz="914400" rtl="0" eaLnBrk="1" latinLnBrk="0"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de-CH" sz="1600" b="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Times New Roman"/>
                          <a:cs typeface="+mn-cs"/>
                        </a:rPr>
                        <a:t>Stalling</a:t>
                      </a:r>
                      <a:endParaRPr lang="de-CH" sz="16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de-CH" sz="1600" b="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Times New Roman"/>
                          <a:cs typeface="+mn-cs"/>
                        </a:rPr>
                        <a:t>Mobile, TV</a:t>
                      </a:r>
                      <a:endParaRPr lang="de-CH" sz="16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en-GB" sz="1600" b="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Times New Roman"/>
                          <a:cs typeface="+mn-cs"/>
                        </a:rPr>
                        <a:t>Audio-visual quality</a:t>
                      </a:r>
                      <a:endParaRPr lang="de-CH" sz="16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de-CH" sz="1600" b="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Times New Roman"/>
                          <a:cs typeface="+mn-cs"/>
                        </a:rPr>
                        <a:t>7</a:t>
                      </a:r>
                    </a:p>
                    <a:p>
                      <a:pPr marL="0" algn="l" defTabSz="914400" rtl="0" eaLnBrk="1" latinLnBrk="0"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de-CH" sz="1600" b="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Times New Roman"/>
                          <a:cs typeface="+mn-cs"/>
                        </a:rPr>
                        <a:t>(Training: 2, </a:t>
                      </a:r>
                    </a:p>
                    <a:p>
                      <a:pPr marL="0" algn="l" defTabSz="914400" rtl="0" eaLnBrk="1" latinLnBrk="0"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de-CH" sz="1600" b="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Times New Roman"/>
                          <a:cs typeface="+mn-cs"/>
                        </a:rPr>
                        <a:t>Validation:</a:t>
                      </a:r>
                      <a:r>
                        <a:rPr lang="de-CH" sz="16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Times New Roman"/>
                          <a:cs typeface="+mn-cs"/>
                        </a:rPr>
                        <a:t> 5</a:t>
                      </a:r>
                      <a:r>
                        <a:rPr lang="de-CH" sz="1600" b="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Times New Roman"/>
                          <a:cs typeface="+mn-cs"/>
                        </a:rPr>
                        <a:t>)</a:t>
                      </a:r>
                    </a:p>
                  </a:txBody>
                  <a:tcPr marL="68580" marR="68580" marT="0" marB="0"/>
                </a:tc>
              </a:tr>
              <a:tr h="1858360">
                <a:tc>
                  <a:txBody>
                    <a:bodyPr/>
                    <a:lstStyle/>
                    <a:p>
                      <a:pPr marL="0" algn="l" defTabSz="914400" rtl="0" eaLnBrk="1" latinLnBrk="0"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en-GB" sz="1600" b="1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Times New Roman"/>
                          <a:cs typeface="+mn-cs"/>
                        </a:rPr>
                        <a:t>Short-sequence tests</a:t>
                      </a:r>
                      <a:endParaRPr lang="de-CH" sz="1600" b="1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en-GB" sz="1600" b="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Times New Roman"/>
                          <a:cs typeface="+mn-cs"/>
                        </a:rPr>
                        <a:t>ACR</a:t>
                      </a:r>
                      <a:endParaRPr lang="de-CH" sz="16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de-CH" sz="1600" b="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Times New Roman"/>
                          <a:cs typeface="+mn-cs"/>
                        </a:rPr>
                        <a:t>Coding distortions with different codec parameters</a:t>
                      </a:r>
                    </a:p>
                    <a:p>
                      <a:pPr marL="0" algn="l" defTabSz="914400" rtl="0" eaLnBrk="1" latinLnBrk="0"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de-CH" sz="1600" b="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Times New Roman"/>
                          <a:cs typeface="+mn-cs"/>
                        </a:rPr>
                        <a:t>(bitrate, res, preset, gop-len</a:t>
                      </a:r>
                      <a:r>
                        <a:rPr lang="de-CH" sz="16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Times New Roman"/>
                          <a:cs typeface="+mn-cs"/>
                        </a:rPr>
                        <a:t> </a:t>
                      </a:r>
                      <a:r>
                        <a:rPr lang="de-CH" sz="1600" b="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Times New Roman"/>
                          <a:cs typeface="+mn-cs"/>
                        </a:rPr>
                        <a:t>)</a:t>
                      </a:r>
                      <a:endParaRPr lang="de-CH" sz="16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de-CH" sz="1600" b="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Times New Roman"/>
                          <a:cs typeface="+mn-cs"/>
                        </a:rPr>
                        <a:t>PC</a:t>
                      </a:r>
                      <a:r>
                        <a:rPr lang="de-CH" sz="16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Times New Roman"/>
                          <a:cs typeface="+mn-cs"/>
                        </a:rPr>
                        <a:t> Monitor,</a:t>
                      </a:r>
                    </a:p>
                    <a:p>
                      <a:pPr marL="0" algn="l" defTabSz="914400" rtl="0" eaLnBrk="1" latinLnBrk="0"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de-CH" sz="16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Times New Roman"/>
                          <a:cs typeface="+mn-cs"/>
                        </a:rPr>
                        <a:t>TV,</a:t>
                      </a:r>
                    </a:p>
                    <a:p>
                      <a:pPr marL="0" algn="l" defTabSz="914400" rtl="0" eaLnBrk="1" latinLnBrk="0"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de-CH" sz="16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Times New Roman"/>
                          <a:cs typeface="+mn-cs"/>
                        </a:rPr>
                        <a:t>Mobile,</a:t>
                      </a:r>
                    </a:p>
                    <a:p>
                      <a:pPr marL="0" algn="l" defTabSz="914400" rtl="0" eaLnBrk="1" latinLnBrk="0"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de-CH" sz="16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Times New Roman"/>
                          <a:cs typeface="+mn-cs"/>
                        </a:rPr>
                        <a:t>Tablet</a:t>
                      </a:r>
                      <a:endParaRPr lang="de-CH" sz="16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en-GB" sz="1600" b="0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Times New Roman"/>
                          <a:cs typeface="+mn-cs"/>
                        </a:rPr>
                        <a:t>Video quality</a:t>
                      </a:r>
                      <a:endParaRPr lang="de-CH" sz="1600" b="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de-CH" sz="1600" b="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Times New Roman"/>
                          <a:cs typeface="+mn-cs"/>
                        </a:rPr>
                        <a:t>26</a:t>
                      </a:r>
                    </a:p>
                    <a:p>
                      <a:pPr marL="0" algn="l" defTabSz="914400" rtl="0" eaLnBrk="1" latinLnBrk="0"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de-CH" sz="1600" b="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Times New Roman"/>
                          <a:cs typeface="+mn-cs"/>
                        </a:rPr>
                        <a:t>(Training : 13, </a:t>
                      </a:r>
                    </a:p>
                    <a:p>
                      <a:pPr marL="0" algn="l" defTabSz="914400" rtl="0" eaLnBrk="1" latinLnBrk="0"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de-CH" sz="1600" b="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Times New Roman"/>
                          <a:cs typeface="+mn-cs"/>
                        </a:rPr>
                        <a:t>Validation: 13)</a:t>
                      </a:r>
                    </a:p>
                    <a:p>
                      <a:pPr marL="0" algn="l" defTabSz="914400" rtl="0" eaLnBrk="1" latinLnBrk="0"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endParaRPr lang="de-CH" sz="1600" b="0" kern="1200" dirty="0" smtClean="0">
                        <a:solidFill>
                          <a:schemeClr val="dk1"/>
                        </a:solidFill>
                        <a:effectLst/>
                        <a:latin typeface="+mj-lt"/>
                        <a:ea typeface="Times New Roman"/>
                        <a:cs typeface="+mn-cs"/>
                      </a:endParaRPr>
                    </a:p>
                    <a:p>
                      <a:pPr marL="0" algn="l" defTabSz="914400" rtl="0" eaLnBrk="1" latinLnBrk="0"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de-CH" sz="1600" b="0" kern="120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Times New Roman"/>
                          <a:cs typeface="+mn-cs"/>
                        </a:rPr>
                        <a:t>~</a:t>
                      </a:r>
                      <a:r>
                        <a:rPr lang="de-CH" sz="1600" b="0" kern="1200" baseline="0" dirty="0" smtClean="0">
                          <a:solidFill>
                            <a:schemeClr val="dk1"/>
                          </a:solidFill>
                          <a:effectLst/>
                          <a:latin typeface="+mj-lt"/>
                          <a:ea typeface="Times New Roman"/>
                          <a:cs typeface="+mn-cs"/>
                        </a:rPr>
                        <a:t> 190 samples/db</a:t>
                      </a:r>
                      <a:endParaRPr lang="de-CH" sz="1600" b="0" kern="1200" dirty="0" smtClean="0">
                        <a:solidFill>
                          <a:schemeClr val="dk1"/>
                        </a:solidFill>
                        <a:effectLst/>
                        <a:latin typeface="+mj-lt"/>
                        <a:ea typeface="Times New Roman"/>
                        <a:cs typeface="+mn-cs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73350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3"/>
          <p:cNvSpPr txBox="1"/>
          <p:nvPr/>
        </p:nvSpPr>
        <p:spPr>
          <a:xfrm>
            <a:off x="457200" y="304800"/>
            <a:ext cx="8305800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/>
              <a:t>Submitted Models:</a:t>
            </a:r>
            <a:endParaRPr lang="de-CH" sz="3600" dirty="0"/>
          </a:p>
        </p:txBody>
      </p:sp>
      <p:graphicFrame>
        <p:nvGraphicFramePr>
          <p:cNvPr id="8" name="Tabel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8479458"/>
              </p:ext>
            </p:extLst>
          </p:nvPr>
        </p:nvGraphicFramePr>
        <p:xfrm>
          <a:off x="1562100" y="1752600"/>
          <a:ext cx="6096000" cy="43484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Model Category</a:t>
                      </a:r>
                      <a:endParaRPr lang="de-DE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Model Type</a:t>
                      </a:r>
                      <a:endParaRPr lang="de-DE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Nr</a:t>
                      </a:r>
                      <a:r>
                        <a:rPr lang="de-DE" baseline="0" dirty="0" smtClean="0"/>
                        <a:t>. </a:t>
                      </a:r>
                      <a:r>
                        <a:rPr lang="de-DE" baseline="0" dirty="0" err="1" smtClean="0"/>
                        <a:t>of</a:t>
                      </a:r>
                      <a:r>
                        <a:rPr lang="de-DE" baseline="0" dirty="0" smtClean="0"/>
                        <a:t> Models </a:t>
                      </a:r>
                      <a:r>
                        <a:rPr lang="de-DE" baseline="0" dirty="0" err="1" smtClean="0"/>
                        <a:t>Submitted</a:t>
                      </a:r>
                      <a:endParaRPr lang="de-DE" dirty="0"/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1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Parametric</a:t>
                      </a:r>
                      <a:r>
                        <a:rPr lang="de-DE" baseline="0" dirty="0" smtClean="0"/>
                        <a:t> Mode 0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8</a:t>
                      </a:r>
                      <a:endParaRPr lang="de-D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 smtClean="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 smtClean="0"/>
                        <a:t>Parametric</a:t>
                      </a:r>
                      <a:r>
                        <a:rPr lang="de-DE" baseline="0" dirty="0" smtClean="0"/>
                        <a:t> Mode 1</a:t>
                      </a:r>
                      <a:endParaRPr lang="de-DE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4</a:t>
                      </a:r>
                      <a:endParaRPr lang="de-D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 smtClean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 smtClean="0"/>
                        <a:t>Parametric Mode 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1</a:t>
                      </a:r>
                      <a:endParaRPr lang="de-D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4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Pixel-based FR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6</a:t>
                      </a:r>
                      <a:endParaRPr lang="de-D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5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Pixel-based RR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2</a:t>
                      </a:r>
                      <a:endParaRPr lang="de-D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6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Pixel-based NR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2</a:t>
                      </a:r>
                      <a:endParaRPr lang="de-D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 smtClean="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 smtClean="0"/>
                        <a:t>Hybrid-FR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4</a:t>
                      </a:r>
                      <a:endParaRPr lang="de-D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 smtClean="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 smtClean="0"/>
                        <a:t>Hybrid-RR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2</a:t>
                      </a:r>
                      <a:endParaRPr lang="de-D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 smtClean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 smtClean="0"/>
                        <a:t>Hybrid-NR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6</a:t>
                      </a:r>
                      <a:endParaRPr lang="de-DE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dirty="0" smtClean="0"/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dirty="0" smtClean="0"/>
                        <a:t>Total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de-DE" dirty="0" smtClean="0"/>
                        <a:t>35</a:t>
                      </a:r>
                      <a:endParaRPr lang="de-DE" dirty="0"/>
                    </a:p>
                  </a:txBody>
                  <a:tcPr>
                    <a:solidFill>
                      <a:srgbClr val="00B0F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3351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3"/>
          <p:cNvSpPr txBox="1"/>
          <p:nvPr/>
        </p:nvSpPr>
        <p:spPr>
          <a:xfrm>
            <a:off x="457200" y="304800"/>
            <a:ext cx="8305800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CH" sz="3600" dirty="0" smtClean="0"/>
              <a:t>Model Perforamance Evaluation:</a:t>
            </a:r>
            <a:endParaRPr lang="de-CH" sz="3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4343400" y="2399885"/>
                <a:ext cx="2795765" cy="87671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DE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/>
                            </a:rPr>
                            <m:t>𝑝</m:t>
                          </m:r>
                        </m:e>
                        <m:sub>
                          <m:r>
                            <a:rPr lang="en-GB" i="1">
                              <a:latin typeface="Cambria Math"/>
                            </a:rPr>
                            <m:t>𝑣</m:t>
                          </m:r>
                        </m:sub>
                      </m:sSub>
                      <m:r>
                        <a:rPr lang="en-GB" i="1">
                          <a:latin typeface="Cambria Math"/>
                        </a:rPr>
                        <m:t>= </m:t>
                      </m:r>
                      <m:f>
                        <m:fPr>
                          <m:ctrlPr>
                            <a:rPr lang="de-DE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i="1">
                              <a:latin typeface="Cambria Math"/>
                            </a:rPr>
                            <m:t>1</m:t>
                          </m:r>
                        </m:num>
                        <m:den>
                          <m:r>
                            <a:rPr lang="en-GB" i="1">
                              <a:latin typeface="Cambria Math"/>
                            </a:rPr>
                            <m:t>𝑊</m:t>
                          </m:r>
                        </m:den>
                      </m:f>
                      <m:nary>
                        <m:naryPr>
                          <m:chr m:val="∑"/>
                          <m:limLoc m:val="undOvr"/>
                          <m:ctrlPr>
                            <a:rPr lang="de-DE" i="1">
                              <a:latin typeface="Cambria Math"/>
                            </a:rPr>
                          </m:ctrlPr>
                        </m:naryPr>
                        <m:sub>
                          <m:r>
                            <a:rPr lang="en-GB" i="1">
                              <a:latin typeface="Cambria Math"/>
                            </a:rPr>
                            <m:t>𝑘</m:t>
                          </m:r>
                          <m:r>
                            <a:rPr lang="en-GB" i="1">
                              <a:latin typeface="Cambria Math"/>
                            </a:rPr>
                            <m:t>=1</m:t>
                          </m:r>
                        </m:sub>
                        <m:sup>
                          <m:r>
                            <a:rPr lang="en-GB" i="1">
                              <a:latin typeface="Cambria Math"/>
                            </a:rPr>
                            <m:t>𝑀</m:t>
                          </m:r>
                        </m:sup>
                        <m:e>
                          <m:sSub>
                            <m:sSubPr>
                              <m:ctrlPr>
                                <a:rPr lang="de-DE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GB" i="1">
                                  <a:latin typeface="Cambria Math"/>
                                </a:rPr>
                                <m:t>𝑘</m:t>
                              </m:r>
                            </m:sub>
                          </m:sSub>
                          <m:r>
                            <a:rPr lang="en-GB" i="1">
                              <a:latin typeface="Cambria Math"/>
                            </a:rPr>
                            <m:t>×</m:t>
                          </m:r>
                        </m:e>
                      </m:nary>
                      <m:sSubSup>
                        <m:sSubSupPr>
                          <m:ctrlPr>
                            <a:rPr lang="de-DE" i="1">
                              <a:latin typeface="Cambria Math"/>
                            </a:rPr>
                          </m:ctrlPr>
                        </m:sSubSupPr>
                        <m:e>
                          <m:r>
                            <a:rPr lang="en-GB" i="1">
                              <a:latin typeface="Cambria Math"/>
                            </a:rPr>
                            <m:t>𝑅𝑀𝑆𝐸</m:t>
                          </m:r>
                        </m:e>
                        <m:sub>
                          <m:r>
                            <a:rPr lang="en-GB" i="1">
                              <a:latin typeface="Cambria Math"/>
                            </a:rPr>
                            <m:t>𝑘</m:t>
                          </m:r>
                          <m:r>
                            <a:rPr lang="en-GB" i="1">
                              <a:latin typeface="Cambria Math"/>
                            </a:rPr>
                            <m:t>,</m:t>
                          </m:r>
                          <m:r>
                            <a:rPr lang="en-GB" i="1">
                              <a:latin typeface="Cambria Math"/>
                            </a:rPr>
                            <m:t>𝑣</m:t>
                          </m:r>
                        </m:sub>
                        <m:sup>
                          <m:r>
                            <a:rPr lang="en-GB" i="1">
                              <a:latin typeface="Cambria Math"/>
                            </a:rPr>
                            <m:t>2</m:t>
                          </m:r>
                        </m:sup>
                      </m:sSubSup>
                    </m:oMath>
                  </m:oMathPara>
                </a14:m>
                <a:endParaRPr lang="de-DE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43400" y="2399885"/>
                <a:ext cx="2795765" cy="876715"/>
              </a:xfrm>
              <a:prstGeom prst="rect">
                <a:avLst/>
              </a:prstGeom>
              <a:blipFill rotWithShape="1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463601" y="1329174"/>
            <a:ext cx="7698198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/>
              <a:t>M = Total number of databases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/>
              <a:t>w</a:t>
            </a:r>
            <a:r>
              <a:rPr lang="de-DE" baseline="-25000" dirty="0" smtClean="0"/>
              <a:t>k </a:t>
            </a:r>
            <a:r>
              <a:rPr lang="de-DE" dirty="0" smtClean="0"/>
              <a:t>= Weight of the kth database (0.1 for a training DB, 0.9 for a validation DB)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dirty="0" smtClean="0"/>
              <a:t>N</a:t>
            </a:r>
            <a:r>
              <a:rPr lang="de-DE" baseline="-25000" dirty="0" smtClean="0"/>
              <a:t>k  </a:t>
            </a:r>
            <a:r>
              <a:rPr lang="de-DE" dirty="0" smtClean="0"/>
              <a:t>= Number of samples in the kth database</a:t>
            </a:r>
            <a:endParaRPr lang="de-DE" dirty="0"/>
          </a:p>
        </p:txBody>
      </p:sp>
      <p:sp>
        <p:nvSpPr>
          <p:cNvPr id="9" name="TextBox 8"/>
          <p:cNvSpPr txBox="1"/>
          <p:nvPr/>
        </p:nvSpPr>
        <p:spPr>
          <a:xfrm>
            <a:off x="827022" y="2726821"/>
            <a:ext cx="3594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Avg. MSE performance of a model </a:t>
            </a:r>
            <a:r>
              <a:rPr lang="de-DE" i="1" dirty="0" smtClean="0"/>
              <a:t>v</a:t>
            </a:r>
            <a:r>
              <a:rPr lang="de-DE" dirty="0" smtClean="0"/>
              <a:t>:</a:t>
            </a:r>
            <a:endParaRPr lang="de-DE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/>
              <p:cNvSpPr/>
              <p:nvPr/>
            </p:nvSpPr>
            <p:spPr>
              <a:xfrm>
                <a:off x="4098178" y="3391315"/>
                <a:ext cx="1976823" cy="110440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i="1" smtClean="0">
                          <a:latin typeface="Cambria Math"/>
                        </a:rPr>
                        <m:t>𝜗</m:t>
                      </m:r>
                      <m:r>
                        <a:rPr lang="en-GB">
                          <a:latin typeface="Cambria Math"/>
                        </a:rPr>
                        <m:t>≈</m:t>
                      </m:r>
                      <m:f>
                        <m:fPr>
                          <m:ctrlPr>
                            <a:rPr lang="de-DE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>
                              <a:latin typeface="Cambria Math"/>
                            </a:rPr>
                            <m:t>(</m:t>
                          </m:r>
                          <m:nary>
                            <m:naryPr>
                              <m:chr m:val="∑"/>
                              <m:limLoc m:val="subSup"/>
                              <m:ctrlPr>
                                <a:rPr lang="de-DE" i="1"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a:rPr lang="en-GB" i="1">
                                  <a:latin typeface="Cambria Math"/>
                                </a:rPr>
                                <m:t>𝑘</m:t>
                              </m:r>
                              <m:r>
                                <a:rPr lang="en-GB" i="1">
                                  <a:latin typeface="Cambria Math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GB" i="1">
                                  <a:latin typeface="Cambria Math"/>
                                </a:rPr>
                                <m:t>𝑀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de-DE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r>
                                    <a:rPr lang="en-GB" i="1">
                                      <a:latin typeface="Cambria Math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GB" i="1">
                                      <a:latin typeface="Cambria Math"/>
                                    </a:rPr>
                                    <m:t>𝑘</m:t>
                                  </m:r>
                                </m:sub>
                              </m:sSub>
                            </m:e>
                          </m:nary>
                          <m:sSup>
                            <m:sSupPr>
                              <m:ctrlPr>
                                <a:rPr lang="de-DE" i="1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GB">
                                  <a:latin typeface="Cambria Math"/>
                                </a:rPr>
                                <m:t>)</m:t>
                              </m:r>
                            </m:e>
                            <m:sup>
                              <m:r>
                                <a:rPr lang="en-GB">
                                  <a:latin typeface="Cambria Math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nary>
                            <m:naryPr>
                              <m:chr m:val="∑"/>
                              <m:limLoc m:val="subSup"/>
                              <m:ctrlPr>
                                <a:rPr lang="de-DE" i="1">
                                  <a:latin typeface="Cambria Math"/>
                                </a:rPr>
                              </m:ctrlPr>
                            </m:naryPr>
                            <m:sub>
                              <m:r>
                                <a:rPr lang="en-GB" i="1">
                                  <a:latin typeface="Cambria Math"/>
                                </a:rPr>
                                <m:t>𝑘</m:t>
                              </m:r>
                              <m:r>
                                <a:rPr lang="en-GB" i="1">
                                  <a:latin typeface="Cambria Math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GB" i="1">
                                  <a:latin typeface="Cambria Math"/>
                                </a:rPr>
                                <m:t>𝑀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de-DE" i="1">
                                      <a:latin typeface="Cambria Math"/>
                                    </a:rPr>
                                  </m:ctrlPr>
                                </m:sSubPr>
                                <m:e>
                                  <m:f>
                                    <m:fPr>
                                      <m:ctrlPr>
                                        <a:rPr lang="de-DE" i="1">
                                          <a:latin typeface="Cambria Math"/>
                                        </a:rPr>
                                      </m:ctrlPr>
                                    </m:fPr>
                                    <m:num>
                                      <m:sSub>
                                        <m:sSubPr>
                                          <m:ctrlPr>
                                            <a:rPr lang="de-DE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GB" i="1">
                                              <a:latin typeface="Cambria Math"/>
                                            </a:rPr>
                                            <m:t>(</m:t>
                                          </m:r>
                                          <m:r>
                                            <a:rPr lang="en-GB" i="1">
                                              <a:latin typeface="Cambria Math"/>
                                            </a:rPr>
                                            <m:t>𝑤</m:t>
                                          </m:r>
                                        </m:e>
                                        <m:sub>
                                          <m:r>
                                            <a:rPr lang="en-GB" i="1">
                                              <a:latin typeface="Cambria Math"/>
                                            </a:rPr>
                                            <m:t>𝑘</m:t>
                                          </m:r>
                                        </m:sub>
                                      </m:sSub>
                                      <m:sSup>
                                        <m:sSupPr>
                                          <m:ctrlPr>
                                            <a:rPr lang="de-DE" i="1">
                                              <a:latin typeface="Cambria Math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lang="en-GB" i="1">
                                              <a:latin typeface="Cambria Math"/>
                                            </a:rPr>
                                            <m:t>)</m:t>
                                          </m:r>
                                        </m:e>
                                        <m:sup>
                                          <m:r>
                                            <a:rPr lang="en-GB" i="1">
                                              <a:latin typeface="Cambria Math"/>
                                            </a:rPr>
                                            <m:t>2</m:t>
                                          </m:r>
                                        </m:sup>
                                      </m:sSup>
                                    </m:num>
                                    <m:den>
                                      <m:sSub>
                                        <m:sSubPr>
                                          <m:ctrlPr>
                                            <a:rPr lang="de-DE" i="1">
                                              <a:latin typeface="Cambria Math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de-DE" b="0" i="1" smtClean="0">
                                              <a:latin typeface="Cambria Math"/>
                                            </a:rPr>
                                            <m:t>(</m:t>
                                          </m:r>
                                          <m:r>
                                            <a:rPr lang="de-DE" b="0" i="1" smtClean="0">
                                              <a:latin typeface="Cambria Math"/>
                                            </a:rPr>
                                            <m:t>𝑁</m:t>
                                          </m:r>
                                        </m:e>
                                        <m:sub>
                                          <m:r>
                                            <a:rPr lang="en-GB" i="1">
                                              <a:latin typeface="Cambria Math"/>
                                            </a:rPr>
                                            <m:t>𝑘</m:t>
                                          </m:r>
                                        </m:sub>
                                      </m:sSub>
                                      <m:r>
                                        <a:rPr lang="de-DE" b="0" i="1" smtClean="0">
                                          <a:latin typeface="Cambria Math"/>
                                        </a:rPr>
                                        <m:t>−2)</m:t>
                                      </m:r>
                                    </m:den>
                                  </m:f>
                                </m:e>
                                <m:sub>
                                  <m:r>
                                    <a:rPr lang="en-GB" i="1">
                                      <a:latin typeface="Cambria Math"/>
                                    </a:rPr>
                                    <m:t> </m:t>
                                  </m:r>
                                </m:sub>
                              </m:sSub>
                            </m:e>
                          </m:nary>
                        </m:den>
                      </m:f>
                    </m:oMath>
                  </m:oMathPara>
                </a14:m>
                <a:endParaRPr lang="de-DE" dirty="0"/>
              </a:p>
            </p:txBody>
          </p:sp>
        </mc:Choice>
        <mc:Fallback xmlns="">
          <p:sp>
            <p:nvSpPr>
              <p:cNvPr id="14" name="Rectangle 1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8178" y="3391315"/>
                <a:ext cx="1976823" cy="1104405"/>
              </a:xfrm>
              <a:prstGeom prst="rect">
                <a:avLst/>
              </a:prstGeom>
              <a:blipFill rotWithShape="1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3926399" y="4915315"/>
                <a:ext cx="3617401" cy="66473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DE" i="1">
                              <a:latin typeface="Cambria Math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/>
                            </a:rPr>
                            <m:t>𝑡</m:t>
                          </m:r>
                        </m:e>
                        <m:sub>
                          <m:r>
                            <a:rPr lang="en-GB" i="1">
                              <a:latin typeface="Cambria Math"/>
                            </a:rPr>
                            <m:t>𝑣</m:t>
                          </m:r>
                        </m:sub>
                      </m:sSub>
                      <m:r>
                        <a:rPr lang="en-GB">
                          <a:latin typeface="Cambria Math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GB">
                          <a:latin typeface="Cambria Math"/>
                        </a:rPr>
                        <m:t>max</m:t>
                      </m:r>
                      <m:r>
                        <a:rPr lang="en-GB" i="1" smtClean="0">
                          <a:latin typeface="Cambria Math"/>
                        </a:rPr>
                        <m:t> </m:t>
                      </m:r>
                      <m:r>
                        <a:rPr lang="en-GB">
                          <a:latin typeface="Cambria Math"/>
                        </a:rPr>
                        <m:t>(0,</m:t>
                      </m:r>
                      <m:f>
                        <m:fPr>
                          <m:ctrlPr>
                            <a:rPr lang="de-DE" i="1">
                              <a:latin typeface="Cambria Math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de-DE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GB" i="1">
                                  <a:latin typeface="Cambria Math"/>
                                </a:rPr>
                                <m:t>𝑣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de-DE" i="1"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en-GB" i="1">
                                  <a:latin typeface="Cambria Math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GB" i="1">
                                  <a:latin typeface="Cambria Math"/>
                                </a:rPr>
                                <m:t>𝑚𝑖𝑛</m:t>
                              </m:r>
                            </m:sub>
                          </m:sSub>
                        </m:den>
                      </m:f>
                      <m:r>
                        <a:rPr lang="en-GB" i="1">
                          <a:latin typeface="Cambria Math"/>
                        </a:rPr>
                        <m:t>−</m:t>
                      </m:r>
                      <m:r>
                        <m:rPr>
                          <m:sty m:val="p"/>
                        </m:rPr>
                        <a:rPr lang="en-GB">
                          <a:latin typeface="Cambria Math"/>
                        </a:rPr>
                        <m:t>F</m:t>
                      </m:r>
                      <m:d>
                        <m:dPr>
                          <m:ctrlPr>
                            <a:rPr lang="de-DE" i="1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>
                              <a:latin typeface="Cambria Math"/>
                            </a:rPr>
                            <m:t>0.95,</m:t>
                          </m:r>
                          <m:r>
                            <a:rPr lang="en-GB" i="1">
                              <a:latin typeface="Cambria Math"/>
                            </a:rPr>
                            <m:t>𝜗</m:t>
                          </m:r>
                          <m:r>
                            <a:rPr lang="en-GB">
                              <a:latin typeface="Cambria Math"/>
                            </a:rPr>
                            <m:t>,</m:t>
                          </m:r>
                          <m:r>
                            <a:rPr lang="en-GB" i="1">
                              <a:latin typeface="Cambria Math"/>
                            </a:rPr>
                            <m:t>𝜗</m:t>
                          </m:r>
                        </m:e>
                      </m:d>
                      <m:r>
                        <a:rPr lang="en-GB">
                          <a:latin typeface="Cambria Math"/>
                        </a:rPr>
                        <m:t>)</m:t>
                      </m:r>
                    </m:oMath>
                  </m:oMathPara>
                </a14:m>
                <a:endParaRPr lang="de-DE" dirty="0"/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6399" y="4915315"/>
                <a:ext cx="3617401" cy="664734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15"/>
          <p:cNvSpPr/>
          <p:nvPr/>
        </p:nvSpPr>
        <p:spPr>
          <a:xfrm>
            <a:off x="307560" y="5955268"/>
            <a:ext cx="85164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hangingPunct="0"/>
            <a:r>
              <a:rPr lang="en-GB" dirty="0"/>
              <a:t>If </a:t>
            </a:r>
            <a:r>
              <a:rPr lang="en-GB" i="1" dirty="0" err="1"/>
              <a:t>t</a:t>
            </a:r>
            <a:r>
              <a:rPr lang="en-GB" i="1" baseline="-25000" dirty="0" err="1"/>
              <a:t>v</a:t>
            </a:r>
            <a:r>
              <a:rPr lang="en-GB" i="1" baseline="-25000" dirty="0"/>
              <a:t> </a:t>
            </a:r>
            <a:r>
              <a:rPr lang="en-GB" i="1" dirty="0"/>
              <a:t>= 0</a:t>
            </a:r>
            <a:r>
              <a:rPr lang="en-GB" dirty="0"/>
              <a:t> the model </a:t>
            </a:r>
            <a:r>
              <a:rPr lang="en-GB" i="1" dirty="0"/>
              <a:t>v </a:t>
            </a:r>
            <a:r>
              <a:rPr lang="en-GB" dirty="0"/>
              <a:t>is considered as statistically equivalent to the model with </a:t>
            </a:r>
            <a:r>
              <a:rPr lang="en-GB" i="1" dirty="0"/>
              <a:t>p </a:t>
            </a:r>
            <a:r>
              <a:rPr lang="en-GB" dirty="0" smtClean="0"/>
              <a:t>= </a:t>
            </a:r>
            <a:r>
              <a:rPr lang="en-GB" i="1" dirty="0" err="1" smtClean="0"/>
              <a:t>p</a:t>
            </a:r>
            <a:r>
              <a:rPr lang="en-GB" i="1" baseline="-25000" dirty="0" err="1" smtClean="0"/>
              <a:t>min</a:t>
            </a:r>
            <a:r>
              <a:rPr lang="en-GB" dirty="0" smtClean="0"/>
              <a:t>.</a:t>
            </a:r>
            <a:endParaRPr lang="de-DE" dirty="0"/>
          </a:p>
        </p:txBody>
      </p:sp>
      <p:sp>
        <p:nvSpPr>
          <p:cNvPr id="18" name="TextBox 17"/>
          <p:cNvSpPr txBox="1"/>
          <p:nvPr/>
        </p:nvSpPr>
        <p:spPr>
          <a:xfrm>
            <a:off x="1981200" y="3574185"/>
            <a:ext cx="21166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Degrees of freedom:</a:t>
            </a:r>
            <a:endParaRPr lang="de-DE" dirty="0"/>
          </a:p>
        </p:txBody>
      </p:sp>
      <p:sp>
        <p:nvSpPr>
          <p:cNvPr id="19" name="TextBox 18"/>
          <p:cNvSpPr txBox="1"/>
          <p:nvPr/>
        </p:nvSpPr>
        <p:spPr>
          <a:xfrm>
            <a:off x="397930" y="5052007"/>
            <a:ext cx="36254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Signficance test w.r.t the best model: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67885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3"/>
          <p:cNvSpPr txBox="1"/>
          <p:nvPr/>
        </p:nvSpPr>
        <p:spPr>
          <a:xfrm>
            <a:off x="457200" y="304800"/>
            <a:ext cx="8305800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/>
              <a:t>Model Performance Requirements:</a:t>
            </a:r>
            <a:endParaRPr lang="de-CH" sz="3600" dirty="0"/>
          </a:p>
        </p:txBody>
      </p:sp>
      <p:sp>
        <p:nvSpPr>
          <p:cNvPr id="2" name="Rectangle 1"/>
          <p:cNvSpPr/>
          <p:nvPr/>
        </p:nvSpPr>
        <p:spPr>
          <a:xfrm>
            <a:off x="1066800" y="4114800"/>
            <a:ext cx="21336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TextBox 2"/>
          <p:cNvSpPr txBox="1"/>
          <p:nvPr/>
        </p:nvSpPr>
        <p:spPr>
          <a:xfrm>
            <a:off x="1143425" y="4387334"/>
            <a:ext cx="19803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Parametric Mode 0</a:t>
            </a:r>
            <a:endParaRPr lang="de-DE" dirty="0"/>
          </a:p>
        </p:txBody>
      </p:sp>
      <p:sp>
        <p:nvSpPr>
          <p:cNvPr id="6" name="Rectangle 5"/>
          <p:cNvSpPr/>
          <p:nvPr/>
        </p:nvSpPr>
        <p:spPr>
          <a:xfrm>
            <a:off x="1066800" y="2895600"/>
            <a:ext cx="21336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TextBox 8"/>
          <p:cNvSpPr txBox="1"/>
          <p:nvPr/>
        </p:nvSpPr>
        <p:spPr>
          <a:xfrm>
            <a:off x="1143425" y="3168134"/>
            <a:ext cx="19803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Parametric Mode 1</a:t>
            </a:r>
            <a:endParaRPr lang="de-DE" dirty="0"/>
          </a:p>
        </p:txBody>
      </p:sp>
      <p:sp>
        <p:nvSpPr>
          <p:cNvPr id="10" name="Rectangle 9"/>
          <p:cNvSpPr/>
          <p:nvPr/>
        </p:nvSpPr>
        <p:spPr>
          <a:xfrm>
            <a:off x="1066800" y="1600200"/>
            <a:ext cx="21336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TextBox 10"/>
          <p:cNvSpPr txBox="1"/>
          <p:nvPr/>
        </p:nvSpPr>
        <p:spPr>
          <a:xfrm>
            <a:off x="1143425" y="1872734"/>
            <a:ext cx="19803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Parametric Mode 3</a:t>
            </a:r>
            <a:endParaRPr lang="de-DE" dirty="0"/>
          </a:p>
        </p:txBody>
      </p:sp>
      <p:sp>
        <p:nvSpPr>
          <p:cNvPr id="12" name="Rectangle 11"/>
          <p:cNvSpPr/>
          <p:nvPr/>
        </p:nvSpPr>
        <p:spPr>
          <a:xfrm>
            <a:off x="6477000" y="4114800"/>
            <a:ext cx="21336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3" name="TextBox 12"/>
          <p:cNvSpPr txBox="1"/>
          <p:nvPr/>
        </p:nvSpPr>
        <p:spPr>
          <a:xfrm>
            <a:off x="6756405" y="4387334"/>
            <a:ext cx="157479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Pixel-based NR</a:t>
            </a:r>
            <a:endParaRPr lang="de-DE" dirty="0"/>
          </a:p>
        </p:txBody>
      </p:sp>
      <p:sp>
        <p:nvSpPr>
          <p:cNvPr id="14" name="Rectangle 13"/>
          <p:cNvSpPr/>
          <p:nvPr/>
        </p:nvSpPr>
        <p:spPr>
          <a:xfrm>
            <a:off x="6477000" y="2895600"/>
            <a:ext cx="21336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5" name="TextBox 14"/>
          <p:cNvSpPr txBox="1"/>
          <p:nvPr/>
        </p:nvSpPr>
        <p:spPr>
          <a:xfrm>
            <a:off x="6768427" y="3168134"/>
            <a:ext cx="1550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Pixel-based RR</a:t>
            </a:r>
            <a:endParaRPr lang="de-DE" dirty="0"/>
          </a:p>
        </p:txBody>
      </p:sp>
      <p:sp>
        <p:nvSpPr>
          <p:cNvPr id="16" name="Rectangle 15"/>
          <p:cNvSpPr/>
          <p:nvPr/>
        </p:nvSpPr>
        <p:spPr>
          <a:xfrm>
            <a:off x="6477000" y="1600200"/>
            <a:ext cx="21336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7" name="TextBox 16"/>
          <p:cNvSpPr txBox="1"/>
          <p:nvPr/>
        </p:nvSpPr>
        <p:spPr>
          <a:xfrm>
            <a:off x="6799685" y="1872734"/>
            <a:ext cx="1531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Pixel-based FR</a:t>
            </a:r>
            <a:endParaRPr lang="de-DE" dirty="0"/>
          </a:p>
        </p:txBody>
      </p:sp>
      <p:sp>
        <p:nvSpPr>
          <p:cNvPr id="18" name="Rectangle 17"/>
          <p:cNvSpPr/>
          <p:nvPr/>
        </p:nvSpPr>
        <p:spPr>
          <a:xfrm>
            <a:off x="3810000" y="4114800"/>
            <a:ext cx="21336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9" name="TextBox 18"/>
          <p:cNvSpPr txBox="1"/>
          <p:nvPr/>
        </p:nvSpPr>
        <p:spPr>
          <a:xfrm>
            <a:off x="4308375" y="4387334"/>
            <a:ext cx="11368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Hybrid NR</a:t>
            </a:r>
            <a:endParaRPr lang="de-DE" dirty="0"/>
          </a:p>
        </p:txBody>
      </p:sp>
      <p:sp>
        <p:nvSpPr>
          <p:cNvPr id="20" name="Rectangle 19"/>
          <p:cNvSpPr/>
          <p:nvPr/>
        </p:nvSpPr>
        <p:spPr>
          <a:xfrm>
            <a:off x="3810000" y="2895600"/>
            <a:ext cx="21336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1" name="TextBox 20"/>
          <p:cNvSpPr txBox="1"/>
          <p:nvPr/>
        </p:nvSpPr>
        <p:spPr>
          <a:xfrm>
            <a:off x="4342037" y="3168134"/>
            <a:ext cx="11128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Hybrid RR</a:t>
            </a:r>
            <a:endParaRPr lang="de-DE" dirty="0"/>
          </a:p>
        </p:txBody>
      </p:sp>
      <p:sp>
        <p:nvSpPr>
          <p:cNvPr id="22" name="Rectangle 21"/>
          <p:cNvSpPr/>
          <p:nvPr/>
        </p:nvSpPr>
        <p:spPr>
          <a:xfrm>
            <a:off x="3810000" y="1600200"/>
            <a:ext cx="213360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3" name="TextBox 22"/>
          <p:cNvSpPr txBox="1"/>
          <p:nvPr/>
        </p:nvSpPr>
        <p:spPr>
          <a:xfrm>
            <a:off x="4330015" y="1872734"/>
            <a:ext cx="10935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Hybrid FR</a:t>
            </a:r>
            <a:endParaRPr lang="de-DE" dirty="0"/>
          </a:p>
        </p:txBody>
      </p:sp>
      <p:sp>
        <p:nvSpPr>
          <p:cNvPr id="5" name="Rectangle 4"/>
          <p:cNvSpPr/>
          <p:nvPr/>
        </p:nvSpPr>
        <p:spPr>
          <a:xfrm>
            <a:off x="1066800" y="5410200"/>
            <a:ext cx="7543800" cy="685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4" name="TextBox 23"/>
          <p:cNvSpPr txBox="1"/>
          <p:nvPr/>
        </p:nvSpPr>
        <p:spPr>
          <a:xfrm>
            <a:off x="2696627" y="5568434"/>
            <a:ext cx="38269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Common Baseline = a*log(bitrate+b)+c</a:t>
            </a:r>
            <a:endParaRPr lang="de-DE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3505200" y="1371600"/>
            <a:ext cx="0" cy="3810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6248400" y="1447800"/>
            <a:ext cx="0" cy="3810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Up Arrow 27"/>
          <p:cNvSpPr/>
          <p:nvPr/>
        </p:nvSpPr>
        <p:spPr>
          <a:xfrm>
            <a:off x="152400" y="1676400"/>
            <a:ext cx="685800" cy="4076700"/>
          </a:xfrm>
          <a:prstGeom prst="up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9" name="TextBox 28"/>
          <p:cNvSpPr txBox="1"/>
          <p:nvPr/>
        </p:nvSpPr>
        <p:spPr>
          <a:xfrm rot="16200000">
            <a:off x="-521293" y="3530084"/>
            <a:ext cx="20331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Prediction Accuracy</a:t>
            </a:r>
            <a:endParaRPr lang="de-DE" dirty="0"/>
          </a:p>
        </p:txBody>
      </p:sp>
      <p:cxnSp>
        <p:nvCxnSpPr>
          <p:cNvPr id="52" name="Straight Arrow Connector 51"/>
          <p:cNvCxnSpPr>
            <a:stCxn id="16" idx="1"/>
            <a:endCxn id="22" idx="3"/>
          </p:cNvCxnSpPr>
          <p:nvPr/>
        </p:nvCxnSpPr>
        <p:spPr>
          <a:xfrm flipH="1">
            <a:off x="5943600" y="2057400"/>
            <a:ext cx="5334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/>
          <p:cNvCxnSpPr/>
          <p:nvPr/>
        </p:nvCxnSpPr>
        <p:spPr>
          <a:xfrm flipH="1">
            <a:off x="5943600" y="3352800"/>
            <a:ext cx="5334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 flipH="1">
            <a:off x="5943600" y="4561840"/>
            <a:ext cx="5334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1185916" y="1110734"/>
            <a:ext cx="19530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Parametric Models</a:t>
            </a:r>
            <a:endParaRPr lang="de-DE" dirty="0"/>
          </a:p>
        </p:txBody>
      </p:sp>
      <p:sp>
        <p:nvSpPr>
          <p:cNvPr id="56" name="TextBox 55"/>
          <p:cNvSpPr txBox="1"/>
          <p:nvPr/>
        </p:nvSpPr>
        <p:spPr>
          <a:xfrm>
            <a:off x="6568570" y="1110734"/>
            <a:ext cx="19995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Pixel-based Models</a:t>
            </a:r>
            <a:endParaRPr lang="de-DE" dirty="0"/>
          </a:p>
        </p:txBody>
      </p:sp>
      <p:sp>
        <p:nvSpPr>
          <p:cNvPr id="57" name="TextBox 56"/>
          <p:cNvSpPr txBox="1"/>
          <p:nvPr/>
        </p:nvSpPr>
        <p:spPr>
          <a:xfrm>
            <a:off x="4095977" y="1078468"/>
            <a:ext cx="15616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Hybrid Models</a:t>
            </a:r>
            <a:endParaRPr lang="de-DE" dirty="0"/>
          </a:p>
        </p:txBody>
      </p:sp>
      <p:cxnSp>
        <p:nvCxnSpPr>
          <p:cNvPr id="33" name="Straight Arrow Connector 32"/>
          <p:cNvCxnSpPr>
            <a:stCxn id="18" idx="0"/>
            <a:endCxn id="20" idx="2"/>
          </p:cNvCxnSpPr>
          <p:nvPr/>
        </p:nvCxnSpPr>
        <p:spPr>
          <a:xfrm flipV="1">
            <a:off x="4876800" y="3810000"/>
            <a:ext cx="0" cy="3048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20" idx="0"/>
            <a:endCxn id="22" idx="2"/>
          </p:cNvCxnSpPr>
          <p:nvPr/>
        </p:nvCxnSpPr>
        <p:spPr>
          <a:xfrm flipV="1">
            <a:off x="4876800" y="2514600"/>
            <a:ext cx="0" cy="381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1545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6" grpId="0" animBg="1"/>
      <p:bldP spid="9" grpId="0"/>
      <p:bldP spid="10" grpId="0" animBg="1"/>
      <p:bldP spid="11" grpId="0"/>
      <p:bldP spid="12" grpId="0" animBg="1"/>
      <p:bldP spid="13" grpId="0"/>
      <p:bldP spid="14" grpId="0" animBg="1"/>
      <p:bldP spid="15" grpId="0"/>
      <p:bldP spid="16" grpId="0" animBg="1"/>
      <p:bldP spid="17" grpId="0"/>
      <p:bldP spid="18" grpId="0" animBg="1"/>
      <p:bldP spid="19" grpId="0"/>
      <p:bldP spid="20" grpId="0" animBg="1"/>
      <p:bldP spid="21" grpId="0"/>
      <p:bldP spid="22" grpId="0" animBg="1"/>
      <p:bldP spid="23" grpId="0"/>
      <p:bldP spid="5" grpId="0" animBg="1"/>
      <p:bldP spid="2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3"/>
          <p:cNvSpPr txBox="1"/>
          <p:nvPr/>
        </p:nvSpPr>
        <p:spPr>
          <a:xfrm>
            <a:off x="457200" y="304800"/>
            <a:ext cx="8305800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de-CH" sz="3600" dirty="0" smtClean="0"/>
              <a:t>Model Performance: RMSE values</a:t>
            </a:r>
            <a:endParaRPr lang="de-CH" sz="36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0192817"/>
              </p:ext>
            </p:extLst>
          </p:nvPr>
        </p:nvGraphicFramePr>
        <p:xfrm>
          <a:off x="660400" y="1087120"/>
          <a:ext cx="7696201" cy="4856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7906"/>
                <a:gridCol w="1310094"/>
                <a:gridCol w="1066800"/>
                <a:gridCol w="1016000"/>
                <a:gridCol w="1219200"/>
                <a:gridCol w="1346201"/>
              </a:tblGrid>
              <a:tr h="370840">
                <a:tc>
                  <a:txBody>
                    <a:bodyPr/>
                    <a:lstStyle/>
                    <a:p>
                      <a:r>
                        <a:rPr lang="de-DE" sz="1500" dirty="0" smtClean="0"/>
                        <a:t>Model Type</a:t>
                      </a:r>
                      <a:endParaRPr lang="de-DE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500" baseline="0" dirty="0" smtClean="0"/>
                        <a:t>Minimum Required</a:t>
                      </a:r>
                    </a:p>
                    <a:p>
                      <a:r>
                        <a:rPr lang="de-DE" sz="1500" baseline="0" dirty="0" smtClean="0"/>
                        <a:t>Performance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500" dirty="0" smtClean="0"/>
                        <a:t>Passing</a:t>
                      </a:r>
                      <a:r>
                        <a:rPr lang="de-DE" sz="1500" baseline="0" dirty="0" smtClean="0"/>
                        <a:t> </a:t>
                      </a:r>
                    </a:p>
                    <a:p>
                      <a:r>
                        <a:rPr lang="de-DE" sz="1500" baseline="0" dirty="0" smtClean="0"/>
                        <a:t>Threshold</a:t>
                      </a:r>
                      <a:endParaRPr lang="de-DE" sz="1500" dirty="0" smtClean="0"/>
                    </a:p>
                    <a:p>
                      <a:endParaRPr lang="de-DE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500" dirty="0" smtClean="0"/>
                        <a:t>Best</a:t>
                      </a:r>
                      <a:r>
                        <a:rPr lang="de-DE" sz="1500" baseline="0" dirty="0" smtClean="0"/>
                        <a:t> </a:t>
                      </a:r>
                    </a:p>
                    <a:p>
                      <a:r>
                        <a:rPr lang="de-DE" sz="1500" baseline="0" dirty="0" smtClean="0"/>
                        <a:t>Model RMSE</a:t>
                      </a:r>
                      <a:endParaRPr lang="de-DE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500" dirty="0" smtClean="0"/>
                        <a:t>No.</a:t>
                      </a:r>
                      <a:r>
                        <a:rPr lang="de-DE" sz="1500" baseline="0" dirty="0" smtClean="0"/>
                        <a:t> Of Qualifying Models</a:t>
                      </a:r>
                      <a:endParaRPr lang="de-DE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500" dirty="0" smtClean="0"/>
                        <a:t>No. Of Non-qualifiying Models</a:t>
                      </a:r>
                      <a:endParaRPr lang="de-DE" sz="15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de-DE" sz="1500" dirty="0" smtClean="0"/>
                        <a:t>Parametric</a:t>
                      </a:r>
                      <a:r>
                        <a:rPr lang="de-DE" sz="1500" baseline="0" dirty="0" smtClean="0"/>
                        <a:t> Mode 0</a:t>
                      </a:r>
                      <a:endParaRPr lang="de-DE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500" dirty="0" smtClean="0"/>
                        <a:t>0.610</a:t>
                      </a:r>
                      <a:endParaRPr lang="de-DE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500" dirty="0" smtClean="0"/>
                        <a:t>0.570</a:t>
                      </a:r>
                      <a:endParaRPr lang="de-DE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500" dirty="0" smtClean="0"/>
                        <a:t>0.554</a:t>
                      </a:r>
                      <a:endParaRPr lang="de-DE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500" dirty="0" smtClean="0"/>
                        <a:t>3</a:t>
                      </a:r>
                      <a:endParaRPr lang="de-DE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500" dirty="0" smtClean="0"/>
                        <a:t>5</a:t>
                      </a:r>
                      <a:endParaRPr lang="de-DE" sz="15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500" dirty="0" smtClean="0"/>
                        <a:t>Parametric</a:t>
                      </a:r>
                      <a:r>
                        <a:rPr lang="de-DE" sz="1500" baseline="0" dirty="0" smtClean="0"/>
                        <a:t> Mode 1</a:t>
                      </a:r>
                      <a:endParaRPr lang="de-DE" sz="15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500" dirty="0" smtClean="0"/>
                        <a:t>0.554</a:t>
                      </a:r>
                      <a:endParaRPr lang="de-DE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500" dirty="0" smtClean="0"/>
                        <a:t>0.520</a:t>
                      </a:r>
                      <a:endParaRPr lang="de-DE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500" dirty="0" smtClean="0"/>
                        <a:t>0.505</a:t>
                      </a:r>
                      <a:endParaRPr lang="de-DE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500" dirty="0" smtClean="0"/>
                        <a:t>2</a:t>
                      </a:r>
                      <a:endParaRPr lang="de-DE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500" dirty="0" smtClean="0"/>
                        <a:t>2</a:t>
                      </a:r>
                      <a:endParaRPr lang="de-DE" sz="15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500" dirty="0" smtClean="0"/>
                        <a:t>Parametric</a:t>
                      </a:r>
                      <a:r>
                        <a:rPr lang="de-DE" sz="1500" baseline="0" dirty="0" smtClean="0"/>
                        <a:t> Mode 3</a:t>
                      </a:r>
                      <a:endParaRPr lang="de-DE" sz="15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500" dirty="0" smtClean="0"/>
                        <a:t>0.505</a:t>
                      </a:r>
                      <a:endParaRPr lang="de-DE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500" dirty="0" smtClean="0"/>
                        <a:t>0.434</a:t>
                      </a:r>
                      <a:endParaRPr lang="de-DE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500" dirty="0" smtClean="0"/>
                        <a:t>0.421</a:t>
                      </a:r>
                      <a:endParaRPr lang="de-DE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500" dirty="0" smtClean="0"/>
                        <a:t>1</a:t>
                      </a:r>
                      <a:endParaRPr lang="de-DE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500" dirty="0" smtClean="0"/>
                        <a:t>0</a:t>
                      </a:r>
                      <a:endParaRPr lang="de-DE" sz="15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5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sz="15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500" dirty="0" smtClean="0"/>
                        <a:t>Pixel-based NR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500" dirty="0" smtClean="0"/>
                        <a:t>0.610</a:t>
                      </a:r>
                      <a:endParaRPr lang="de-DE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500" dirty="0" smtClean="0"/>
                        <a:t>0.718</a:t>
                      </a:r>
                      <a:endParaRPr lang="de-DE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500" dirty="0" smtClean="0"/>
                        <a:t>0.697</a:t>
                      </a:r>
                      <a:endParaRPr lang="de-DE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500" dirty="0" smtClean="0"/>
                        <a:t>0</a:t>
                      </a:r>
                      <a:endParaRPr lang="de-DE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500" dirty="0" smtClean="0"/>
                        <a:t>2</a:t>
                      </a:r>
                      <a:endParaRPr lang="de-DE" sz="15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500" dirty="0" smtClean="0"/>
                        <a:t>Pixel-based RR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500" dirty="0" smtClean="0"/>
                        <a:t>0.610</a:t>
                      </a:r>
                      <a:endParaRPr lang="de-DE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500" dirty="0" smtClean="0"/>
                        <a:t>0.458</a:t>
                      </a:r>
                      <a:endParaRPr lang="de-DE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500" dirty="0" smtClean="0"/>
                        <a:t>0.444</a:t>
                      </a:r>
                      <a:endParaRPr lang="de-DE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500" dirty="0" smtClean="0"/>
                        <a:t>1</a:t>
                      </a:r>
                      <a:endParaRPr lang="de-DE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500" dirty="0" smtClean="0"/>
                        <a:t>1</a:t>
                      </a:r>
                      <a:endParaRPr lang="de-DE" sz="15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500" dirty="0" smtClean="0"/>
                        <a:t>Pixel-based FR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500" dirty="0" smtClean="0"/>
                        <a:t>0.444</a:t>
                      </a:r>
                      <a:endParaRPr lang="de-DE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500" dirty="0" smtClean="0"/>
                        <a:t>0.447</a:t>
                      </a:r>
                      <a:endParaRPr lang="de-DE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500" dirty="0" smtClean="0"/>
                        <a:t>0.434</a:t>
                      </a:r>
                      <a:endParaRPr lang="de-DE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500" dirty="0" smtClean="0"/>
                        <a:t>0</a:t>
                      </a:r>
                      <a:endParaRPr lang="de-DE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500" dirty="0" smtClean="0"/>
                        <a:t>5</a:t>
                      </a:r>
                      <a:endParaRPr lang="de-DE" sz="15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de-DE" sz="15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sz="15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500" dirty="0" smtClean="0"/>
                        <a:t>Hybrid NR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500" dirty="0" smtClean="0"/>
                        <a:t>0.554</a:t>
                      </a:r>
                      <a:endParaRPr lang="de-DE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500" dirty="0" smtClean="0"/>
                        <a:t>0.466</a:t>
                      </a:r>
                      <a:endParaRPr lang="de-DE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500" dirty="0" smtClean="0"/>
                        <a:t>0.452</a:t>
                      </a:r>
                      <a:endParaRPr lang="de-DE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500" dirty="0" smtClean="0"/>
                        <a:t>1</a:t>
                      </a:r>
                      <a:endParaRPr lang="de-DE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500" dirty="0" smtClean="0"/>
                        <a:t>5</a:t>
                      </a:r>
                      <a:endParaRPr lang="de-DE" sz="15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500" dirty="0" smtClean="0"/>
                        <a:t>Hybrid RR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500" dirty="0" smtClean="0"/>
                        <a:t>0.444</a:t>
                      </a:r>
                      <a:endParaRPr lang="de-DE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500" dirty="0" smtClean="0"/>
                        <a:t>0.454</a:t>
                      </a:r>
                      <a:endParaRPr lang="de-DE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500" dirty="0" smtClean="0"/>
                        <a:t>0.440</a:t>
                      </a:r>
                      <a:endParaRPr lang="de-DE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500" dirty="0" smtClean="0"/>
                        <a:t>0</a:t>
                      </a:r>
                      <a:endParaRPr lang="de-DE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500" dirty="0" smtClean="0"/>
                        <a:t>2</a:t>
                      </a:r>
                      <a:endParaRPr lang="de-DE" sz="15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500" dirty="0" smtClean="0"/>
                        <a:t>Hybrid FR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500" dirty="0" smtClean="0"/>
                        <a:t>0.434</a:t>
                      </a:r>
                      <a:endParaRPr lang="de-DE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500" dirty="0" smtClean="0"/>
                        <a:t>0.458</a:t>
                      </a:r>
                      <a:endParaRPr lang="de-DE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500" dirty="0" smtClean="0"/>
                        <a:t>0.444</a:t>
                      </a:r>
                      <a:endParaRPr lang="de-DE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500" dirty="0" smtClean="0"/>
                        <a:t>0</a:t>
                      </a:r>
                      <a:endParaRPr lang="de-DE" sz="1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500" dirty="0" smtClean="0"/>
                        <a:t>4</a:t>
                      </a:r>
                      <a:endParaRPr lang="de-DE" sz="15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Rectangle 4"/>
          <p:cNvSpPr/>
          <p:nvPr/>
        </p:nvSpPr>
        <p:spPr>
          <a:xfrm>
            <a:off x="4762500" y="3332480"/>
            <a:ext cx="1039760" cy="3810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8" name="Rectangle 7"/>
          <p:cNvSpPr/>
          <p:nvPr/>
        </p:nvSpPr>
        <p:spPr>
          <a:xfrm>
            <a:off x="4762500" y="5582920"/>
            <a:ext cx="1039760" cy="34036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9" name="Rectangle 8"/>
          <p:cNvSpPr/>
          <p:nvPr/>
        </p:nvSpPr>
        <p:spPr>
          <a:xfrm>
            <a:off x="4762500" y="4094480"/>
            <a:ext cx="1039760" cy="381000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0" name="Rectangle 9"/>
          <p:cNvSpPr/>
          <p:nvPr/>
        </p:nvSpPr>
        <p:spPr>
          <a:xfrm>
            <a:off x="4762500" y="5161280"/>
            <a:ext cx="1039760" cy="421640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1" name="Rectangle 10"/>
          <p:cNvSpPr/>
          <p:nvPr/>
        </p:nvSpPr>
        <p:spPr>
          <a:xfrm>
            <a:off x="914400" y="6108839"/>
            <a:ext cx="914400" cy="9637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12" name="Rectangle 11"/>
          <p:cNvSpPr/>
          <p:nvPr/>
        </p:nvSpPr>
        <p:spPr>
          <a:xfrm>
            <a:off x="914400" y="6288390"/>
            <a:ext cx="914400" cy="95250"/>
          </a:xfrm>
          <a:prstGeom prst="rect">
            <a:avLst/>
          </a:prstGeom>
          <a:noFill/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TextBox 5"/>
          <p:cNvSpPr txBox="1"/>
          <p:nvPr/>
        </p:nvSpPr>
        <p:spPr>
          <a:xfrm>
            <a:off x="1828800" y="6019800"/>
            <a:ext cx="337784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100" dirty="0" smtClean="0"/>
              <a:t>Models not meeting the min. performance requirement</a:t>
            </a:r>
            <a:endParaRPr lang="de-DE" sz="1100" dirty="0"/>
          </a:p>
        </p:txBody>
      </p:sp>
      <p:sp>
        <p:nvSpPr>
          <p:cNvPr id="13" name="TextBox 12"/>
          <p:cNvSpPr txBox="1"/>
          <p:nvPr/>
        </p:nvSpPr>
        <p:spPr>
          <a:xfrm>
            <a:off x="1828800" y="6205210"/>
            <a:ext cx="409439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100" dirty="0" smtClean="0"/>
              <a:t>Models for which a statistically equivelent simpler model is available</a:t>
            </a:r>
            <a:endParaRPr lang="de-DE" sz="1100" dirty="0"/>
          </a:p>
        </p:txBody>
      </p:sp>
      <p:sp>
        <p:nvSpPr>
          <p:cNvPr id="2" name="TextBox 1"/>
          <p:cNvSpPr txBox="1"/>
          <p:nvPr/>
        </p:nvSpPr>
        <p:spPr>
          <a:xfrm>
            <a:off x="781308" y="6454120"/>
            <a:ext cx="58115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200" dirty="0" smtClean="0"/>
              <a:t>§ Pixel-based NR, Pixel-based FR, Hybrid RR and Hybrid FR models will not be standardized</a:t>
            </a:r>
            <a:endParaRPr lang="de-DE" sz="1200" dirty="0"/>
          </a:p>
        </p:txBody>
      </p:sp>
    </p:spTree>
    <p:extLst>
      <p:ext uri="{BB962C8B-B14F-4D97-AF65-F5344CB8AC3E}">
        <p14:creationId xmlns:p14="http://schemas.microsoft.com/office/powerpoint/2010/main" val="2812244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9" grpId="0" animBg="1"/>
      <p:bldP spid="10" grpId="0" animBg="1"/>
      <p:bldP spid="11" grpId="0" animBg="1"/>
      <p:bldP spid="12" grpId="0" animBg="1"/>
      <p:bldP spid="6" grpId="0"/>
      <p:bldP spid="13" grpId="0"/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200" y="304800"/>
            <a:ext cx="8305800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/>
              <a:t>Summary:</a:t>
            </a:r>
            <a:endParaRPr lang="de-CH" sz="3600" dirty="0"/>
          </a:p>
        </p:txBody>
      </p:sp>
      <p:sp>
        <p:nvSpPr>
          <p:cNvPr id="3" name="TextBox 2"/>
          <p:cNvSpPr txBox="1"/>
          <p:nvPr/>
        </p:nvSpPr>
        <p:spPr>
          <a:xfrm>
            <a:off x="304800" y="1295400"/>
            <a:ext cx="8572540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n-US" dirty="0" smtClean="0"/>
              <a:t>35 Models spanning 9 model categories were submitted to ITU</a:t>
            </a:r>
          </a:p>
          <a:p>
            <a:endParaRPr lang="en-US" dirty="0" smtClean="0"/>
          </a:p>
          <a:p>
            <a:pPr marL="285750" indent="-285750">
              <a:buFontTx/>
              <a:buChar char="-"/>
            </a:pPr>
            <a:r>
              <a:rPr lang="en-US" dirty="0" smtClean="0"/>
              <a:t>Models were trained on 15 Training Databases</a:t>
            </a:r>
          </a:p>
          <a:p>
            <a:pPr marL="285750" indent="-285750">
              <a:buFontTx/>
              <a:buChar char="-"/>
            </a:pPr>
            <a:endParaRPr lang="en-US" dirty="0" smtClean="0"/>
          </a:p>
          <a:p>
            <a:pPr marL="285750" indent="-285750">
              <a:buFontTx/>
              <a:buChar char="-"/>
            </a:pPr>
            <a:r>
              <a:rPr lang="en-US" dirty="0" smtClean="0"/>
              <a:t>Validation databases (test coding and footage) were completely unknown </a:t>
            </a:r>
          </a:p>
          <a:p>
            <a:r>
              <a:rPr lang="en-US" dirty="0"/>
              <a:t>	</a:t>
            </a:r>
            <a:r>
              <a:rPr lang="en-US" dirty="0" smtClean="0"/>
              <a:t>at the time of model submission.</a:t>
            </a:r>
          </a:p>
          <a:p>
            <a:endParaRPr lang="en-US" dirty="0"/>
          </a:p>
          <a:p>
            <a:pPr marL="285750" indent="-285750">
              <a:buFontTx/>
              <a:buChar char="-"/>
            </a:pPr>
            <a:r>
              <a:rPr lang="en-US" dirty="0" smtClean="0"/>
              <a:t>17 validation databases with new footage and unknown HRCs were created</a:t>
            </a:r>
          </a:p>
          <a:p>
            <a:pPr marL="285750" indent="-285750">
              <a:buFontTx/>
              <a:buChar char="-"/>
            </a:pPr>
            <a:endParaRPr lang="en-US" dirty="0"/>
          </a:p>
          <a:p>
            <a:pPr marL="285750" indent="-285750">
              <a:buFontTx/>
              <a:buChar char="-"/>
            </a:pPr>
            <a:r>
              <a:rPr lang="en-US" dirty="0" smtClean="0"/>
              <a:t>Bug-fixes were allowed before sharing the scores of the validation databases</a:t>
            </a:r>
          </a:p>
          <a:p>
            <a:endParaRPr lang="en-US" dirty="0" smtClean="0"/>
          </a:p>
          <a:p>
            <a:pPr marL="285750" indent="-285750">
              <a:buFontTx/>
              <a:buChar char="-"/>
            </a:pPr>
            <a:r>
              <a:rPr lang="en-US" dirty="0" smtClean="0"/>
              <a:t>Model verification of the already frozen model was performed and </a:t>
            </a:r>
          </a:p>
          <a:p>
            <a:pPr lvl="1"/>
            <a:r>
              <a:rPr lang="en-US" dirty="0" smtClean="0"/>
              <a:t>winning models were determined</a:t>
            </a:r>
          </a:p>
          <a:p>
            <a:pPr marL="285750" indent="-285750">
              <a:buFontTx/>
              <a:buChar char="-"/>
            </a:pPr>
            <a:endParaRPr lang="en-US" dirty="0"/>
          </a:p>
          <a:p>
            <a:pPr marL="285750" indent="-285750">
              <a:buFontTx/>
              <a:buChar char="-"/>
            </a:pPr>
            <a:r>
              <a:rPr lang="en-US" dirty="0" smtClean="0"/>
              <a:t>For model categories  for which no winning model is found, a computationally simpler </a:t>
            </a:r>
          </a:p>
          <a:p>
            <a:pPr lvl="1"/>
            <a:r>
              <a:rPr lang="en-US" dirty="0" smtClean="0"/>
              <a:t>model  will be recommended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0461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e-DE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e-DE"/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de-DE"/>
          </a:p>
        </p:txBody>
      </p:sp>
      <p:sp>
        <p:nvSpPr>
          <p:cNvPr id="10" name="TextBox 3"/>
          <p:cNvSpPr txBox="1"/>
          <p:nvPr/>
        </p:nvSpPr>
        <p:spPr>
          <a:xfrm>
            <a:off x="457200" y="304800"/>
            <a:ext cx="8305800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/>
              <a:t>Parametric Models:</a:t>
            </a:r>
            <a:endParaRPr lang="de-CH" sz="3600" dirty="0"/>
          </a:p>
        </p:txBody>
      </p:sp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9300" y="4802038"/>
            <a:ext cx="5295900" cy="159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6962286" y="2465800"/>
            <a:ext cx="148149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smtClean="0"/>
              <a:t>Video Quality Short-term</a:t>
            </a:r>
            <a:endParaRPr lang="de-DE" sz="1000" dirty="0"/>
          </a:p>
        </p:txBody>
      </p:sp>
      <p:sp>
        <p:nvSpPr>
          <p:cNvPr id="15" name="TextBox 14"/>
          <p:cNvSpPr txBox="1"/>
          <p:nvPr/>
        </p:nvSpPr>
        <p:spPr>
          <a:xfrm>
            <a:off x="6961656" y="3083303"/>
            <a:ext cx="145905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smtClean="0"/>
              <a:t>Video Quality Long-term</a:t>
            </a:r>
            <a:endParaRPr lang="de-DE" sz="1000" dirty="0"/>
          </a:p>
        </p:txBody>
      </p:sp>
      <p:sp>
        <p:nvSpPr>
          <p:cNvPr id="16" name="TextBox 15"/>
          <p:cNvSpPr txBox="1"/>
          <p:nvPr/>
        </p:nvSpPr>
        <p:spPr>
          <a:xfrm>
            <a:off x="2895600" y="6416544"/>
            <a:ext cx="261802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smtClean="0"/>
              <a:t>Fig: Modes of operation for parametric models</a:t>
            </a:r>
            <a:endParaRPr lang="de-DE" sz="1000" dirty="0"/>
          </a:p>
        </p:txBody>
      </p:sp>
      <p:sp>
        <p:nvSpPr>
          <p:cNvPr id="17" name="TextBox 16"/>
          <p:cNvSpPr txBox="1"/>
          <p:nvPr/>
        </p:nvSpPr>
        <p:spPr>
          <a:xfrm>
            <a:off x="3446751" y="4401979"/>
            <a:ext cx="231826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smtClean="0"/>
              <a:t>Fig: Block diagram for parametric models</a:t>
            </a:r>
            <a:endParaRPr lang="de-DE" sz="1000" dirty="0"/>
          </a:p>
        </p:txBody>
      </p:sp>
      <p:pic>
        <p:nvPicPr>
          <p:cNvPr id="1033" name="Picture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0747" y="1649438"/>
            <a:ext cx="4853877" cy="271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8" name="TextBox 57"/>
          <p:cNvSpPr txBox="1"/>
          <p:nvPr/>
        </p:nvSpPr>
        <p:spPr>
          <a:xfrm>
            <a:off x="630382" y="1891158"/>
            <a:ext cx="137890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smtClean="0"/>
              <a:t>Parametric audio input</a:t>
            </a:r>
            <a:endParaRPr lang="de-DE" sz="1000" dirty="0"/>
          </a:p>
        </p:txBody>
      </p:sp>
      <p:sp>
        <p:nvSpPr>
          <p:cNvPr id="59" name="TextBox 58"/>
          <p:cNvSpPr txBox="1"/>
          <p:nvPr/>
        </p:nvSpPr>
        <p:spPr>
          <a:xfrm>
            <a:off x="609600" y="2753930"/>
            <a:ext cx="137249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smtClean="0"/>
              <a:t>Parametric video input</a:t>
            </a:r>
            <a:endParaRPr lang="de-DE" sz="1000" dirty="0"/>
          </a:p>
        </p:txBody>
      </p:sp>
      <p:sp>
        <p:nvSpPr>
          <p:cNvPr id="60" name="TextBox 59"/>
          <p:cNvSpPr txBox="1"/>
          <p:nvPr/>
        </p:nvSpPr>
        <p:spPr>
          <a:xfrm>
            <a:off x="609600" y="3491358"/>
            <a:ext cx="144462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smtClean="0"/>
              <a:t>Rebuffering Information</a:t>
            </a:r>
            <a:endParaRPr lang="de-DE" sz="1000" dirty="0"/>
          </a:p>
        </p:txBody>
      </p:sp>
      <p:sp>
        <p:nvSpPr>
          <p:cNvPr id="61" name="TextBox 60"/>
          <p:cNvSpPr txBox="1"/>
          <p:nvPr/>
        </p:nvSpPr>
        <p:spPr>
          <a:xfrm>
            <a:off x="1981200" y="1143000"/>
            <a:ext cx="5481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Parametric models will be validated for </a:t>
            </a:r>
            <a:r>
              <a:rPr lang="de-DE" u="sng" dirty="0" smtClean="0"/>
              <a:t>O.27 output only</a:t>
            </a:r>
            <a:endParaRPr lang="de-DE" u="sng" dirty="0"/>
          </a:p>
        </p:txBody>
      </p:sp>
    </p:spTree>
    <p:extLst>
      <p:ext uri="{BB962C8B-B14F-4D97-AF65-F5344CB8AC3E}">
        <p14:creationId xmlns:p14="http://schemas.microsoft.com/office/powerpoint/2010/main" val="1500266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086600" y="3621153"/>
            <a:ext cx="148149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smtClean="0"/>
              <a:t>Video Quality Short-term</a:t>
            </a:r>
            <a:endParaRPr lang="de-DE" sz="1000" dirty="0"/>
          </a:p>
        </p:txBody>
      </p:sp>
      <p:sp>
        <p:nvSpPr>
          <p:cNvPr id="6" name="TextBox 5"/>
          <p:cNvSpPr txBox="1"/>
          <p:nvPr/>
        </p:nvSpPr>
        <p:spPr>
          <a:xfrm>
            <a:off x="7086600" y="3884711"/>
            <a:ext cx="145905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smtClean="0"/>
              <a:t>Video Quality Long-term</a:t>
            </a:r>
            <a:endParaRPr lang="de-DE" sz="1000" dirty="0"/>
          </a:p>
        </p:txBody>
      </p:sp>
      <p:sp>
        <p:nvSpPr>
          <p:cNvPr id="8" name="TextBox 7"/>
          <p:cNvSpPr txBox="1"/>
          <p:nvPr/>
        </p:nvSpPr>
        <p:spPr>
          <a:xfrm>
            <a:off x="1018562" y="4189511"/>
            <a:ext cx="134363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smtClean="0"/>
              <a:t>Degraded Video Pixels</a:t>
            </a:r>
            <a:endParaRPr lang="de-DE" sz="1000" dirty="0"/>
          </a:p>
        </p:txBody>
      </p:sp>
      <p:sp>
        <p:nvSpPr>
          <p:cNvPr id="9" name="TextBox 8"/>
          <p:cNvSpPr txBox="1"/>
          <p:nvPr/>
        </p:nvSpPr>
        <p:spPr>
          <a:xfrm>
            <a:off x="917574" y="3621153"/>
            <a:ext cx="144462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smtClean="0"/>
              <a:t>Rebuffering Information</a:t>
            </a:r>
            <a:endParaRPr lang="de-DE" sz="1000" dirty="0"/>
          </a:p>
        </p:txBody>
      </p:sp>
      <p:sp>
        <p:nvSpPr>
          <p:cNvPr id="10" name="TextBox 9"/>
          <p:cNvSpPr txBox="1"/>
          <p:nvPr/>
        </p:nvSpPr>
        <p:spPr>
          <a:xfrm>
            <a:off x="974193" y="4781490"/>
            <a:ext cx="124745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smtClean="0"/>
              <a:t>Ref Video Pixels</a:t>
            </a:r>
          </a:p>
          <a:p>
            <a:r>
              <a:rPr lang="de-DE" sz="1000" dirty="0" smtClean="0"/>
              <a:t>(FR, RR models only)</a:t>
            </a:r>
            <a:endParaRPr lang="de-DE" sz="1000" dirty="0"/>
          </a:p>
        </p:txBody>
      </p:sp>
      <p:sp>
        <p:nvSpPr>
          <p:cNvPr id="11" name="TextBox 3"/>
          <p:cNvSpPr txBox="1"/>
          <p:nvPr/>
        </p:nvSpPr>
        <p:spPr>
          <a:xfrm>
            <a:off x="457200" y="304800"/>
            <a:ext cx="8305800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smtClean="0"/>
              <a:t>Pixel-based </a:t>
            </a:r>
            <a:r>
              <a:rPr lang="en-US" sz="3600" dirty="0" smtClean="0"/>
              <a:t>and Hybrid Models:</a:t>
            </a:r>
            <a:endParaRPr lang="de-CH" sz="3600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4844" y="2286000"/>
            <a:ext cx="5090512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990600" y="2895600"/>
            <a:ext cx="140134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smtClean="0"/>
              <a:t>Parametric video input </a:t>
            </a:r>
          </a:p>
          <a:p>
            <a:r>
              <a:rPr lang="de-DE" sz="1000" dirty="0" smtClean="0"/>
              <a:t>(Hybrid </a:t>
            </a:r>
            <a:r>
              <a:rPr lang="de-DE" sz="1000" dirty="0"/>
              <a:t>m</a:t>
            </a:r>
            <a:r>
              <a:rPr lang="de-DE" sz="1000" dirty="0" smtClean="0"/>
              <a:t>odels only)  </a:t>
            </a:r>
            <a:endParaRPr lang="de-DE" sz="1000" dirty="0"/>
          </a:p>
        </p:txBody>
      </p:sp>
      <p:sp>
        <p:nvSpPr>
          <p:cNvPr id="14" name="TextBox 13"/>
          <p:cNvSpPr txBox="1"/>
          <p:nvPr/>
        </p:nvSpPr>
        <p:spPr>
          <a:xfrm>
            <a:off x="3048000" y="5257800"/>
            <a:ext cx="292580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1000" dirty="0" smtClean="0"/>
              <a:t>Fig: Block diagram for Pixel-based and hybrid models</a:t>
            </a:r>
            <a:endParaRPr lang="de-DE" sz="1000" dirty="0"/>
          </a:p>
        </p:txBody>
      </p:sp>
      <p:sp>
        <p:nvSpPr>
          <p:cNvPr id="16" name="TextBox 15"/>
          <p:cNvSpPr txBox="1"/>
          <p:nvPr/>
        </p:nvSpPr>
        <p:spPr>
          <a:xfrm>
            <a:off x="1295400" y="1344188"/>
            <a:ext cx="70330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/>
              <a:t>Pixel-based and hybrid models will be validated for </a:t>
            </a:r>
            <a:r>
              <a:rPr lang="de-DE" u="sng" dirty="0" smtClean="0"/>
              <a:t>O.27 and O.46 output</a:t>
            </a:r>
            <a:endParaRPr lang="de-DE" u="sng" dirty="0"/>
          </a:p>
        </p:txBody>
      </p:sp>
    </p:spTree>
    <p:extLst>
      <p:ext uri="{BB962C8B-B14F-4D97-AF65-F5344CB8AC3E}">
        <p14:creationId xmlns:p14="http://schemas.microsoft.com/office/powerpoint/2010/main" val="2416589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883</Words>
  <Application>Microsoft Office PowerPoint</Application>
  <PresentationFormat>On-screen Show (4:3)</PresentationFormat>
  <Paragraphs>250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Shahid Mahmood Satti</dc:creator>
  <cp:lastModifiedBy>Shahid Mahmood Satti</cp:lastModifiedBy>
  <cp:revision>67</cp:revision>
  <dcterms:created xsi:type="dcterms:W3CDTF">2017-10-30T12:11:19Z</dcterms:created>
  <dcterms:modified xsi:type="dcterms:W3CDTF">2019-10-15T07:58:51Z</dcterms:modified>
</cp:coreProperties>
</file>