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9"/>
  </p:notesMasterIdLst>
  <p:sldIdLst>
    <p:sldId id="256" r:id="rId5"/>
    <p:sldId id="257" r:id="rId6"/>
    <p:sldId id="259" r:id="rId7"/>
    <p:sldId id="258" r:id="rId8"/>
  </p:sldIdLst>
  <p:sldSz cx="12188825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23658D"/>
    <a:srgbClr val="2C6284"/>
    <a:srgbClr val="3366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89" autoAdjust="0"/>
    <p:restoredTop sz="86397" autoAdjust="0"/>
  </p:normalViewPr>
  <p:slideViewPr>
    <p:cSldViewPr>
      <p:cViewPr>
        <p:scale>
          <a:sx n="88" d="100"/>
          <a:sy n="88" d="100"/>
        </p:scale>
        <p:origin x="77" y="78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CD7F40FF-AD63-4545-8538-697010388C39}" type="datetimeFigureOut">
              <a:rPr lang="en-US" smtClean="0"/>
              <a:t>2/27/2019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96913"/>
            <a:ext cx="618490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0B0D3924-FF6F-45F0-A0B8-9CE50764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0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" y="5356860"/>
            <a:ext cx="12188949" cy="1490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6019800"/>
            <a:ext cx="3657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80"/>
            <a:ext cx="10512862" cy="96012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Pct val="90000"/>
              <a:buFont typeface="Calibri" panose="020F0502020204030204" pitchFamily="34" charset="0"/>
              <a:buChar char="●"/>
              <a:tabLst/>
              <a:defRPr sz="24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22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20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233363" marR="0" lvl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431966-2B76-4BF4-83D3-EFDEEF1B9A05}" type="datetime1">
              <a:rPr lang="en-US" smtClean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79"/>
            <a:ext cx="10512862" cy="9326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676400"/>
            <a:ext cx="5180251" cy="4500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676400"/>
            <a:ext cx="5180251" cy="4500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240724-BB0D-49B3-A741-DF5A4120A8DE}" type="datetime1">
              <a:rPr lang="en-US" smtClean="0"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640079"/>
            <a:ext cx="10512862" cy="9326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1" y="1600200"/>
            <a:ext cx="51564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1" y="2505075"/>
            <a:ext cx="5156443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00200"/>
            <a:ext cx="51818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CD026-D0C9-4030-87A5-AF79E784804A}" type="datetime1">
              <a:rPr lang="en-US" smtClean="0"/>
              <a:t>2/27/2019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4" y="1709740"/>
            <a:ext cx="10512862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4" y="4589465"/>
            <a:ext cx="10512862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" y="5356860"/>
            <a:ext cx="12188949" cy="14901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6019800"/>
            <a:ext cx="3657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914400"/>
            <a:ext cx="10512862" cy="7762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1BDC-AB89-4F6B-87F9-D47FC298D7B2}" type="datetime1">
              <a:rPr lang="en-US" smtClean="0"/>
              <a:t>2/27/2019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0F8-927B-402B-BF7A-B634E3898EF6}" type="datetime1">
              <a:rPr lang="en-US" smtClean="0"/>
              <a:t>2/27/2019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990600"/>
            <a:ext cx="3931213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7"/>
            <a:ext cx="617059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D710-4440-4625-B733-14CD4F8CC484}" type="datetime1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990600"/>
            <a:ext cx="3931213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7"/>
            <a:ext cx="6170593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AE2E-A9AE-422B-8CF1-4AF2D07D1E16}" type="datetime1">
              <a:rPr lang="en-US" smtClean="0"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6477000"/>
            <a:ext cx="12188825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639748"/>
            <a:ext cx="10512862" cy="96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676400"/>
            <a:ext cx="10512862" cy="4500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492876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4658-680D-4D56-AB40-7687F6B36207}" type="datetime1">
              <a:rPr lang="en-US" smtClean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492876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492876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9"/>
          <p:cNvSpPr/>
          <p:nvPr/>
        </p:nvSpPr>
        <p:spPr>
          <a:xfrm>
            <a:off x="0" y="-19049"/>
            <a:ext cx="12211050" cy="890765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2035277 w 9144000"/>
              <a:gd name="connsiteY3" fmla="*/ 530942 h 533400"/>
              <a:gd name="connsiteX4" fmla="*/ 0 w 9144000"/>
              <a:gd name="connsiteY4" fmla="*/ 533400 h 533400"/>
              <a:gd name="connsiteX5" fmla="*/ 0 w 9144000"/>
              <a:gd name="connsiteY5" fmla="*/ 0 h 533400"/>
              <a:gd name="connsiteX0" fmla="*/ 0 w 9144000"/>
              <a:gd name="connsiteY0" fmla="*/ 0 h 869664"/>
              <a:gd name="connsiteX1" fmla="*/ 9144000 w 9144000"/>
              <a:gd name="connsiteY1" fmla="*/ 0 h 869664"/>
              <a:gd name="connsiteX2" fmla="*/ 9144000 w 9144000"/>
              <a:gd name="connsiteY2" fmla="*/ 533400 h 869664"/>
              <a:gd name="connsiteX3" fmla="*/ 2035277 w 9144000"/>
              <a:gd name="connsiteY3" fmla="*/ 530942 h 869664"/>
              <a:gd name="connsiteX4" fmla="*/ 0 w 9144000"/>
              <a:gd name="connsiteY4" fmla="*/ 869664 h 869664"/>
              <a:gd name="connsiteX5" fmla="*/ 0 w 9144000"/>
              <a:gd name="connsiteY5" fmla="*/ 0 h 869664"/>
              <a:gd name="connsiteX0" fmla="*/ 0 w 9144000"/>
              <a:gd name="connsiteY0" fmla="*/ 0 h 883232"/>
              <a:gd name="connsiteX1" fmla="*/ 9144000 w 9144000"/>
              <a:gd name="connsiteY1" fmla="*/ 0 h 883232"/>
              <a:gd name="connsiteX2" fmla="*/ 9144000 w 9144000"/>
              <a:gd name="connsiteY2" fmla="*/ 533400 h 883232"/>
              <a:gd name="connsiteX3" fmla="*/ 2035277 w 9144000"/>
              <a:gd name="connsiteY3" fmla="*/ 530942 h 883232"/>
              <a:gd name="connsiteX4" fmla="*/ 0 w 9144000"/>
              <a:gd name="connsiteY4" fmla="*/ 869664 h 883232"/>
              <a:gd name="connsiteX5" fmla="*/ 0 w 9144000"/>
              <a:gd name="connsiteY5" fmla="*/ 0 h 883232"/>
              <a:gd name="connsiteX0" fmla="*/ 0 w 9144000"/>
              <a:gd name="connsiteY0" fmla="*/ 0 h 888857"/>
              <a:gd name="connsiteX1" fmla="*/ 9144000 w 9144000"/>
              <a:gd name="connsiteY1" fmla="*/ 0 h 888857"/>
              <a:gd name="connsiteX2" fmla="*/ 9144000 w 9144000"/>
              <a:gd name="connsiteY2" fmla="*/ 533400 h 888857"/>
              <a:gd name="connsiteX3" fmla="*/ 2035277 w 9144000"/>
              <a:gd name="connsiteY3" fmla="*/ 530942 h 888857"/>
              <a:gd name="connsiteX4" fmla="*/ 0 w 9144000"/>
              <a:gd name="connsiteY4" fmla="*/ 869664 h 888857"/>
              <a:gd name="connsiteX5" fmla="*/ 0 w 9144000"/>
              <a:gd name="connsiteY5" fmla="*/ 0 h 888857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92995"/>
              <a:gd name="connsiteX1" fmla="*/ 9144000 w 9144000"/>
              <a:gd name="connsiteY1" fmla="*/ 0 h 892995"/>
              <a:gd name="connsiteX2" fmla="*/ 9144000 w 9144000"/>
              <a:gd name="connsiteY2" fmla="*/ 533400 h 892995"/>
              <a:gd name="connsiteX3" fmla="*/ 1681316 w 9144000"/>
              <a:gd name="connsiteY3" fmla="*/ 643030 h 892995"/>
              <a:gd name="connsiteX4" fmla="*/ 0 w 9144000"/>
              <a:gd name="connsiteY4" fmla="*/ 869664 h 892995"/>
              <a:gd name="connsiteX5" fmla="*/ 0 w 9144000"/>
              <a:gd name="connsiteY5" fmla="*/ 0 h 892995"/>
              <a:gd name="connsiteX0" fmla="*/ 0 w 9144000"/>
              <a:gd name="connsiteY0" fmla="*/ 0 h 871517"/>
              <a:gd name="connsiteX1" fmla="*/ 9144000 w 9144000"/>
              <a:gd name="connsiteY1" fmla="*/ 0 h 871517"/>
              <a:gd name="connsiteX2" fmla="*/ 9144000 w 9144000"/>
              <a:gd name="connsiteY2" fmla="*/ 533400 h 871517"/>
              <a:gd name="connsiteX3" fmla="*/ 1681316 w 9144000"/>
              <a:gd name="connsiteY3" fmla="*/ 643030 h 871517"/>
              <a:gd name="connsiteX4" fmla="*/ 0 w 9144000"/>
              <a:gd name="connsiteY4" fmla="*/ 869664 h 871517"/>
              <a:gd name="connsiteX5" fmla="*/ 0 w 9144000"/>
              <a:gd name="connsiteY5" fmla="*/ 0 h 871517"/>
              <a:gd name="connsiteX0" fmla="*/ 0 w 9144000"/>
              <a:gd name="connsiteY0" fmla="*/ 0 h 872749"/>
              <a:gd name="connsiteX1" fmla="*/ 9144000 w 9144000"/>
              <a:gd name="connsiteY1" fmla="*/ 0 h 872749"/>
              <a:gd name="connsiteX2" fmla="*/ 9144000 w 9144000"/>
              <a:gd name="connsiteY2" fmla="*/ 533400 h 872749"/>
              <a:gd name="connsiteX3" fmla="*/ 1687215 w 9144000"/>
              <a:gd name="connsiteY3" fmla="*/ 696124 h 872749"/>
              <a:gd name="connsiteX4" fmla="*/ 0 w 9144000"/>
              <a:gd name="connsiteY4" fmla="*/ 869664 h 872749"/>
              <a:gd name="connsiteX5" fmla="*/ 0 w 9144000"/>
              <a:gd name="connsiteY5" fmla="*/ 0 h 872749"/>
              <a:gd name="connsiteX0" fmla="*/ 0 w 9144000"/>
              <a:gd name="connsiteY0" fmla="*/ 0 h 871184"/>
              <a:gd name="connsiteX1" fmla="*/ 9144000 w 9144000"/>
              <a:gd name="connsiteY1" fmla="*/ 0 h 871184"/>
              <a:gd name="connsiteX2" fmla="*/ 9144000 w 9144000"/>
              <a:gd name="connsiteY2" fmla="*/ 533400 h 871184"/>
              <a:gd name="connsiteX3" fmla="*/ 5203231 w 9144000"/>
              <a:gd name="connsiteY3" fmla="*/ 572236 h 871184"/>
              <a:gd name="connsiteX4" fmla="*/ 1687215 w 9144000"/>
              <a:gd name="connsiteY4" fmla="*/ 696124 h 871184"/>
              <a:gd name="connsiteX5" fmla="*/ 0 w 9144000"/>
              <a:gd name="connsiteY5" fmla="*/ 869664 h 871184"/>
              <a:gd name="connsiteX6" fmla="*/ 0 w 9144000"/>
              <a:gd name="connsiteY6" fmla="*/ 0 h 871184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715"/>
              <a:gd name="connsiteX1" fmla="*/ 9144000 w 9144000"/>
              <a:gd name="connsiteY1" fmla="*/ 0 h 871715"/>
              <a:gd name="connsiteX2" fmla="*/ 9144000 w 9144000"/>
              <a:gd name="connsiteY2" fmla="*/ 533400 h 871715"/>
              <a:gd name="connsiteX3" fmla="*/ 5209130 w 9144000"/>
              <a:gd name="connsiteY3" fmla="*/ 530941 h 871715"/>
              <a:gd name="connsiteX4" fmla="*/ 1687215 w 9144000"/>
              <a:gd name="connsiteY4" fmla="*/ 696124 h 871715"/>
              <a:gd name="connsiteX5" fmla="*/ 0 w 9144000"/>
              <a:gd name="connsiteY5" fmla="*/ 869664 h 871715"/>
              <a:gd name="connsiteX6" fmla="*/ 0 w 9144000"/>
              <a:gd name="connsiteY6" fmla="*/ 0 h 87171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9144000 w 12211050"/>
              <a:gd name="connsiteY2" fmla="*/ 552450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12201525 w 12211050"/>
              <a:gd name="connsiteY2" fmla="*/ 561975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0" h="890765">
                <a:moveTo>
                  <a:pt x="0" y="19050"/>
                </a:moveTo>
                <a:lnTo>
                  <a:pt x="12211050" y="0"/>
                </a:lnTo>
                <a:lnTo>
                  <a:pt x="12201525" y="561975"/>
                </a:lnTo>
                <a:lnTo>
                  <a:pt x="5209130" y="549991"/>
                </a:lnTo>
                <a:cubicBezTo>
                  <a:pt x="3966333" y="577112"/>
                  <a:pt x="2546736" y="624051"/>
                  <a:pt x="1687215" y="715174"/>
                </a:cubicBezTo>
                <a:cubicBezTo>
                  <a:pt x="827694" y="806297"/>
                  <a:pt x="351011" y="906412"/>
                  <a:pt x="0" y="888714"/>
                </a:cubicBezTo>
                <a:lnTo>
                  <a:pt x="0" y="190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296644" y="85725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+mn-lt"/>
              </a:rPr>
              <a:t>Institute for Telecommunication Sciences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1"/>
            <a:ext cx="548640" cy="5455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08616"/>
            <a:ext cx="631803" cy="6400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412" y="95947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lsegre@its.bldrdoc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NR Metrics: Alternate Training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Margaret H Pinson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mpinson@its.bldrdoc.gov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3227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“Waterloo </a:t>
            </a:r>
            <a:r>
              <a:rPr lang="en-US" dirty="0"/>
              <a:t>Exploration Database: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New </a:t>
            </a:r>
            <a:r>
              <a:rPr lang="en-US" dirty="0"/>
              <a:t>Challenges for Image Quality Assessment </a:t>
            </a:r>
            <a:r>
              <a:rPr lang="en-US" dirty="0" smtClean="0"/>
              <a:t>Models”</a:t>
            </a:r>
            <a:br>
              <a:rPr lang="en-US" dirty="0" smtClean="0"/>
            </a:br>
            <a:r>
              <a:rPr lang="en-US" sz="1800" i="1" dirty="0"/>
              <a:t>IEEE Transactions on Image Processing</a:t>
            </a:r>
            <a:r>
              <a:rPr lang="en-US" sz="1800" dirty="0"/>
              <a:t>, 2017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837982" y="1676400"/>
            <a:ext cx="5561230" cy="4500563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posteriori knowledge </a:t>
            </a:r>
            <a:r>
              <a:rPr lang="en-US" dirty="0" smtClean="0"/>
              <a:t>of image quality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desirable metric behavior</a:t>
            </a:r>
          </a:p>
          <a:p>
            <a:endParaRPr lang="en-US" dirty="0"/>
          </a:p>
          <a:p>
            <a:r>
              <a:rPr lang="en-US" dirty="0" smtClean="0"/>
              <a:t>Discriminate between pristine and distorted images</a:t>
            </a:r>
          </a:p>
          <a:p>
            <a:r>
              <a:rPr lang="en-US" dirty="0" smtClean="0"/>
              <a:t>Correctly rank single impairment at multiple levels</a:t>
            </a:r>
          </a:p>
          <a:p>
            <a:r>
              <a:rPr lang="en-US" dirty="0" smtClean="0"/>
              <a:t>Pairwise preference: different photos with known quality differences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2/27/2019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</a:t>
            </a:fld>
            <a:endParaRPr lang="en-US"/>
          </a:p>
        </p:txBody>
      </p:sp>
      <p:pic>
        <p:nvPicPr>
          <p:cNvPr id="9" name="Content Placeholder 8" descr="https://ece.uwaterloo.ca/~k29ma/exploration/images/sampleImg.pn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2" y="2565401"/>
            <a:ext cx="5180012" cy="27225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6627812" y="54102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+mn-lt"/>
              </a:rPr>
              <a:t>Kede</a:t>
            </a:r>
            <a:r>
              <a:rPr lang="en-US" dirty="0" smtClean="0">
                <a:latin typeface="+mn-lt"/>
              </a:rPr>
              <a:t> Ma, </a:t>
            </a:r>
            <a:r>
              <a:rPr lang="en-US" dirty="0" err="1" smtClean="0">
                <a:latin typeface="+mn-lt"/>
              </a:rPr>
              <a:t>Zhengfang</a:t>
            </a:r>
            <a:r>
              <a:rPr lang="en-US" dirty="0" smtClean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Duanmu</a:t>
            </a:r>
            <a:r>
              <a:rPr lang="en-US" dirty="0" smtClean="0">
                <a:latin typeface="+mn-lt"/>
              </a:rPr>
              <a:t>, </a:t>
            </a:r>
            <a:r>
              <a:rPr lang="en-US" dirty="0" err="1" smtClean="0">
                <a:latin typeface="+mn-lt"/>
              </a:rPr>
              <a:t>Qingbo</a:t>
            </a:r>
            <a:r>
              <a:rPr lang="en-US" dirty="0" smtClean="0">
                <a:latin typeface="+mn-lt"/>
              </a:rPr>
              <a:t> Wu, </a:t>
            </a:r>
            <a:br>
              <a:rPr lang="en-US" dirty="0" smtClean="0">
                <a:latin typeface="+mn-lt"/>
              </a:rPr>
            </a:br>
            <a:r>
              <a:rPr lang="en-US" dirty="0" smtClean="0">
                <a:latin typeface="+mn-lt"/>
              </a:rPr>
              <a:t>Zhou Wang, </a:t>
            </a:r>
            <a:r>
              <a:rPr lang="en-US" dirty="0" err="1" smtClean="0">
                <a:latin typeface="+mn-lt"/>
              </a:rPr>
              <a:t>Hongwei</a:t>
            </a:r>
            <a:r>
              <a:rPr lang="en-US" dirty="0" smtClean="0">
                <a:latin typeface="+mn-lt"/>
              </a:rPr>
              <a:t> Yong, </a:t>
            </a:r>
            <a:r>
              <a:rPr lang="en-US" dirty="0" err="1" smtClean="0">
                <a:latin typeface="+mn-lt"/>
              </a:rPr>
              <a:t>Hongliang</a:t>
            </a:r>
            <a:r>
              <a:rPr lang="en-US" dirty="0" smtClean="0">
                <a:latin typeface="+mn-lt"/>
              </a:rPr>
              <a:t> Li, </a:t>
            </a:r>
            <a:r>
              <a:rPr lang="en-US" dirty="0" err="1" smtClean="0">
                <a:latin typeface="+mn-lt"/>
              </a:rPr>
              <a:t>Zei</a:t>
            </a:r>
            <a:r>
              <a:rPr lang="en-US" dirty="0" smtClean="0">
                <a:latin typeface="+mn-lt"/>
              </a:rPr>
              <a:t> Zhang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9515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Listwise</a:t>
            </a:r>
            <a:r>
              <a:rPr lang="en-US" dirty="0" smtClean="0"/>
              <a:t> Ranking Consistency Test (L-Test)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Spearman correlation for each SRC</a:t>
            </a:r>
          </a:p>
          <a:p>
            <a:r>
              <a:rPr lang="en-US" dirty="0" smtClean="0"/>
              <a:t>Average over SRC and distortion types</a:t>
            </a:r>
          </a:p>
          <a:p>
            <a:pPr lvl="1"/>
            <a:r>
              <a:rPr lang="en-US" dirty="0" smtClean="0"/>
              <a:t>JPEG compression levels</a:t>
            </a:r>
          </a:p>
          <a:p>
            <a:pPr lvl="1"/>
            <a:r>
              <a:rPr lang="en-US" dirty="0" smtClean="0"/>
              <a:t>JPEG2000 compression levels</a:t>
            </a:r>
          </a:p>
          <a:p>
            <a:pPr lvl="1"/>
            <a:r>
              <a:rPr lang="en-US" dirty="0" smtClean="0"/>
              <a:t>Gaussian blur levels</a:t>
            </a:r>
          </a:p>
          <a:p>
            <a:pPr lvl="1"/>
            <a:r>
              <a:rPr lang="en-US" dirty="0" smtClean="0"/>
              <a:t>White Gaussian noise levels</a:t>
            </a:r>
          </a:p>
          <a:p>
            <a:r>
              <a:rPr lang="en-US" dirty="0" smtClean="0"/>
              <a:t>4,744 images × 4 distortion types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2/27/2019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3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5012" y="1349264"/>
            <a:ext cx="3429000" cy="504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591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Knowledge Can You Contribute?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Request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 </a:t>
            </a:r>
            <a:r>
              <a:rPr lang="en-US" dirty="0"/>
              <a:t>rules of thumb, not </a:t>
            </a:r>
            <a:r>
              <a:rPr lang="en-US" dirty="0" smtClean="0"/>
              <a:t>perfect</a:t>
            </a:r>
          </a:p>
          <a:p>
            <a:r>
              <a:rPr lang="en-US" dirty="0" smtClean="0"/>
              <a:t>Illustrates human visual perception</a:t>
            </a:r>
            <a:endParaRPr lang="en-US" dirty="0"/>
          </a:p>
          <a:p>
            <a:r>
              <a:rPr lang="en-US" dirty="0" smtClean="0"/>
              <a:t>Relative quality </a:t>
            </a:r>
            <a:endParaRPr lang="en-US" dirty="0"/>
          </a:p>
          <a:p>
            <a:r>
              <a:rPr lang="en-US" dirty="0" smtClean="0"/>
              <a:t>Example</a:t>
            </a:r>
            <a:r>
              <a:rPr lang="en-US" dirty="0"/>
              <a:t>: set of codec </a:t>
            </a:r>
            <a:r>
              <a:rPr lang="en-US" dirty="0" smtClean="0"/>
              <a:t>parameters</a:t>
            </a:r>
            <a:endParaRPr lang="en-US" b="1" dirty="0"/>
          </a:p>
          <a:p>
            <a:pPr lvl="1"/>
            <a:r>
              <a:rPr lang="en-US" dirty="0"/>
              <a:t>Codec, resolution, frame rate, bit-rate</a:t>
            </a:r>
          </a:p>
          <a:p>
            <a:pPr lvl="1"/>
            <a:r>
              <a:rPr lang="en-US" dirty="0" smtClean="0"/>
              <a:t>Quality(n</a:t>
            </a:r>
            <a:r>
              <a:rPr lang="en-US" dirty="0"/>
              <a:t>) &gt; Quality (n+1) 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Impact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Bound NR metric behavior for known conditions</a:t>
            </a:r>
          </a:p>
          <a:p>
            <a:r>
              <a:rPr lang="en-US" dirty="0"/>
              <a:t>Extra (cheap) training data</a:t>
            </a:r>
          </a:p>
          <a:p>
            <a:r>
              <a:rPr lang="en-US" dirty="0" smtClean="0"/>
              <a:t>Focus subjective testing on interesting tradeoffs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40724-BB0D-49B3-A741-DF5A4120A8DE}" type="datetime1">
              <a:rPr lang="en-US" smtClean="0"/>
              <a:t>2/28/2019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97151"/>
      </p:ext>
    </p:extLst>
  </p:cSld>
  <p:clrMapOvr>
    <a:masterClrMapping/>
  </p:clrMapOvr>
</p:sld>
</file>

<file path=ppt/theme/theme1.xml><?xml version="1.0" encoding="utf-8"?>
<a:theme xmlns:a="http://schemas.openxmlformats.org/drawingml/2006/main" name="ITSwide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44A8593AB44A4486FB55358833ADC4" ma:contentTypeVersion="6" ma:contentTypeDescription="Create a new document." ma:contentTypeScope="" ma:versionID="931c8e0cf429f818cc0859fc34e57732">
  <xsd:schema xmlns:xsd="http://www.w3.org/2001/XMLSchema" xmlns:xs="http://www.w3.org/2001/XMLSchema" xmlns:p="http://schemas.microsoft.com/office/2006/metadata/properties" xmlns:ns2="e0d7ad62-8e32-43ee-b9d5-28d55ba3e867" targetNamespace="http://schemas.microsoft.com/office/2006/metadata/properties" ma:root="true" ma:fieldsID="081068c447329b204370e61153bcd94a" ns2:_="">
    <xsd:import namespace="e0d7ad62-8e32-43ee-b9d5-28d55ba3e867"/>
    <xsd:element name="properties">
      <xsd:complexType>
        <xsd:sequence>
          <xsd:element name="documentManagement">
            <xsd:complexType>
              <xsd:all>
                <xsd:element ref="ns2:Doc_x0020_Type"/>
                <xsd:element ref="ns2:Doc_x0020_Category"/>
                <xsd:element ref="ns2:Topic" minOccurs="0"/>
                <xsd:element ref="ns2:Owner_x0020_Name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7ad62-8e32-43ee-b9d5-28d55ba3e867" elementFormDefault="qualified">
    <xsd:import namespace="http://schemas.microsoft.com/office/2006/documentManagement/types"/>
    <xsd:import namespace="http://schemas.microsoft.com/office/infopath/2007/PartnerControls"/>
    <xsd:element name="Doc_x0020_Type" ma:index="2" ma:displayName="Doc Type" ma:format="Dropdown" ma:internalName="Doc_x0020_Type">
      <xsd:simpleType>
        <xsd:restriction base="dms:Choice">
          <xsd:enumeration value="1. Policy"/>
          <xsd:enumeration value="2. Procedure"/>
          <xsd:enumeration value="3. Manuals"/>
          <xsd:enumeration value="4. Forms"/>
        </xsd:restriction>
      </xsd:simpleType>
    </xsd:element>
    <xsd:element name="Doc_x0020_Category" ma:index="3" ma:displayName="Doc Category" ma:format="Dropdown" ma:internalName="Doc_x0020_Category">
      <xsd:simpleType>
        <xsd:restriction base="dms:Choice">
          <xsd:enumeration value="CRADAs and Intellectual Property"/>
          <xsd:enumeration value="Editorial and Publications"/>
          <xsd:enumeration value="Facilities"/>
          <xsd:enumeration value="Human Resources"/>
          <xsd:enumeration value="IT"/>
          <xsd:enumeration value="Interagency Agreements"/>
          <xsd:enumeration value="Management and Administration"/>
          <xsd:enumeration value="Procurement and Purchasing"/>
          <xsd:enumeration value="Property"/>
          <xsd:enumeration value="S&amp;E Projects"/>
          <xsd:enumeration value="Safety and Security"/>
          <xsd:enumeration value="Software Development"/>
          <xsd:enumeration value="Training"/>
          <xsd:enumeration value="Travel"/>
        </xsd:restriction>
      </xsd:simpleType>
    </xsd:element>
    <xsd:element name="Topic" ma:index="4" nillable="true" ma:displayName="Topic" ma:internalName="Topic">
      <xsd:simpleType>
        <xsd:restriction base="dms:Text">
          <xsd:maxLength value="255"/>
        </xsd:restriction>
      </xsd:simpleType>
    </xsd:element>
    <xsd:element name="Owner_x0020_Name" ma:index="11" ma:displayName="Owner Name" ma:list="UserInfo" ma:SharePointGroup="0" ma:internalName="Owner_x0020_Name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_x0020_Name xmlns="e0d7ad62-8e32-43ee-b9d5-28d55ba3e867">
      <UserInfo>
        <DisplayName>Segre, Lilli</DisplayName>
        <AccountId>173</AccountId>
        <AccountType/>
      </UserInfo>
    </Owner_x0020_Name>
    <Doc_x0020_Category xmlns="e0d7ad62-8e32-43ee-b9d5-28d55ba3e867">Management and Administration</Doc_x0020_Category>
    <Doc_x0020_Type xmlns="e0d7ad62-8e32-43ee-b9d5-28d55ba3e867">4. Forms</Doc_x0020_Type>
    <Topic xmlns="e0d7ad62-8e32-43ee-b9d5-28d55ba3e867">ITS standard templates</Topic>
  </documentManagement>
</p:properties>
</file>

<file path=customXml/itemProps1.xml><?xml version="1.0" encoding="utf-8"?>
<ds:datastoreItem xmlns:ds="http://schemas.openxmlformats.org/officeDocument/2006/customXml" ds:itemID="{825145A6-4E9B-41F3-8B47-4174C1575F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768921-B9D9-47A3-9BE4-4B89D325DB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7ad62-8e32-43ee-b9d5-28d55ba3e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4C40C9-D3EC-4FFB-B3CD-C1085BB018D1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  <ds:schemaRef ds:uri="e0d7ad62-8e32-43ee-b9d5-28d55ba3e86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 Wide Screen Presentation Template</Template>
  <TotalTime>1329</TotalTime>
  <Words>159</Words>
  <Application>Microsoft Office PowerPoint</Application>
  <PresentationFormat>Custom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ITSwide</vt:lpstr>
      <vt:lpstr>NR Metrics: Alternate Training Data</vt:lpstr>
      <vt:lpstr>“Waterloo Exploration Database:  New Challenges for Image Quality Assessment Models” IEEE Transactions on Image Processing, 2017</vt:lpstr>
      <vt:lpstr>Listwise Ranking Consistency Test (L-Test) </vt:lpstr>
      <vt:lpstr>What Knowledge Can You Contribute?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PowerPoint Template and Tips</dc:title>
  <dc:creator>Pinson, Margaret</dc:creator>
  <cp:lastModifiedBy>Pinson, Margaret</cp:lastModifiedBy>
  <cp:revision>22</cp:revision>
  <cp:lastPrinted>2016-05-16T17:10:45Z</cp:lastPrinted>
  <dcterms:created xsi:type="dcterms:W3CDTF">2019-02-27T21:54:26Z</dcterms:created>
  <dcterms:modified xsi:type="dcterms:W3CDTF">2019-02-28T20:04:00Z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0x010100EA44A8593AB44A4486FB55358833ADC4</vt:lpwstr>
  </property>
  <property fmtid="{D5CDD505-2E9C-101B-9397-08002B2CF9AE}" pid="3" name="_dlc_DocIdItemGuid">
    <vt:lpwstr>15d6d053-5443-42b2-aead-d3ba7a054f21</vt:lpwstr>
  </property>
</Properties>
</file>