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0"/>
  </p:notesMasterIdLst>
  <p:sldIdLst>
    <p:sldId id="256" r:id="rId5"/>
    <p:sldId id="264" r:id="rId6"/>
    <p:sldId id="262" r:id="rId7"/>
    <p:sldId id="289" r:id="rId8"/>
    <p:sldId id="259" r:id="rId9"/>
    <p:sldId id="298" r:id="rId10"/>
    <p:sldId id="292" r:id="rId11"/>
    <p:sldId id="291" r:id="rId12"/>
    <p:sldId id="290" r:id="rId13"/>
    <p:sldId id="295" r:id="rId14"/>
    <p:sldId id="293" r:id="rId15"/>
    <p:sldId id="299" r:id="rId16"/>
    <p:sldId id="300" r:id="rId17"/>
    <p:sldId id="306" r:id="rId18"/>
    <p:sldId id="308" r:id="rId19"/>
    <p:sldId id="302" r:id="rId20"/>
    <p:sldId id="317" r:id="rId21"/>
    <p:sldId id="309" r:id="rId22"/>
    <p:sldId id="312" r:id="rId23"/>
    <p:sldId id="314" r:id="rId24"/>
    <p:sldId id="315" r:id="rId25"/>
    <p:sldId id="311" r:id="rId26"/>
    <p:sldId id="269" r:id="rId27"/>
    <p:sldId id="288" r:id="rId28"/>
    <p:sldId id="316" r:id="rId29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400" b="1" kern="1200">
        <a:solidFill>
          <a:srgbClr val="FFFFFF"/>
        </a:solidFill>
        <a:latin typeface="Arial" charset="0"/>
        <a:ea typeface="ＭＳ Ｐゴシック" charset="0"/>
        <a:cs typeface="Arial" charset="0"/>
        <a:sym typeface="Arial" charset="0"/>
      </a:defRPr>
    </a:lvl1pPr>
    <a:lvl2pPr algn="l" rtl="0" fontAlgn="base">
      <a:spcBef>
        <a:spcPct val="0"/>
      </a:spcBef>
      <a:spcAft>
        <a:spcPct val="0"/>
      </a:spcAft>
      <a:defRPr sz="4400" b="1" kern="1200">
        <a:solidFill>
          <a:srgbClr val="FFFFFF"/>
        </a:solidFill>
        <a:latin typeface="Arial" charset="0"/>
        <a:ea typeface="ＭＳ Ｐゴシック" charset="0"/>
        <a:cs typeface="Arial" charset="0"/>
        <a:sym typeface="Arial" charset="0"/>
      </a:defRPr>
    </a:lvl2pPr>
    <a:lvl3pPr algn="l" rtl="0" fontAlgn="base">
      <a:spcBef>
        <a:spcPct val="0"/>
      </a:spcBef>
      <a:spcAft>
        <a:spcPct val="0"/>
      </a:spcAft>
      <a:defRPr sz="4400" b="1" kern="1200">
        <a:solidFill>
          <a:srgbClr val="FFFFFF"/>
        </a:solidFill>
        <a:latin typeface="Arial" charset="0"/>
        <a:ea typeface="ＭＳ Ｐゴシック" charset="0"/>
        <a:cs typeface="Arial" charset="0"/>
        <a:sym typeface="Arial" charset="0"/>
      </a:defRPr>
    </a:lvl3pPr>
    <a:lvl4pPr algn="l" rtl="0" fontAlgn="base">
      <a:spcBef>
        <a:spcPct val="0"/>
      </a:spcBef>
      <a:spcAft>
        <a:spcPct val="0"/>
      </a:spcAft>
      <a:defRPr sz="4400" b="1" kern="1200">
        <a:solidFill>
          <a:srgbClr val="FFFFFF"/>
        </a:solidFill>
        <a:latin typeface="Arial" charset="0"/>
        <a:ea typeface="ＭＳ Ｐゴシック" charset="0"/>
        <a:cs typeface="Arial" charset="0"/>
        <a:sym typeface="Arial" charset="0"/>
      </a:defRPr>
    </a:lvl4pPr>
    <a:lvl5pPr algn="l" rtl="0" fontAlgn="base">
      <a:spcBef>
        <a:spcPct val="0"/>
      </a:spcBef>
      <a:spcAft>
        <a:spcPct val="0"/>
      </a:spcAft>
      <a:defRPr sz="4400" b="1" kern="1200">
        <a:solidFill>
          <a:srgbClr val="FFFFFF"/>
        </a:solidFill>
        <a:latin typeface="Arial" charset="0"/>
        <a:ea typeface="ＭＳ Ｐゴシック" charset="0"/>
        <a:cs typeface="Arial" charset="0"/>
        <a:sym typeface="Arial" charset="0"/>
      </a:defRPr>
    </a:lvl5pPr>
    <a:lvl6pPr marL="2286000" algn="l" defTabSz="457200" rtl="0" eaLnBrk="1" latinLnBrk="0" hangingPunct="1">
      <a:defRPr sz="4400" b="1" kern="1200">
        <a:solidFill>
          <a:srgbClr val="FFFFFF"/>
        </a:solidFill>
        <a:latin typeface="Arial" charset="0"/>
        <a:ea typeface="ＭＳ Ｐゴシック" charset="0"/>
        <a:cs typeface="Arial" charset="0"/>
        <a:sym typeface="Arial" charset="0"/>
      </a:defRPr>
    </a:lvl6pPr>
    <a:lvl7pPr marL="2743200" algn="l" defTabSz="457200" rtl="0" eaLnBrk="1" latinLnBrk="0" hangingPunct="1">
      <a:defRPr sz="4400" b="1" kern="1200">
        <a:solidFill>
          <a:srgbClr val="FFFFFF"/>
        </a:solidFill>
        <a:latin typeface="Arial" charset="0"/>
        <a:ea typeface="ＭＳ Ｐゴシック" charset="0"/>
        <a:cs typeface="Arial" charset="0"/>
        <a:sym typeface="Arial" charset="0"/>
      </a:defRPr>
    </a:lvl7pPr>
    <a:lvl8pPr marL="3200400" algn="l" defTabSz="457200" rtl="0" eaLnBrk="1" latinLnBrk="0" hangingPunct="1">
      <a:defRPr sz="4400" b="1" kern="1200">
        <a:solidFill>
          <a:srgbClr val="FFFFFF"/>
        </a:solidFill>
        <a:latin typeface="Arial" charset="0"/>
        <a:ea typeface="ＭＳ Ｐゴシック" charset="0"/>
        <a:cs typeface="Arial" charset="0"/>
        <a:sym typeface="Arial" charset="0"/>
      </a:defRPr>
    </a:lvl8pPr>
    <a:lvl9pPr marL="3657600" algn="l" defTabSz="457200" rtl="0" eaLnBrk="1" latinLnBrk="0" hangingPunct="1">
      <a:defRPr sz="4400" b="1" kern="1200">
        <a:solidFill>
          <a:srgbClr val="FFFFFF"/>
        </a:solidFill>
        <a:latin typeface="Arial" charset="0"/>
        <a:ea typeface="ＭＳ Ｐゴシック" charset="0"/>
        <a:cs typeface="Arial" charset="0"/>
        <a:sym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ini, Maria G" initials="MMG" lastIdx="1" clrIdx="0">
    <p:extLst>
      <p:ext uri="{19B8F6BF-5375-455C-9EA6-DF929625EA0E}">
        <p15:presenceInfo xmlns:p15="http://schemas.microsoft.com/office/powerpoint/2012/main" userId="S-1-5-21-2198803830-2572851473-1141951436-110453" providerId="AD"/>
      </p:ext>
    </p:extLst>
  </p:cmAuthor>
  <p:cmAuthor id="2" name="Nabajeet Barman" initials="NB" lastIdx="3" clrIdx="1">
    <p:extLst>
      <p:ext uri="{19B8F6BF-5375-455C-9EA6-DF929625EA0E}">
        <p15:presenceInfo xmlns:p15="http://schemas.microsoft.com/office/powerpoint/2012/main" userId="Nabajeet Barm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80CA"/>
    <a:srgbClr val="95549C"/>
    <a:srgbClr val="9553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41"/>
    <p:restoredTop sz="94675"/>
  </p:normalViewPr>
  <p:slideViewPr>
    <p:cSldViewPr snapToGrid="0" snapToObjects="1">
      <p:cViewPr varScale="1">
        <p:scale>
          <a:sx n="106" d="100"/>
          <a:sy n="106" d="100"/>
        </p:scale>
        <p:origin x="132" y="1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hape 94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7411" name="Shape 95"/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>
              <a:sym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8368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ＭＳ Ｐゴシック" charset="0"/>
        <a:cs typeface="+mn-cs"/>
        <a:sym typeface="Calibri" charset="0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+mn-ea"/>
        <a:cs typeface="+mn-cs"/>
        <a:sym typeface="Calibri" charset="0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+mn-ea"/>
        <a:cs typeface="+mn-cs"/>
        <a:sym typeface="Calibri" charset="0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+mn-ea"/>
        <a:cs typeface="+mn-cs"/>
        <a:sym typeface="Calibri" charset="0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>
        <a:solidFill>
          <a:schemeClr val="tx1"/>
        </a:solidFill>
        <a:latin typeface="+mn-lt"/>
        <a:ea typeface="+mn-ea"/>
        <a:cs typeface="+mn-cs"/>
        <a:sym typeface="Calibri" charset="0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718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3"/>
          <p:cNvSpPr>
            <a:spLocks noChangeArrowheads="1"/>
          </p:cNvSpPr>
          <p:nvPr/>
        </p:nvSpPr>
        <p:spPr bwMode="auto">
          <a:xfrm>
            <a:off x="0" y="4260850"/>
            <a:ext cx="284163" cy="703263"/>
          </a:xfrm>
          <a:prstGeom prst="rect">
            <a:avLst/>
          </a:prstGeom>
          <a:solidFill>
            <a:srgbClr val="95549C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8" tIns="45718" rIns="45718" bIns="45718" anchor="ctr"/>
          <a:lstStyle/>
          <a:p>
            <a:pPr algn="ctr" hangingPunct="0"/>
            <a:endParaRPr lang="en-US" sz="1800" b="0" dirty="0">
              <a:solidFill>
                <a:srgbClr val="92D050"/>
              </a:solidFill>
              <a:latin typeface="Calibri" charset="0"/>
              <a:cs typeface="Calibri" charset="0"/>
              <a:sym typeface="Calibri" charset="0"/>
            </a:endParaRPr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4956" y="254000"/>
            <a:ext cx="881063" cy="88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hape 14"/>
          <p:cNvSpPr>
            <a:spLocks noGrp="1"/>
          </p:cNvSpPr>
          <p:nvPr>
            <p:ph type="body" sz="half" idx="13"/>
          </p:nvPr>
        </p:nvSpPr>
        <p:spPr>
          <a:xfrm>
            <a:off x="444500" y="4257516"/>
            <a:ext cx="10515600" cy="244268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FontTx/>
              <a:buNone/>
              <a:defRPr sz="4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hape 15"/>
          <p:cNvSpPr>
            <a:spLocks noGrp="1"/>
          </p:cNvSpPr>
          <p:nvPr>
            <p:ph type="sldNum" sz="quarter" idx="14"/>
          </p:nvPr>
        </p:nvSpPr>
        <p:spPr>
          <a:xfrm>
            <a:off x="11080750" y="6403975"/>
            <a:ext cx="273050" cy="269875"/>
          </a:xfrm>
        </p:spPr>
        <p:txBody>
          <a:bodyPr/>
          <a:lstStyle>
            <a:lvl1pPr>
              <a:defRPr/>
            </a:lvl1pPr>
          </a:lstStyle>
          <a:p>
            <a:fld id="{B0433BAB-71B3-474E-AF2E-350E97F8E76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5839C8-314C-934B-A650-58FA274704C1}"/>
              </a:ext>
            </a:extLst>
          </p:cNvPr>
          <p:cNvSpPr txBox="1"/>
          <p:nvPr userDrawn="1"/>
        </p:nvSpPr>
        <p:spPr>
          <a:xfrm>
            <a:off x="73152" y="5632704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050798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 KU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526368" y="2650159"/>
            <a:ext cx="10056033" cy="357188"/>
          </a:xfrm>
        </p:spPr>
        <p:txBody>
          <a:bodyPr/>
          <a:lstStyle>
            <a:lvl1pPr>
              <a:buNone/>
              <a:defRPr sz="1400" b="1" baseline="0">
                <a:solidFill>
                  <a:srgbClr val="1195D3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524000" y="3069266"/>
            <a:ext cx="10058400" cy="3352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buFontTx/>
              <a:buNone/>
              <a:defRPr sz="1400" b="0" baseline="0"/>
            </a:lvl1pPr>
            <a:lvl2pPr>
              <a:defRPr sz="1400" b="0"/>
            </a:lvl2pPr>
            <a:lvl3pPr>
              <a:defRPr sz="1400" b="0"/>
            </a:lvl3pPr>
            <a:lvl4pPr>
              <a:defRPr sz="1400" b="0"/>
            </a:lvl4pPr>
            <a:lvl5pPr>
              <a:defRPr sz="1400" b="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2669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373" y="1289329"/>
            <a:ext cx="1146678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78373" y="4169054"/>
            <a:ext cx="1146678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Slide Subtitle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48226" y="6356352"/>
            <a:ext cx="1038935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97519" y="6356352"/>
            <a:ext cx="3783724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70088" y="6400419"/>
            <a:ext cx="275071" cy="276995"/>
          </a:xfrm>
          <a:prstGeom prst="rect">
            <a:avLst/>
          </a:prstGeom>
        </p:spPr>
        <p:txBody>
          <a:bodyPr/>
          <a:lstStyle/>
          <a:p>
            <a:fld id="{3C8E9E2F-7578-1043-9CD5-20EC18EF6B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205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2"/>
          <p:cNvSpPr>
            <a:spLocks noChangeArrowheads="1"/>
          </p:cNvSpPr>
          <p:nvPr/>
        </p:nvSpPr>
        <p:spPr bwMode="auto">
          <a:xfrm>
            <a:off x="0" y="904875"/>
            <a:ext cx="284163" cy="703263"/>
          </a:xfrm>
          <a:prstGeom prst="rect">
            <a:avLst/>
          </a:prstGeom>
          <a:solidFill>
            <a:srgbClr val="95549C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8" tIns="45718" rIns="45718" bIns="45718" anchor="ctr"/>
          <a:lstStyle/>
          <a:p>
            <a:pPr algn="ctr" hangingPunct="0"/>
            <a:endParaRPr lang="en-US" sz="1800" b="0" dirty="0">
              <a:latin typeface="Calibri" charset="0"/>
              <a:cs typeface="Calibri" charset="0"/>
              <a:sym typeface="Calibri" charset="0"/>
            </a:endParaRPr>
          </a:p>
        </p:txBody>
      </p:sp>
      <p:sp>
        <p:nvSpPr>
          <p:cNvPr id="1027" name="Shape 4"/>
          <p:cNvSpPr>
            <a:spLocks noGrp="1"/>
          </p:cNvSpPr>
          <p:nvPr>
            <p:ph type="title"/>
          </p:nvPr>
        </p:nvSpPr>
        <p:spPr bwMode="auto">
          <a:xfrm>
            <a:off x="444500" y="904875"/>
            <a:ext cx="10515600" cy="7540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C572A759-6A51-4108-AA02-DFA0A04FC94B}">
              <ma14:wrappingTextBox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8" tIns="45718" rIns="45718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Arial" charset="0"/>
              </a:rPr>
              <a:t>Title Text</a:t>
            </a:r>
          </a:p>
        </p:txBody>
      </p:sp>
      <p:sp>
        <p:nvSpPr>
          <p:cNvPr id="1028" name="Shape 5"/>
          <p:cNvSpPr>
            <a:spLocks noGrp="1"/>
          </p:cNvSpPr>
          <p:nvPr>
            <p:ph type="body" idx="1"/>
          </p:nvPr>
        </p:nvSpPr>
        <p:spPr bwMode="auto">
          <a:xfrm>
            <a:off x="444500" y="1901825"/>
            <a:ext cx="5064125" cy="43513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C572A759-6A51-4108-AA02-DFA0A04FC94B}">
              <ma14:wrappingTextBox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8" tIns="45718" rIns="45718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Arial" charset="0"/>
              </a:rPr>
              <a:t>Body Level One</a:t>
            </a:r>
          </a:p>
          <a:p>
            <a:pPr lvl="1"/>
            <a:r>
              <a:rPr lang="en-US" dirty="0">
                <a:sym typeface="Arial" charset="0"/>
              </a:rPr>
              <a:t>Body Level Two</a:t>
            </a:r>
          </a:p>
          <a:p>
            <a:pPr lvl="2"/>
            <a:r>
              <a:rPr lang="en-US" dirty="0">
                <a:sym typeface="Arial" charset="0"/>
              </a:rPr>
              <a:t>Body Level Three</a:t>
            </a:r>
          </a:p>
          <a:p>
            <a:pPr lvl="3"/>
            <a:r>
              <a:rPr lang="en-US" dirty="0">
                <a:sym typeface="Arial" charset="0"/>
              </a:rPr>
              <a:t>Body Level Four</a:t>
            </a:r>
          </a:p>
          <a:p>
            <a:pPr lvl="4"/>
            <a:r>
              <a:rPr lang="en-US" dirty="0">
                <a:sym typeface="Arial" charset="0"/>
              </a:rPr>
              <a:t>Body Level Five</a:t>
            </a:r>
          </a:p>
        </p:txBody>
      </p:sp>
      <p:sp>
        <p:nvSpPr>
          <p:cNvPr id="1029" name="Shape 6"/>
          <p:cNvSpPr>
            <a:spLocks noGrp="1"/>
          </p:cNvSpPr>
          <p:nvPr>
            <p:ph type="sldNum" sz="quarter" idx="2"/>
          </p:nvPr>
        </p:nvSpPr>
        <p:spPr bwMode="auto">
          <a:xfrm>
            <a:off x="8464550" y="6221413"/>
            <a:ext cx="273050" cy="2698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none" lIns="45718" tIns="45718" rIns="45718" bIns="45718" numCol="1" anchor="ctr" anchorCtr="0" compatLnSpc="1">
            <a:prstTxWarp prst="textNoShape">
              <a:avLst/>
            </a:prstTxWarp>
            <a:spAutoFit/>
          </a:bodyPr>
          <a:lstStyle>
            <a:lvl1pPr algn="r" hangingPunct="0">
              <a:defRPr sz="1200" b="0">
                <a:solidFill>
                  <a:srgbClr val="888888"/>
                </a:solidFill>
                <a:latin typeface="Calibri" charset="0"/>
                <a:cs typeface="Calibri" charset="0"/>
                <a:sym typeface="Calibri" charset="0"/>
              </a:defRPr>
            </a:lvl1pPr>
          </a:lstStyle>
          <a:p>
            <a:fld id="{421CEE38-7211-2049-B4A2-B7F934BB8D5C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399" y="225425"/>
            <a:ext cx="2063062" cy="165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4E23F9-838E-0648-ACA0-55009C072CC3}"/>
              </a:ext>
            </a:extLst>
          </p:cNvPr>
          <p:cNvSpPr txBox="1"/>
          <p:nvPr userDrawn="1"/>
        </p:nvSpPr>
        <p:spPr>
          <a:xfrm>
            <a:off x="2256090" y="538385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4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5" r:id="rId1"/>
    <p:sldLayoutId id="2147483671" r:id="rId2"/>
    <p:sldLayoutId id="2147483672" r:id="rId3"/>
  </p:sldLayoutIdLst>
  <p:transition spd="med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/>
          <a:ea typeface="ＭＳ Ｐゴシック" charset="0"/>
          <a:cs typeface="Arial"/>
          <a:sym typeface="Arial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/>
          <a:ea typeface="ＭＳ Ｐゴシック" charset="0"/>
          <a:cs typeface="Arial"/>
          <a:sym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/>
          <a:ea typeface="ＭＳ Ｐゴシック" charset="0"/>
          <a:cs typeface="Arial"/>
          <a:sym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/>
          <a:ea typeface="ＭＳ Ｐゴシック" charset="0"/>
          <a:cs typeface="Arial"/>
          <a:sym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/>
          <a:ea typeface="ＭＳ Ｐゴシック" charset="0"/>
          <a:cs typeface="Arial"/>
          <a:sym typeface="Arial" charset="0"/>
        </a:defRPr>
      </a:lvl5pPr>
      <a:lvl6pPr marL="0" marR="0" indent="0" algn="l" defTabSz="91440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eaLnBrk="1" latinLnBrk="0" hangingPunct="1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SzPct val="100000"/>
        <a:buFont typeface="Helvetica" charset="0"/>
        <a:buChar char="–"/>
        <a:defRPr sz="2800">
          <a:solidFill>
            <a:schemeClr val="bg1"/>
          </a:solidFill>
          <a:latin typeface="Arial"/>
          <a:ea typeface="ＭＳ Ｐゴシック" charset="0"/>
          <a:cs typeface="Arial"/>
          <a:sym typeface="Arial" charset="0"/>
        </a:defRPr>
      </a:lvl1pPr>
      <a:lvl2pPr marL="723900" indent="-2667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SzPct val="100000"/>
        <a:buFont typeface="Helvetica" charset="0"/>
        <a:buChar char="•"/>
        <a:defRPr sz="2800">
          <a:solidFill>
            <a:schemeClr val="bg1"/>
          </a:solidFill>
          <a:latin typeface="Arial"/>
          <a:ea typeface="Arial"/>
          <a:cs typeface="Arial"/>
          <a:sym typeface="Arial" charset="0"/>
        </a:defRPr>
      </a:lvl2pPr>
      <a:lvl3pPr marL="1233488" indent="-319088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SzPct val="100000"/>
        <a:buFont typeface="Helvetica" charset="0"/>
        <a:buChar char="•"/>
        <a:defRPr sz="2800">
          <a:solidFill>
            <a:schemeClr val="bg1"/>
          </a:solidFill>
          <a:latin typeface="Arial"/>
          <a:ea typeface="Arial"/>
          <a:cs typeface="Arial"/>
          <a:sym typeface="Arial" charset="0"/>
        </a:defRPr>
      </a:lvl3pPr>
      <a:lvl4pPr marL="1727200" indent="-355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SzPct val="100000"/>
        <a:buFont typeface="Helvetica" charset="0"/>
        <a:buChar char="•"/>
        <a:defRPr sz="2800">
          <a:solidFill>
            <a:schemeClr val="bg1"/>
          </a:solidFill>
          <a:latin typeface="Arial"/>
          <a:ea typeface="Arial"/>
          <a:cs typeface="Arial"/>
          <a:sym typeface="Arial" charset="0"/>
        </a:defRPr>
      </a:lvl4pPr>
      <a:lvl5pPr marL="2184400" indent="-355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SzPct val="100000"/>
        <a:buFont typeface="Helvetica" charset="0"/>
        <a:buChar char="•"/>
        <a:defRPr sz="2800">
          <a:solidFill>
            <a:schemeClr val="bg1"/>
          </a:solidFill>
          <a:latin typeface="Arial"/>
          <a:ea typeface="Arial"/>
          <a:cs typeface="Arial"/>
          <a:sym typeface="Arial" charset="0"/>
        </a:defRPr>
      </a:lvl5pPr>
      <a:lvl6pPr marL="2641600" marR="0" indent="-355600" algn="l" defTabSz="91440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Helvetica"/>
        <a:buChar char="•"/>
        <a:tabLst/>
        <a:defRPr sz="28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6pPr>
      <a:lvl7pPr marL="3098800" marR="0" indent="-355600" algn="l" defTabSz="91440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Helvetica"/>
        <a:buChar char="•"/>
        <a:tabLst/>
        <a:defRPr sz="28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7pPr>
      <a:lvl8pPr marL="3556000" marR="0" indent="-355600" algn="l" defTabSz="91440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Helvetica"/>
        <a:buChar char="•"/>
        <a:tabLst/>
        <a:defRPr sz="28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8pPr>
      <a:lvl9pPr marL="4013200" marR="0" indent="-355600" algn="l" defTabSz="914400" eaLnBrk="1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Helvetica"/>
        <a:buChar char="•"/>
        <a:tabLst/>
        <a:defRPr sz="2800" b="0" i="0" u="none" strike="noStrike" cap="none" spc="0" baseline="0">
          <a:ln>
            <a:noFill/>
          </a:ln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kingston.box.com/v/GamingVideoSET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Shape 97"/>
          <p:cNvSpPr>
            <a:spLocks noGrp="1"/>
          </p:cNvSpPr>
          <p:nvPr>
            <p:ph type="body" idx="13"/>
          </p:nvPr>
        </p:nvSpPr>
        <p:spPr>
          <a:xfrm>
            <a:off x="337296" y="2592713"/>
            <a:ext cx="12022121" cy="1458933"/>
          </a:xfrm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en-GB" dirty="0"/>
              <a:t>Machine Learning based No-Reference Gaming Video Quality Estimation</a:t>
            </a: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90E638-B35F-4C1B-BD93-6008A5C7D862}"/>
              </a:ext>
            </a:extLst>
          </p:cNvPr>
          <p:cNvSpPr txBox="1"/>
          <p:nvPr/>
        </p:nvSpPr>
        <p:spPr>
          <a:xfrm>
            <a:off x="1145209" y="4440062"/>
            <a:ext cx="10226519" cy="14589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noAutofit/>
          </a:bodyPr>
          <a:lstStyle/>
          <a:p>
            <a:pPr algn="ctr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u="sng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Nabajeet Barman</a:t>
            </a:r>
            <a:r>
              <a:rPr lang="en-GB" sz="20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, Maria G. Martini</a:t>
            </a:r>
          </a:p>
          <a:p>
            <a:pPr algn="ctr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Kingston University, London</a:t>
            </a:r>
          </a:p>
          <a:p>
            <a:pPr algn="ctr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lang="en-GB" sz="2000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VQEG Meeting - Mountain View, California, USA, </a:t>
            </a:r>
          </a:p>
          <a:p>
            <a:pPr algn="ctr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12 November, 2018</a:t>
            </a:r>
          </a:p>
        </p:txBody>
      </p:sp>
      <p:pic>
        <p:nvPicPr>
          <p:cNvPr id="9" name="Picture 20">
            <a:extLst>
              <a:ext uri="{FF2B5EF4-FFF2-40B4-BE49-F238E27FC236}">
                <a16:creationId xmlns:a16="http://schemas.microsoft.com/office/drawing/2014/main" id="{C7486F8F-391D-4D99-88BD-A8A7F1641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42482" y="337783"/>
            <a:ext cx="1058492" cy="902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504" y="935366"/>
            <a:ext cx="7543800" cy="1143000"/>
          </a:xfrm>
        </p:spPr>
        <p:txBody>
          <a:bodyPr/>
          <a:lstStyle/>
          <a:p>
            <a:r>
              <a:rPr lang="en-GB" sz="4000" dirty="0"/>
              <a:t>Introduction: Motivation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70504" y="2098871"/>
            <a:ext cx="10893241" cy="3939789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GB" sz="2400" dirty="0"/>
              <a:t>Previous work [Barman et al., PV2018] evaluated the most popular Full-Reference (FR), Reduced-Reference (RR) and No-Reference (NR) metrics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GB" sz="2400" dirty="0"/>
              <a:t>FR Metric VMAF performs well, NR metrics not so well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GB" sz="2400" dirty="0"/>
              <a:t>Passive Gaming video streaming – No reference available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GB" sz="2400" dirty="0"/>
              <a:t>Need for high performing NR metrics to evaluate end user QoE.</a:t>
            </a:r>
          </a:p>
        </p:txBody>
      </p:sp>
    </p:spTree>
    <p:extLst>
      <p:ext uri="{BB962C8B-B14F-4D97-AF65-F5344CB8AC3E}">
        <p14:creationId xmlns:p14="http://schemas.microsoft.com/office/powerpoint/2010/main" val="2368175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571" y="945207"/>
            <a:ext cx="8796482" cy="1143000"/>
          </a:xfrm>
        </p:spPr>
        <p:txBody>
          <a:bodyPr/>
          <a:lstStyle/>
          <a:p>
            <a:r>
              <a:rPr lang="en-GB" sz="4000" dirty="0"/>
              <a:t>Introduction: Motivation </a:t>
            </a:r>
            <a:r>
              <a:rPr lang="en-GB" sz="4000" dirty="0" err="1"/>
              <a:t>ctd</a:t>
            </a:r>
            <a:r>
              <a:rPr lang="en-GB" sz="4000" dirty="0"/>
              <a:t>…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32569" y="2119059"/>
            <a:ext cx="11355043" cy="335279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2800" dirty="0"/>
              <a:t>Machine-learning based quality evaluation methods have gained much attention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800" dirty="0"/>
              <a:t>Previous work proposing NR metrics considering non-gaming videos has shown high potential</a:t>
            </a:r>
          </a:p>
          <a:p>
            <a:endParaRPr lang="en-GB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753971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198" y="956948"/>
            <a:ext cx="8773802" cy="1143000"/>
          </a:xfrm>
        </p:spPr>
        <p:txBody>
          <a:bodyPr/>
          <a:lstStyle/>
          <a:p>
            <a:r>
              <a:rPr lang="en-GB" sz="4000" dirty="0"/>
              <a:t>Introduction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76005" y="1988436"/>
            <a:ext cx="12391780" cy="2460901"/>
          </a:xfrm>
        </p:spPr>
        <p:txBody>
          <a:bodyPr/>
          <a:lstStyle/>
          <a:p>
            <a:r>
              <a:rPr lang="en-GB" sz="2800" dirty="0"/>
              <a:t>  Three machine learning based models:</a:t>
            </a:r>
          </a:p>
          <a:p>
            <a:pPr algn="ctr"/>
            <a:endParaRPr lang="en-GB" sz="2000" dirty="0"/>
          </a:p>
          <a:p>
            <a:pPr lvl="1">
              <a:buAutoNum type="arabicPeriod"/>
            </a:pPr>
            <a:r>
              <a:rPr lang="en-GB" sz="2400" b="1" dirty="0"/>
              <a:t>NR-GVSQI</a:t>
            </a:r>
            <a:r>
              <a:rPr lang="en-GB" sz="2400" dirty="0"/>
              <a:t>: No-Reference Gaming Video Streaming Quality Index</a:t>
            </a:r>
          </a:p>
          <a:p>
            <a:pPr lvl="1">
              <a:buAutoNum type="arabicPeriod"/>
            </a:pPr>
            <a:r>
              <a:rPr lang="en-GB" sz="2400" b="1" dirty="0"/>
              <a:t>NR-GVSQE</a:t>
            </a:r>
            <a:r>
              <a:rPr lang="en-GB" sz="2400" dirty="0"/>
              <a:t>: No-Reference Gaming Video Streaming Quality Estimator</a:t>
            </a:r>
          </a:p>
          <a:p>
            <a:pPr lvl="1">
              <a:buAutoNum type="arabicPeriod"/>
            </a:pPr>
            <a:r>
              <a:rPr lang="en-GB" sz="2400" b="1" dirty="0"/>
              <a:t>NR-GVQM:</a:t>
            </a:r>
            <a:r>
              <a:rPr lang="en-GB" sz="2400" dirty="0"/>
              <a:t> No-Reference Gaming Video Quality Metric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D24114-BCD7-4416-BBCF-8C23F3BDF00E}"/>
              </a:ext>
            </a:extLst>
          </p:cNvPr>
          <p:cNvSpPr txBox="1"/>
          <p:nvPr/>
        </p:nvSpPr>
        <p:spPr>
          <a:xfrm>
            <a:off x="691376" y="5776331"/>
            <a:ext cx="11273883" cy="10036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normAutofit/>
          </a:bodyPr>
          <a:lstStyle/>
          <a:p>
            <a:pPr marL="0" marR="0" indent="0" algn="l" defTabSz="914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Note: The models presented here are developed in collaboration with other researchers</a:t>
            </a:r>
          </a:p>
          <a:p>
            <a:pPr marL="0" marR="0" indent="0" algn="l" defTabSz="914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1600" b="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The involved persons are as follows:</a:t>
            </a:r>
          </a:p>
          <a:p>
            <a:pPr marL="0" marR="0" indent="0" algn="l" defTabSz="914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	Model 1 and </a:t>
            </a:r>
            <a:r>
              <a:rPr lang="en-GB" sz="1600" b="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2:</a:t>
            </a:r>
            <a:r>
              <a:rPr kumimoji="0" lang="en-GB" sz="1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600" b="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N. Barman, E. </a:t>
            </a:r>
            <a:r>
              <a:rPr lang="en-GB" sz="1600" b="0" dirty="0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Jammeh</a:t>
            </a:r>
            <a:r>
              <a:rPr lang="en-GB" sz="1600" b="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, S. A. </a:t>
            </a:r>
            <a:r>
              <a:rPr lang="en-GB" sz="1600" b="0" dirty="0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Ghorashi</a:t>
            </a:r>
            <a:r>
              <a:rPr lang="en-GB" sz="1600" b="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, M. Martini</a:t>
            </a:r>
          </a:p>
          <a:p>
            <a:pPr marL="0" marR="0" indent="0" algn="l" defTabSz="914400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	Model </a:t>
            </a:r>
            <a:r>
              <a:rPr lang="en-GB" sz="1600" b="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3: S. Zadtootaghaj, N. Barman, S. Schmidt, M. Martini, S. Möller</a:t>
            </a:r>
            <a:endParaRPr kumimoji="0" lang="en-GB" sz="2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63988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141603" y="2493818"/>
            <a:ext cx="6160655" cy="1403928"/>
          </a:xfrm>
        </p:spPr>
        <p:txBody>
          <a:bodyPr/>
          <a:lstStyle/>
          <a:p>
            <a:endParaRPr lang="en-GB" sz="3200" dirty="0"/>
          </a:p>
          <a:p>
            <a:pPr algn="ctr"/>
            <a:r>
              <a:rPr lang="en-GB" sz="3600" b="1" dirty="0"/>
              <a:t>NR-GVSQI and NR-GVSQE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B1409-83AF-44A8-8A63-443379BAD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083" y="875406"/>
            <a:ext cx="7543800" cy="1143000"/>
          </a:xfrm>
        </p:spPr>
        <p:txBody>
          <a:bodyPr/>
          <a:lstStyle/>
          <a:p>
            <a:r>
              <a:rPr lang="en-GB" sz="4000" dirty="0"/>
              <a:t>Datasets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ED2E45-74FE-47C3-934D-02DF8F0FE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036" y="2461751"/>
            <a:ext cx="7654692" cy="2766290"/>
          </a:xfrm>
        </p:spPr>
        <p:txBody>
          <a:bodyPr/>
          <a:lstStyle/>
          <a:p>
            <a:r>
              <a:rPr lang="en-GB" sz="2400" b="1" dirty="0" err="1"/>
              <a:t>GamingVideoSET</a:t>
            </a:r>
            <a:r>
              <a:rPr lang="en-GB" sz="2400" b="1" dirty="0"/>
              <a:t> [Barman et al. NG2018]:</a:t>
            </a:r>
            <a:r>
              <a:rPr lang="en-GB" sz="2400" dirty="0"/>
              <a:t> </a:t>
            </a:r>
          </a:p>
          <a:p>
            <a:r>
              <a:rPr lang="en-GB" sz="2400" dirty="0"/>
              <a:t>	Open Source dataset available at </a:t>
            </a:r>
            <a:r>
              <a:rPr lang="en-GB" sz="2400" dirty="0">
                <a:hlinkClick r:id="rId2"/>
              </a:rPr>
              <a:t>https://kingston.box.com/v/GamingVideoSET</a:t>
            </a:r>
            <a:endParaRPr lang="en-GB" sz="2400" dirty="0"/>
          </a:p>
          <a:p>
            <a:endParaRPr lang="en-GB" sz="2400" dirty="0"/>
          </a:p>
          <a:p>
            <a:r>
              <a:rPr lang="en-GB" sz="2400" b="1" dirty="0"/>
              <a:t>KUGVD: </a:t>
            </a:r>
          </a:p>
          <a:p>
            <a:r>
              <a:rPr lang="en-GB" sz="2400" dirty="0"/>
              <a:t>	Newly designed dataset</a:t>
            </a:r>
          </a:p>
          <a:p>
            <a:r>
              <a:rPr lang="en-GB" sz="2400" dirty="0"/>
              <a:t>	Similar to </a:t>
            </a:r>
            <a:r>
              <a:rPr lang="en-GB" sz="2400" dirty="0" err="1"/>
              <a:t>GamingVideoSET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66956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E1840-0B8E-4CE6-AB2B-21B6D0765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299" y="1007643"/>
            <a:ext cx="7151867" cy="1143000"/>
          </a:xfrm>
        </p:spPr>
        <p:txBody>
          <a:bodyPr/>
          <a:lstStyle/>
          <a:p>
            <a:r>
              <a:rPr lang="en-GB" sz="4000" dirty="0"/>
              <a:t>Methodological Framework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31CB63-847C-41EF-B1C9-A5BFE7645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299" y="1593012"/>
            <a:ext cx="9817008" cy="526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252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358" y="973765"/>
            <a:ext cx="9246254" cy="735105"/>
          </a:xfrm>
        </p:spPr>
        <p:txBody>
          <a:bodyPr/>
          <a:lstStyle/>
          <a:p>
            <a:r>
              <a:rPr lang="en-GB" sz="4000" dirty="0"/>
              <a:t>Overview of the two datasets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D92C5B-4868-4C2D-BF02-EB68FF4669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233" y="2194906"/>
            <a:ext cx="7723449" cy="376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473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8F79A0-3C4F-4368-BF27-FFCB218AB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3418" y="2199395"/>
            <a:ext cx="4914309" cy="46586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8D1E41-9AB8-4987-AC6A-722AD518A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686" y="936484"/>
            <a:ext cx="11221280" cy="1143000"/>
          </a:xfrm>
        </p:spPr>
        <p:txBody>
          <a:bodyPr/>
          <a:lstStyle/>
          <a:p>
            <a:r>
              <a:rPr lang="en-GB" sz="4000" dirty="0"/>
              <a:t>Scatter plot of MOS scores from two datasets</a:t>
            </a:r>
            <a:br>
              <a:rPr lang="en-GB" sz="4000" dirty="0"/>
            </a:br>
            <a:r>
              <a:rPr lang="en-GB" sz="4000" dirty="0"/>
              <a:t>	</a:t>
            </a:r>
            <a:r>
              <a:rPr lang="en-GB" sz="3200" dirty="0">
                <a:solidFill>
                  <a:srgbClr val="0F80CA"/>
                </a:solidFill>
              </a:rPr>
              <a:t>for </a:t>
            </a:r>
            <a:r>
              <a:rPr lang="en-GB" sz="3200">
                <a:solidFill>
                  <a:srgbClr val="0F80CA"/>
                </a:solidFill>
              </a:rPr>
              <a:t>anchor video (CSGO)</a:t>
            </a:r>
            <a:r>
              <a:rPr lang="en-GB" sz="4000"/>
              <a:t> 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065434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359BF-3EC9-4005-8A0F-1A8D9E294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34" y="927669"/>
            <a:ext cx="7543800" cy="1143000"/>
          </a:xfrm>
        </p:spPr>
        <p:txBody>
          <a:bodyPr/>
          <a:lstStyle/>
          <a:p>
            <a:r>
              <a:rPr lang="en-GB" sz="4000" dirty="0"/>
              <a:t>NR features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AA3F06-121C-496D-8E85-F175E315C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234" y="2712115"/>
            <a:ext cx="11879766" cy="492602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2000" dirty="0"/>
              <a:t>15 NR features extracted 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/>
              <a:t>Three NR metrics considered</a:t>
            </a:r>
          </a:p>
          <a:p>
            <a:pPr marL="0" indent="0"/>
            <a:endParaRPr lang="en-GB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2000" dirty="0"/>
              <a:t>Additional features considered: </a:t>
            </a:r>
          </a:p>
          <a:p>
            <a:pPr marL="819150" lvl="1" indent="-285750"/>
            <a:r>
              <a:rPr lang="en-GB" sz="2000" dirty="0"/>
              <a:t>Game Name, Resolution, Bitrate, SI and TI</a:t>
            </a:r>
          </a:p>
          <a:p>
            <a:pPr marL="323850" indent="-285750"/>
            <a:endParaRPr lang="en-GB" sz="2000" dirty="0"/>
          </a:p>
          <a:p>
            <a:pPr marL="381000" indent="-342900">
              <a:buFont typeface="Arial" panose="020B0604020202020204" pitchFamily="34" charset="0"/>
              <a:buChar char="•"/>
            </a:pPr>
            <a:r>
              <a:rPr lang="en-GB" sz="2000" dirty="0"/>
              <a:t>Feature reduction was used to reduce the number of features to be used as input for the ML algorithm</a:t>
            </a:r>
            <a:br>
              <a:rPr lang="en-GB" sz="2000" dirty="0"/>
            </a:b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143748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691B2-3741-41E8-8ED0-4D842581A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143" y="2138105"/>
            <a:ext cx="11505242" cy="3290936"/>
          </a:xfrm>
        </p:spPr>
        <p:txBody>
          <a:bodyPr/>
          <a:lstStyle/>
          <a:p>
            <a:r>
              <a:rPr lang="en-GB" sz="2000" dirty="0"/>
              <a:t>	</a:t>
            </a:r>
            <a:r>
              <a:rPr lang="en-GB" sz="2400" dirty="0"/>
              <a:t>Trained and tested using the MOS ratings from </a:t>
            </a:r>
            <a:r>
              <a:rPr lang="en-GB" sz="2400" dirty="0" err="1"/>
              <a:t>GamingVideoSET</a:t>
            </a:r>
            <a:r>
              <a:rPr lang="en-GB" sz="2400" dirty="0"/>
              <a:t> and KUGVD</a:t>
            </a:r>
          </a:p>
          <a:p>
            <a:r>
              <a:rPr lang="en-GB" sz="2000" dirty="0"/>
              <a:t>		-Total 165 ratings (90 from D1 + 90 from D2  – 15 common conditions)</a:t>
            </a:r>
          </a:p>
          <a:p>
            <a:endParaRPr lang="en-GB" sz="2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DA66B0-C457-4FD5-B817-769813723B61}"/>
              </a:ext>
            </a:extLst>
          </p:cNvPr>
          <p:cNvSpPr txBox="1"/>
          <p:nvPr/>
        </p:nvSpPr>
        <p:spPr>
          <a:xfrm>
            <a:off x="356840" y="947854"/>
            <a:ext cx="3579541" cy="6690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normAutofit/>
          </a:bodyPr>
          <a:lstStyle/>
          <a:p>
            <a:pPr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000" dirty="0">
                <a:solidFill>
                  <a:schemeClr val="bg1"/>
                </a:solidFill>
              </a:rPr>
              <a:t>NR-GVSQI</a:t>
            </a:r>
          </a:p>
        </p:txBody>
      </p:sp>
    </p:spTree>
    <p:extLst>
      <p:ext uri="{BB962C8B-B14F-4D97-AF65-F5344CB8AC3E}">
        <p14:creationId xmlns:p14="http://schemas.microsoft.com/office/powerpoint/2010/main" val="2053909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358698" y="849666"/>
            <a:ext cx="5016190" cy="735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4" charset="-128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4" charset="-128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4" charset="-128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4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4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4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4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4" charset="-128"/>
              </a:defRPr>
            </a:lvl9pPr>
          </a:lstStyle>
          <a:p>
            <a:r>
              <a:rPr lang="en-GB" sz="4000">
                <a:solidFill>
                  <a:schemeClr val="bg1"/>
                </a:solidFill>
              </a:rPr>
              <a:t>Key Observations</a:t>
            </a:r>
            <a:endParaRPr lang="en-GB" sz="3200" kern="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14C437-17B7-422F-B5D7-DE797089356A}"/>
              </a:ext>
            </a:extLst>
          </p:cNvPr>
          <p:cNvSpPr txBox="1"/>
          <p:nvPr/>
        </p:nvSpPr>
        <p:spPr>
          <a:xfrm>
            <a:off x="358698" y="1997838"/>
            <a:ext cx="1183330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bg1"/>
                </a:solidFill>
              </a:rPr>
              <a:t>Prediction performance of the combinations of features is completely different from their individual performance.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bg1"/>
                </a:solidFill>
              </a:rPr>
              <a:t>Feature selection not so straightforward based on correlation between different features</a:t>
            </a:r>
            <a:br>
              <a:rPr lang="en-GB" sz="2400" b="0" dirty="0">
                <a:solidFill>
                  <a:schemeClr val="bg1"/>
                </a:solidFill>
              </a:rPr>
            </a:br>
            <a:endParaRPr lang="en-GB" sz="2400" b="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bg1"/>
                </a:solidFill>
              </a:rPr>
              <a:t>10% to 40% degradation of the prediction performance when different datasets are used for training and testing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bg1"/>
                </a:solidFill>
              </a:rPr>
              <a:t>Optimal number of features is found to be seven</a:t>
            </a:r>
          </a:p>
        </p:txBody>
      </p:sp>
    </p:spTree>
    <p:extLst>
      <p:ext uri="{BB962C8B-B14F-4D97-AF65-F5344CB8AC3E}">
        <p14:creationId xmlns:p14="http://schemas.microsoft.com/office/powerpoint/2010/main" val="1999189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691B2-3741-41E8-8ED0-4D842581A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829" y="1946597"/>
            <a:ext cx="11558859" cy="3484047"/>
          </a:xfrm>
        </p:spPr>
        <p:txBody>
          <a:bodyPr/>
          <a:lstStyle/>
          <a:p>
            <a:r>
              <a:rPr lang="en-GB" sz="2400" dirty="0"/>
              <a:t>	Trained and tested using the VMAF ratings from </a:t>
            </a:r>
            <a:r>
              <a:rPr lang="en-GB" sz="2400" dirty="0" err="1"/>
              <a:t>GamingVideoSET</a:t>
            </a:r>
            <a:r>
              <a:rPr lang="en-GB" sz="2400" dirty="0"/>
              <a:t> and KUGVD</a:t>
            </a:r>
          </a:p>
          <a:p>
            <a:pPr marL="781050" lvl="1" indent="-285750">
              <a:buFont typeface="Arial" panose="020B0604020202020204" pitchFamily="34" charset="0"/>
              <a:buChar char="•"/>
            </a:pPr>
            <a:r>
              <a:rPr lang="en-GB" sz="2000" dirty="0"/>
              <a:t>Total 696 samples (576 from D1 + 144 from D2  – 24 common conditions)</a:t>
            </a:r>
          </a:p>
          <a:p>
            <a:endParaRPr lang="en-GB" sz="2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3ECC56-D1BA-4BAB-BB65-801AC6F6AE87}"/>
              </a:ext>
            </a:extLst>
          </p:cNvPr>
          <p:cNvSpPr txBox="1"/>
          <p:nvPr/>
        </p:nvSpPr>
        <p:spPr>
          <a:xfrm>
            <a:off x="379141" y="928693"/>
            <a:ext cx="3033132" cy="524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noAutofit/>
          </a:bodyPr>
          <a:lstStyle/>
          <a:p>
            <a:pPr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4000" dirty="0">
                <a:solidFill>
                  <a:schemeClr val="bg1"/>
                </a:solidFill>
              </a:rPr>
              <a:t>NR-GVSQE</a:t>
            </a:r>
          </a:p>
        </p:txBody>
      </p:sp>
    </p:spTree>
    <p:extLst>
      <p:ext uri="{BB962C8B-B14F-4D97-AF65-F5344CB8AC3E}">
        <p14:creationId xmlns:p14="http://schemas.microsoft.com/office/powerpoint/2010/main" val="21141872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39C18-EBE9-4BE2-843A-1F5FE3040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989" y="948623"/>
            <a:ext cx="10504449" cy="1143000"/>
          </a:xfrm>
        </p:spPr>
        <p:txBody>
          <a:bodyPr/>
          <a:lstStyle/>
          <a:p>
            <a:r>
              <a:rPr lang="en-GB" sz="4000" dirty="0"/>
              <a:t>Machine Learning Algorithms Considered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346A16-843F-46FB-BD5E-427F62B4E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989" y="1920523"/>
            <a:ext cx="7543800" cy="335279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2400" dirty="0"/>
              <a:t>Support Vector Regression (SVR)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/>
              <a:t>Gaussian Process Regression (GP)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/>
              <a:t>Multilayer perceptron (MLP)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dirty="0"/>
              <a:t>Random Forest (RF)</a:t>
            </a:r>
          </a:p>
        </p:txBody>
      </p:sp>
    </p:spTree>
    <p:extLst>
      <p:ext uri="{BB962C8B-B14F-4D97-AF65-F5344CB8AC3E}">
        <p14:creationId xmlns:p14="http://schemas.microsoft.com/office/powerpoint/2010/main" val="3623558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377943" y="670390"/>
            <a:ext cx="12129290" cy="1370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4" charset="-128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4" charset="-128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4" charset="-128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4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4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4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4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4" charset="-128"/>
              </a:defRPr>
            </a:lvl9pPr>
          </a:lstStyle>
          <a:p>
            <a:pPr>
              <a:defRPr/>
            </a:pPr>
            <a:r>
              <a:rPr lang="en-GB" sz="4000" dirty="0">
                <a:solidFill>
                  <a:srgbClr val="000000"/>
                </a:solidFill>
                <a:latin typeface="Arial"/>
                <a:ea typeface="ＭＳ Ｐゴシック"/>
              </a:rPr>
              <a:t>Prediction performance of the NR-GVSQE vs. VMAF on </a:t>
            </a:r>
            <a:r>
              <a:rPr lang="en-GB" sz="4000" dirty="0">
                <a:solidFill>
                  <a:srgbClr val="0F80CA"/>
                </a:solidFill>
                <a:latin typeface="Arial"/>
                <a:ea typeface="ＭＳ Ｐゴシック"/>
              </a:rPr>
              <a:t>MOS</a:t>
            </a:r>
            <a:r>
              <a:rPr lang="en-GB" sz="4000" dirty="0">
                <a:solidFill>
                  <a:srgbClr val="000000"/>
                </a:solidFill>
                <a:latin typeface="Arial"/>
                <a:ea typeface="ＭＳ Ｐゴシック"/>
              </a:rPr>
              <a:t> scores of </a:t>
            </a:r>
            <a:r>
              <a:rPr lang="en-GB" sz="4000" dirty="0">
                <a:solidFill>
                  <a:srgbClr val="0F80CA"/>
                </a:solidFill>
                <a:latin typeface="Arial"/>
                <a:ea typeface="ＭＳ Ｐゴシック"/>
              </a:rPr>
              <a:t>KUGVD</a:t>
            </a:r>
            <a:endParaRPr lang="en-GB" sz="4000" kern="0" dirty="0">
              <a:solidFill>
                <a:srgbClr val="0F80CA"/>
              </a:solidFill>
              <a:latin typeface="Arial"/>
              <a:ea typeface="ＭＳ Ｐゴシック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90F1D8-4AF1-4058-8C59-A56B1E25E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436" y="2483773"/>
            <a:ext cx="6112737" cy="2121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8792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358698" y="849666"/>
            <a:ext cx="7984979" cy="735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4" charset="-128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4" charset="-128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4" charset="-128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4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4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4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4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4" charset="-128"/>
              </a:defRPr>
            </a:lvl9pPr>
          </a:lstStyle>
          <a:p>
            <a:r>
              <a:rPr lang="en-GB" sz="4000" dirty="0">
                <a:solidFill>
                  <a:schemeClr val="bg1"/>
                </a:solidFill>
              </a:rPr>
              <a:t>Key Observations</a:t>
            </a:r>
            <a:endParaRPr lang="en-GB" sz="4000" kern="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14C437-17B7-422F-B5D7-DE797089356A}"/>
              </a:ext>
            </a:extLst>
          </p:cNvPr>
          <p:cNvSpPr txBox="1"/>
          <p:nvPr/>
        </p:nvSpPr>
        <p:spPr>
          <a:xfrm>
            <a:off x="358698" y="1884106"/>
            <a:ext cx="1183330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bg1"/>
                </a:solidFill>
              </a:rPr>
              <a:t>Prediction performance of SVR is the best among the four considered model algorithms.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GB" sz="2400" b="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bg1"/>
                </a:solidFill>
              </a:rPr>
              <a:t>VMAF scores can be used to train a NR model (increased sample side) which can achieve high correlation with subjective scores.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bg1"/>
                </a:solidFill>
              </a:rPr>
              <a:t>Optimal number of features is found to be seven</a:t>
            </a:r>
          </a:p>
        </p:txBody>
      </p:sp>
    </p:spTree>
    <p:extLst>
      <p:ext uri="{BB962C8B-B14F-4D97-AF65-F5344CB8AC3E}">
        <p14:creationId xmlns:p14="http://schemas.microsoft.com/office/powerpoint/2010/main" val="20304833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141603" y="2493818"/>
            <a:ext cx="6160655" cy="1403928"/>
          </a:xfrm>
        </p:spPr>
        <p:txBody>
          <a:bodyPr/>
          <a:lstStyle/>
          <a:p>
            <a:endParaRPr lang="en-GB" sz="3200" dirty="0"/>
          </a:p>
          <a:p>
            <a:pPr algn="ctr"/>
            <a:r>
              <a:rPr lang="en-GB" sz="4000" b="1" dirty="0"/>
              <a:t>NR-GVQM</a:t>
            </a:r>
          </a:p>
        </p:txBody>
      </p:sp>
    </p:spTree>
    <p:extLst>
      <p:ext uri="{BB962C8B-B14F-4D97-AF65-F5344CB8AC3E}">
        <p14:creationId xmlns:p14="http://schemas.microsoft.com/office/powerpoint/2010/main" val="7449333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5691B2-3741-41E8-8ED0-4D842581A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989" y="1943667"/>
            <a:ext cx="11824011" cy="3352799"/>
          </a:xfrm>
        </p:spPr>
        <p:txBody>
          <a:bodyPr/>
          <a:lstStyle/>
          <a:p>
            <a:r>
              <a:rPr lang="en-GB" sz="2400" dirty="0"/>
              <a:t>	Trained and tested using the VMAF ratings from </a:t>
            </a:r>
            <a:r>
              <a:rPr lang="en-GB" sz="2400" dirty="0" err="1"/>
              <a:t>GamingVideoSET</a:t>
            </a:r>
            <a:endParaRPr lang="en-GB" sz="2400" dirty="0"/>
          </a:p>
          <a:p>
            <a:pPr marL="838200" lvl="1" indent="-342900">
              <a:buFont typeface="Arial" panose="020B0604020202020204" pitchFamily="34" charset="0"/>
              <a:buChar char="•"/>
            </a:pPr>
            <a:r>
              <a:rPr lang="en-GB" sz="2400" dirty="0"/>
              <a:t>Using per-frame scores </a:t>
            </a:r>
          </a:p>
          <a:p>
            <a:pPr marL="838200" lvl="1" indent="-342900">
              <a:buFont typeface="Arial" panose="020B0604020202020204" pitchFamily="34" charset="0"/>
              <a:buChar char="•"/>
            </a:pPr>
            <a:r>
              <a:rPr lang="en-GB" sz="2400" dirty="0"/>
              <a:t>Total 576 videos – over 500k samples (each video of 30 sec duration at 30 fps)</a:t>
            </a:r>
          </a:p>
          <a:p>
            <a:endParaRPr lang="en-GB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2B5457-6C1B-4D72-84B0-92DE37398CC2}"/>
              </a:ext>
            </a:extLst>
          </p:cNvPr>
          <p:cNvSpPr txBox="1"/>
          <p:nvPr/>
        </p:nvSpPr>
        <p:spPr>
          <a:xfrm>
            <a:off x="367990" y="981307"/>
            <a:ext cx="3033132" cy="6913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normAutofit lnSpcReduction="10000"/>
          </a:bodyPr>
          <a:lstStyle/>
          <a:p>
            <a:pPr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dirty="0">
                <a:solidFill>
                  <a:schemeClr val="bg1"/>
                </a:solidFill>
              </a:rPr>
              <a:t>NR-GVQM</a:t>
            </a:r>
          </a:p>
        </p:txBody>
      </p:sp>
    </p:spTree>
    <p:extLst>
      <p:ext uri="{BB962C8B-B14F-4D97-AF65-F5344CB8AC3E}">
        <p14:creationId xmlns:p14="http://schemas.microsoft.com/office/powerpoint/2010/main" val="603625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E1840-0B8E-4CE6-AB2B-21B6D0765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296" y="900164"/>
            <a:ext cx="7062657" cy="1143000"/>
          </a:xfrm>
        </p:spPr>
        <p:txBody>
          <a:bodyPr/>
          <a:lstStyle/>
          <a:p>
            <a:r>
              <a:rPr lang="en-GB" sz="4000" dirty="0"/>
              <a:t>Methodological Framework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B41850-D4FF-4F5F-9A69-3C5899219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96" y="1856054"/>
            <a:ext cx="11532416" cy="4205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59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E1840-0B8E-4CE6-AB2B-21B6D0765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940" y="716043"/>
            <a:ext cx="11779060" cy="1143000"/>
          </a:xfrm>
        </p:spPr>
        <p:txBody>
          <a:bodyPr/>
          <a:lstStyle/>
          <a:p>
            <a:r>
              <a:rPr lang="en-GB" sz="4000" dirty="0"/>
              <a:t>Performance of the VQA metrics with respect to </a:t>
            </a:r>
            <a:r>
              <a:rPr lang="en-GB" sz="4000" dirty="0">
                <a:solidFill>
                  <a:srgbClr val="0F80CA"/>
                </a:solidFill>
              </a:rPr>
              <a:t>MOS</a:t>
            </a:r>
            <a:r>
              <a:rPr lang="en-GB" sz="4000" dirty="0"/>
              <a:t> scores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33647B-11B1-4C48-B71D-94D6EBA59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40" y="2277210"/>
            <a:ext cx="11749253" cy="404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7006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E1840-0B8E-4CE6-AB2B-21B6D0765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430" y="712823"/>
            <a:ext cx="12263750" cy="1235425"/>
          </a:xfrm>
        </p:spPr>
        <p:txBody>
          <a:bodyPr/>
          <a:lstStyle/>
          <a:p>
            <a:r>
              <a:rPr lang="en-GB" sz="3800" dirty="0"/>
              <a:t>VMAF score prediction quality performance for different combinations of features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09CC96-3630-4300-870D-3AD8FC41D1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5804" y="1768932"/>
            <a:ext cx="6214381" cy="43762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A6B565F-1E05-4DA8-BAF2-78D250750D46}"/>
              </a:ext>
            </a:extLst>
          </p:cNvPr>
          <p:cNvSpPr txBox="1"/>
          <p:nvPr/>
        </p:nvSpPr>
        <p:spPr>
          <a:xfrm>
            <a:off x="359430" y="6340322"/>
            <a:ext cx="12531380" cy="3791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noAutofit/>
          </a:bodyPr>
          <a:lstStyle/>
          <a:p>
            <a:pPr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800" b="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F1 to F9 corresponding to BIQI, BRISQUE, NIQE, SI, TI, Contrast, </a:t>
            </a:r>
            <a:r>
              <a:rPr lang="en-GB" sz="1800" b="0" dirty="0" err="1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Blockiness</a:t>
            </a:r>
            <a:r>
              <a:rPr lang="en-GB" sz="1800" b="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, Blur and Noise respectively</a:t>
            </a:r>
            <a:endParaRPr kumimoji="0" lang="en-GB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10901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336396" y="849666"/>
            <a:ext cx="7984979" cy="735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4" charset="-128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4" charset="-128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4" charset="-128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4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4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4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4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  <a:ea typeface="ＭＳ Ｐゴシック" pitchFamily="-64" charset="-128"/>
              </a:defRPr>
            </a:lvl9pPr>
          </a:lstStyle>
          <a:p>
            <a:r>
              <a:rPr lang="en-GB" sz="4000" dirty="0">
                <a:solidFill>
                  <a:schemeClr val="bg1"/>
                </a:solidFill>
              </a:rPr>
              <a:t>Key Observations</a:t>
            </a:r>
            <a:endParaRPr lang="en-GB" sz="3200" kern="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14C437-17B7-422F-B5D7-DE797089356A}"/>
              </a:ext>
            </a:extLst>
          </p:cNvPr>
          <p:cNvSpPr txBox="1"/>
          <p:nvPr/>
        </p:nvSpPr>
        <p:spPr>
          <a:xfrm>
            <a:off x="336396" y="1843950"/>
            <a:ext cx="1174037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bg1"/>
                </a:solidFill>
              </a:rPr>
              <a:t>Four features (NIQE, TI, </a:t>
            </a:r>
            <a:r>
              <a:rPr lang="en-GB" sz="2400" b="0" dirty="0" err="1">
                <a:solidFill>
                  <a:schemeClr val="bg1"/>
                </a:solidFill>
              </a:rPr>
              <a:t>Blockiness</a:t>
            </a:r>
            <a:r>
              <a:rPr lang="en-GB" sz="2400" b="0" dirty="0">
                <a:solidFill>
                  <a:schemeClr val="bg1"/>
                </a:solidFill>
              </a:rPr>
              <a:t> and Blur)</a:t>
            </a:r>
          </a:p>
          <a:p>
            <a:pPr marL="2628900" lvl="5" indent="-34290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bg1"/>
                </a:solidFill>
              </a:rPr>
              <a:t>Model with an accuracy of 0.966 </a:t>
            </a:r>
          </a:p>
          <a:p>
            <a:pPr marL="2628900" lvl="5" indent="-34290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bg1"/>
                </a:solidFill>
              </a:rPr>
              <a:t>Low computation but still a high correlation. </a:t>
            </a:r>
          </a:p>
          <a:p>
            <a:pPr marL="2628900" lvl="5" indent="-342900">
              <a:buFont typeface="Arial" panose="020B0604020202020204" pitchFamily="34" charset="0"/>
              <a:buChar char="•"/>
            </a:pPr>
            <a:endParaRPr lang="en-GB" sz="2400" b="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bg1"/>
                </a:solidFill>
              </a:rPr>
              <a:t>Considering NR metrics, NIQE, BIQI and BRISQUE, removing BIQI and BRISQUE does not affect the performance much.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bg1"/>
                </a:solidFill>
              </a:rPr>
              <a:t>Temporal Pooling (with difference Interval size)</a:t>
            </a:r>
          </a:p>
          <a:p>
            <a:pPr marL="2628900" lvl="5" indent="-34290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bg1"/>
                </a:solidFill>
              </a:rPr>
              <a:t>PLCC did not change much with the change in pooling interval,</a:t>
            </a:r>
          </a:p>
          <a:p>
            <a:pPr marL="2628900" lvl="5" indent="-34290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chemeClr val="bg1"/>
                </a:solidFill>
              </a:rPr>
              <a:t>RMSE is very sensitive initially, even for small changes in pooling interval.</a:t>
            </a:r>
          </a:p>
        </p:txBody>
      </p:sp>
    </p:spTree>
    <p:extLst>
      <p:ext uri="{BB962C8B-B14F-4D97-AF65-F5344CB8AC3E}">
        <p14:creationId xmlns:p14="http://schemas.microsoft.com/office/powerpoint/2010/main" val="4994209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93" y="1013122"/>
            <a:ext cx="3071278" cy="715317"/>
          </a:xfrm>
        </p:spPr>
        <p:txBody>
          <a:bodyPr/>
          <a:lstStyle/>
          <a:p>
            <a:r>
              <a:rPr lang="en-GB" sz="4000" dirty="0"/>
              <a:t>Conclusion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38068" y="1877342"/>
            <a:ext cx="11661005" cy="3885052"/>
          </a:xfrm>
        </p:spPr>
        <p:txBody>
          <a:bodyPr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sz="2400" dirty="0"/>
              <a:t>Three different approaches for Machine learning based NR metric design were explored.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sz="2400" dirty="0"/>
              <a:t>Our results show that using the extracted NR features and existing NR metrics, the designed machine learning based NR metrics for gaming video streaming have a high correlation with subjective (MOS) score</a:t>
            </a:r>
          </a:p>
        </p:txBody>
      </p:sp>
    </p:spTree>
    <p:extLst>
      <p:ext uri="{BB962C8B-B14F-4D97-AF65-F5344CB8AC3E}">
        <p14:creationId xmlns:p14="http://schemas.microsoft.com/office/powerpoint/2010/main" val="8937478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322F9-EA79-4B9C-BEBA-2EF8A9375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703" y="879475"/>
            <a:ext cx="7543800" cy="1143000"/>
          </a:xfrm>
        </p:spPr>
        <p:txBody>
          <a:bodyPr/>
          <a:lstStyle/>
          <a:p>
            <a:r>
              <a:rPr lang="en-GB" sz="4000" dirty="0"/>
              <a:t>References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E324A8-B6C1-4B5D-B892-899BA3A4C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702" y="1671784"/>
            <a:ext cx="11247971" cy="4918588"/>
          </a:xfrm>
        </p:spPr>
        <p:txBody>
          <a:bodyPr/>
          <a:lstStyle/>
          <a:p>
            <a:pPr marL="0" indent="0" algn="just"/>
            <a:r>
              <a:rPr lang="en-GB" sz="2000" dirty="0"/>
              <a:t>[Barman et al., PV2018] N. Barman, S. Schmidt, S. Zadtootaghaj, M. G. Martini, and S. Möller, “An Evaluation of Video Quality Assessment Metrics for Passive Gaming Video Streaming”, Proceedings of 23rd Packet Video Workshop 2018 (PV 2018), (Amsterdam, Netherlands), June 2018.</a:t>
            </a:r>
          </a:p>
          <a:p>
            <a:pPr marL="0" indent="0" algn="just"/>
            <a:r>
              <a:rPr lang="en-GB" sz="2000" dirty="0"/>
              <a:t>[Barman et al., NG2018] N. Barman, S. Zadtootaghaj, S. Schmidt, M. G. Martini, and S. Möller, “</a:t>
            </a:r>
            <a:r>
              <a:rPr lang="en-GB" sz="2000" dirty="0" err="1"/>
              <a:t>GamingVideoSET</a:t>
            </a:r>
            <a:r>
              <a:rPr lang="en-GB" sz="2000" dirty="0"/>
              <a:t>: A Dataset for Gaming Video Streaming Applications”, 16</a:t>
            </a:r>
            <a:r>
              <a:rPr lang="en-GB" sz="2000" baseline="30000" dirty="0"/>
              <a:t>th</a:t>
            </a:r>
            <a:r>
              <a:rPr lang="en-GB" sz="2000" dirty="0"/>
              <a:t> Annual Workshop on Network and Systems Support for Games (</a:t>
            </a:r>
            <a:r>
              <a:rPr lang="en-GB" sz="2000" dirty="0" err="1"/>
              <a:t>NetGames</a:t>
            </a:r>
            <a:r>
              <a:rPr lang="en-GB" sz="2000" dirty="0"/>
              <a:t>), (Amsterdam, Netherlands), June 2018</a:t>
            </a:r>
          </a:p>
          <a:p>
            <a:pPr marL="0" indent="0" algn="just"/>
            <a:r>
              <a:rPr lang="en-GB" sz="2000" dirty="0"/>
              <a:t>[Zadtootaghaj et al., ISM2018] S. Zadtootaghaj, N. Barman, S. Schmidt, M. G. Martini, and S. Möller, “NRGVQM: A No Reference Gaming Video Quality Metric”, in 20th IEEE International Symposium on Multimedia, Dec 2018  (Taiwan). </a:t>
            </a:r>
          </a:p>
          <a:p>
            <a:pPr marL="0" indent="0" algn="just"/>
            <a:r>
              <a:rPr lang="en-GB" sz="2000" dirty="0"/>
              <a:t>[</a:t>
            </a:r>
            <a:r>
              <a:rPr lang="en-GB" sz="2000" dirty="0" err="1"/>
              <a:t>Leszczuk</a:t>
            </a:r>
            <a:r>
              <a:rPr lang="en-GB" sz="2000" dirty="0"/>
              <a:t> et al., SIU2014] M. </a:t>
            </a:r>
            <a:r>
              <a:rPr lang="en-GB" sz="2000" dirty="0" err="1"/>
              <a:t>Leszczuk</a:t>
            </a:r>
            <a:r>
              <a:rPr lang="en-GB" sz="2000" dirty="0"/>
              <a:t>, M. </a:t>
            </a:r>
            <a:r>
              <a:rPr lang="en-GB" sz="2000" dirty="0" err="1"/>
              <a:t>Hanusiak</a:t>
            </a:r>
            <a:r>
              <a:rPr lang="en-GB" sz="2000" dirty="0"/>
              <a:t>, I. Blanco, A. </a:t>
            </a:r>
            <a:r>
              <a:rPr lang="en-GB" sz="2000" dirty="0" err="1"/>
              <a:t>Dziech</a:t>
            </a:r>
            <a:r>
              <a:rPr lang="en-GB" sz="2000" dirty="0"/>
              <a:t>, J. </a:t>
            </a:r>
            <a:r>
              <a:rPr lang="en-GB" sz="2000" dirty="0" err="1"/>
              <a:t>Derkacz</a:t>
            </a:r>
            <a:r>
              <a:rPr lang="en-GB" sz="2000" dirty="0"/>
              <a:t>, E. </a:t>
            </a:r>
            <a:r>
              <a:rPr lang="en-GB" sz="2000" dirty="0" err="1"/>
              <a:t>Wyckens</a:t>
            </a:r>
            <a:r>
              <a:rPr lang="en-GB" sz="2000" dirty="0"/>
              <a:t>, and S. Borer, “Key indicators for monitoring of </a:t>
            </a:r>
            <a:r>
              <a:rPr lang="en-GB" sz="2000" dirty="0" err="1"/>
              <a:t>audiovisual</a:t>
            </a:r>
            <a:r>
              <a:rPr lang="en-GB" sz="2000" dirty="0"/>
              <a:t> quality,” in 22nd Signal Processing and Communications Applications Conference (SIU), pp. 2301–2305, April 2014.</a:t>
            </a:r>
          </a:p>
          <a:p>
            <a:pPr marL="0" indent="0" algn="just"/>
            <a:r>
              <a:rPr lang="en-GB" sz="2000" dirty="0"/>
              <a:t>[</a:t>
            </a:r>
            <a:r>
              <a:rPr lang="en-GB" sz="2000" dirty="0" err="1"/>
              <a:t>Leszczuk</a:t>
            </a:r>
            <a:r>
              <a:rPr lang="en-GB" sz="2000" dirty="0"/>
              <a:t> et al., MTA2016] M. </a:t>
            </a:r>
            <a:r>
              <a:rPr lang="en-GB" sz="2000" dirty="0" err="1"/>
              <a:t>Leszczuk</a:t>
            </a:r>
            <a:r>
              <a:rPr lang="en-GB" sz="2000" dirty="0"/>
              <a:t>, M. </a:t>
            </a:r>
            <a:r>
              <a:rPr lang="en-GB" sz="2000" dirty="0" err="1"/>
              <a:t>Hanusiak</a:t>
            </a:r>
            <a:r>
              <a:rPr lang="en-GB" sz="2000" dirty="0"/>
              <a:t>, M. C. Q. Farias, E. </a:t>
            </a:r>
            <a:r>
              <a:rPr lang="en-GB" sz="2000" dirty="0" err="1"/>
              <a:t>Wyckens</a:t>
            </a:r>
            <a:r>
              <a:rPr lang="en-GB" sz="2000" dirty="0"/>
              <a:t>, and G. Heston, “Recent developments in visual quality monitoring by key performance indicators,” Multimedia Tools and Applications, vol. 75, pp. 10745–10767, Sep 2016.</a:t>
            </a:r>
          </a:p>
          <a:p>
            <a:pPr marL="0" indent="0" algn="just"/>
            <a:endParaRPr lang="en-GB" sz="1800" dirty="0"/>
          </a:p>
          <a:p>
            <a:pPr marL="0" indent="0" algn="just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86152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0180" y="2301894"/>
            <a:ext cx="5757995" cy="1129924"/>
          </a:xfrm>
        </p:spPr>
        <p:txBody>
          <a:bodyPr/>
          <a:lstStyle/>
          <a:p>
            <a:r>
              <a:rPr lang="en-US" sz="7200" dirty="0"/>
              <a:t>Thank you!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9491" y="5249206"/>
            <a:ext cx="11568545" cy="1500187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This presentation is part of a project that has received funding from the European Union’s Horizon 2020 research and innovation </a:t>
            </a:r>
            <a:r>
              <a:rPr lang="en-US" sz="1800" dirty="0" err="1">
                <a:solidFill>
                  <a:schemeClr val="bg1"/>
                </a:solidFill>
              </a:rPr>
              <a:t>programme</a:t>
            </a:r>
            <a:r>
              <a:rPr lang="en-US" sz="1800" dirty="0">
                <a:solidFill>
                  <a:schemeClr val="bg1"/>
                </a:solidFill>
              </a:rPr>
              <a:t> under the Marie </a:t>
            </a:r>
            <a:r>
              <a:rPr lang="en-US" sz="1800" dirty="0" err="1">
                <a:solidFill>
                  <a:schemeClr val="bg1"/>
                </a:solidFill>
              </a:rPr>
              <a:t>Skłodowska</a:t>
            </a:r>
            <a:r>
              <a:rPr lang="en-US" sz="1800" dirty="0">
                <a:solidFill>
                  <a:schemeClr val="bg1"/>
                </a:solidFill>
              </a:rPr>
              <a:t>-Curie grant agreement No 643072.</a:t>
            </a:r>
          </a:p>
        </p:txBody>
      </p:sp>
      <p:pic>
        <p:nvPicPr>
          <p:cNvPr id="7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4780" y="3685309"/>
            <a:ext cx="2400074" cy="9295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146" y="3468601"/>
            <a:ext cx="2796838" cy="1129923"/>
          </a:xfrm>
          <a:prstGeom prst="rect">
            <a:avLst/>
          </a:prstGeo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595736" y="6400419"/>
            <a:ext cx="249423" cy="276995"/>
          </a:xfrm>
        </p:spPr>
        <p:txBody>
          <a:bodyPr/>
          <a:lstStyle/>
          <a:p>
            <a:fld id="{3C8E9E2F-7578-1043-9CD5-20EC18EF6B4C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249483"/>
      </p:ext>
    </p:extLst>
  </p:cSld>
  <p:clrMapOvr>
    <a:masterClrMapping/>
  </p:clrMapOvr>
</p:sld>
</file>

<file path=ppt/theme/theme1.xml><?xml version="1.0" encoding="utf-8"?>
<a:theme xmlns:a="http://schemas.openxmlformats.org/drawingml/2006/main" name="KU Powerpoint template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normAutofit/>
      </a:bodyPr>
      <a:lstStyle>
        <a:defPPr marL="0" marR="0" indent="0" algn="l" defTabSz="914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normAutofit/>
      </a:bodyPr>
      <a:lstStyle>
        <a:defPPr marL="0" marR="0" indent="0" algn="l" defTabSz="914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88c4e94-4c7c-48cf-8deb-b791022c1302"/>
    <TaxKeywordTaxHTField xmlns="d88c4e94-4c7c-48cf-8deb-b791022c1302">
      <Terms xmlns="http://schemas.microsoft.com/office/infopath/2007/PartnerControls"/>
    </TaxKeywordTaxHTField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A99AFEB87FE9459EB9B4B7FE6C1845" ma:contentTypeVersion="0" ma:contentTypeDescription="Create a new document." ma:contentTypeScope="" ma:versionID="1c54ff8711fe185f9c7ea9d8a52cb81e">
  <xsd:schema xmlns:xsd="http://www.w3.org/2001/XMLSchema" xmlns:xs="http://www.w3.org/2001/XMLSchema" xmlns:p="http://schemas.microsoft.com/office/2006/metadata/properties" xmlns:ns2="d88c4e94-4c7c-48cf-8deb-b791022c1302" targetNamespace="http://schemas.microsoft.com/office/2006/metadata/properties" ma:root="true" ma:fieldsID="8fc02485917d8e35d2f5117397701ee2" ns2:_="">
    <xsd:import namespace="d88c4e94-4c7c-48cf-8deb-b791022c1302"/>
    <xsd:element name="properties">
      <xsd:complexType>
        <xsd:sequence>
          <xsd:element name="documentManagement">
            <xsd:complexType>
              <xsd:all>
                <xsd:element ref="ns2:TaxKeywordTaxHTField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8c4e94-4c7c-48cf-8deb-b791022c1302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8" nillable="true" ma:taxonomy="true" ma:internalName="TaxKeywordTaxHTField" ma:taxonomyFieldName="TaxKeyword" ma:displayName="Enterprise Keywords" ma:readOnly="false" ma:fieldId="{23f27201-bee3-471e-b2e7-b64fd8b7ca38}" ma:taxonomyMulti="true" ma:sspId="1cd6c9ca-4bf1-4230-9247-5bb6426ff516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166e1fd3-65ff-49cd-ace6-5856ad306bd8}" ma:internalName="TaxCatchAll" ma:showField="CatchAllData" ma:web="d88c4e94-4c7c-48cf-8deb-b791022c13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166e1fd3-65ff-49cd-ace6-5856ad306bd8}" ma:internalName="TaxCatchAllLabel" ma:readOnly="true" ma:showField="CatchAllDataLabel" ma:web="d88c4e94-4c7c-48cf-8deb-b791022c13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1DE353A-F042-461D-B47E-575BBC30D777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d88c4e94-4c7c-48cf-8deb-b791022c1302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6699B87-1BFF-438E-9E50-D73BEB505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88c4e94-4c7c-48cf-8deb-b791022c13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863592A-3B8E-4AAC-AE6D-25449FEBDBE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KU Powerpoint template</Template>
  <TotalTime>703</TotalTime>
  <Words>873</Words>
  <Application>Microsoft Office PowerPoint</Application>
  <PresentationFormat>Widescreen</PresentationFormat>
  <Paragraphs>101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ＭＳ Ｐゴシック</vt:lpstr>
      <vt:lpstr>Arial</vt:lpstr>
      <vt:lpstr>Calibri</vt:lpstr>
      <vt:lpstr>Helvetica</vt:lpstr>
      <vt:lpstr>KU Powerpoint template</vt:lpstr>
      <vt:lpstr>PowerPoint Presentation</vt:lpstr>
      <vt:lpstr>Introduction: Motivation</vt:lpstr>
      <vt:lpstr>Introduction: Motivation ctd…</vt:lpstr>
      <vt:lpstr>Introduction</vt:lpstr>
      <vt:lpstr>PowerPoint Presentation</vt:lpstr>
      <vt:lpstr>Datasets</vt:lpstr>
      <vt:lpstr>Methodological Framework</vt:lpstr>
      <vt:lpstr>Overview of the two datasets</vt:lpstr>
      <vt:lpstr>Scatter plot of MOS scores from two datasets  for anchor video (CSGO) </vt:lpstr>
      <vt:lpstr>NR features</vt:lpstr>
      <vt:lpstr>PowerPoint Presentation</vt:lpstr>
      <vt:lpstr>PowerPoint Presentation</vt:lpstr>
      <vt:lpstr>PowerPoint Presentation</vt:lpstr>
      <vt:lpstr>Machine Learning Algorithms Considered</vt:lpstr>
      <vt:lpstr>PowerPoint Presentation</vt:lpstr>
      <vt:lpstr>PowerPoint Presentation</vt:lpstr>
      <vt:lpstr>PowerPoint Presentation</vt:lpstr>
      <vt:lpstr>PowerPoint Presentation</vt:lpstr>
      <vt:lpstr>Methodological Framework</vt:lpstr>
      <vt:lpstr>Performance of the VQA metrics with respect to MOS scores</vt:lpstr>
      <vt:lpstr>VMAF score prediction quality performance for different combinations of features</vt:lpstr>
      <vt:lpstr>PowerPoint Presentation</vt:lpstr>
      <vt:lpstr>Conclusion</vt:lpstr>
      <vt:lpstr>References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1608108 CARR</dc:creator>
  <cp:lastModifiedBy>Nabajeet Barman</cp:lastModifiedBy>
  <cp:revision>105</cp:revision>
  <cp:lastPrinted>2017-08-29T16:03:06Z</cp:lastPrinted>
  <dcterms:created xsi:type="dcterms:W3CDTF">2017-08-29T16:01:24Z</dcterms:created>
  <dcterms:modified xsi:type="dcterms:W3CDTF">2018-11-21T17:22:44Z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0x010100D0A99AFEB87FE9459EB9B4B7FE6C1845</vt:lpwstr>
  </property>
</Properties>
</file>