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2.xml" ContentType="application/vnd.openxmlformats-officedocument.presentationml.tags+xml"/>
  <Override PartName="/ppt/notesSlides/notesSlide4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notesSlides/notesSlide5.xml" ContentType="application/vnd.openxmlformats-officedocument.presentationml.notesSlide+xml"/>
  <Override PartName="/ppt/tags/tag73.xml" ContentType="application/vnd.openxmlformats-officedocument.presentationml.tags+xml"/>
  <Override PartName="/ppt/notesSlides/notesSlide6.xml" ContentType="application/vnd.openxmlformats-officedocument.presentationml.notesSlide+xml"/>
  <Override PartName="/ppt/tags/tag74.xml" ContentType="application/vnd.openxmlformats-officedocument.presentationml.tags+xml"/>
  <Override PartName="/ppt/notesSlides/notesSlide7.xml" ContentType="application/vnd.openxmlformats-officedocument.presentationml.notesSlide+xml"/>
  <Override PartName="/ppt/tags/tag75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459" r:id="rId3"/>
    <p:sldId id="311" r:id="rId4"/>
    <p:sldId id="308" r:id="rId5"/>
    <p:sldId id="286" r:id="rId6"/>
    <p:sldId id="460" r:id="rId7"/>
    <p:sldId id="284" r:id="rId8"/>
    <p:sldId id="309" r:id="rId9"/>
    <p:sldId id="461" r:id="rId10"/>
    <p:sldId id="310" r:id="rId11"/>
    <p:sldId id="462" r:id="rId12"/>
    <p:sldId id="297" r:id="rId13"/>
    <p:sldId id="464" r:id="rId14"/>
    <p:sldId id="466" r:id="rId15"/>
    <p:sldId id="465" r:id="rId16"/>
    <p:sldId id="463" r:id="rId17"/>
    <p:sldId id="468" r:id="rId18"/>
    <p:sldId id="467" r:id="rId19"/>
    <p:sldId id="258" r:id="rId20"/>
    <p:sldId id="305" r:id="rId21"/>
  </p:sldIdLst>
  <p:sldSz cx="9144000" cy="6858000" type="screen4x3"/>
  <p:notesSz cx="6858000" cy="9144000"/>
  <p:custDataLst>
    <p:tags r:id="rId24"/>
  </p:custDataLst>
  <p:defaultTextStyle>
    <a:defPPr>
      <a:defRPr lang="de-DE"/>
    </a:defPPr>
    <a:lvl1pPr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85" autoAdjust="0"/>
    <p:restoredTop sz="85002" autoAdjust="0"/>
  </p:normalViewPr>
  <p:slideViewPr>
    <p:cSldViewPr>
      <p:cViewPr varScale="1">
        <p:scale>
          <a:sx n="97" d="100"/>
          <a:sy n="97" d="100"/>
        </p:scale>
        <p:origin x="1872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1" d="100"/>
          <a:sy n="101" d="100"/>
        </p:scale>
        <p:origin x="-3564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02B577-D0CA-43C1-A120-D55EFB6A42EF}" type="datetimeFigureOut">
              <a:rPr lang="de-DE" smtClean="0"/>
              <a:t>16.11.2018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A2CFCE-0A54-4B64-860E-11FEFCD1D23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32953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endParaRPr lang="de-DE" altLang="de-DE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endParaRPr lang="de-DE" altLang="de-DE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endParaRPr lang="de-DE" altLang="de-DE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fld id="{1BD138FF-42D2-44B3-895E-60BA0A7E592E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02491228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044288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3581141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606806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6806335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6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6326668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7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1564983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9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113783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10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083530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11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385670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12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263724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13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6335941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14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5294483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15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168857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16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403790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17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79374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18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800165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19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5919221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tags" Target="../tags/tag8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7.xml"/><Relationship Id="rId1" Type="http://schemas.openxmlformats.org/officeDocument/2006/relationships/vmlDrawing" Target="../drawings/vmlDrawing2.vml"/><Relationship Id="rId6" Type="http://schemas.openxmlformats.org/officeDocument/2006/relationships/tags" Target="../tags/tag11.xml"/><Relationship Id="rId11" Type="http://schemas.openxmlformats.org/officeDocument/2006/relationships/image" Target="../media/image5.jpeg"/><Relationship Id="rId5" Type="http://schemas.openxmlformats.org/officeDocument/2006/relationships/tags" Target="../tags/tag10.xml"/><Relationship Id="rId10" Type="http://schemas.openxmlformats.org/officeDocument/2006/relationships/image" Target="../media/image3.png"/><Relationship Id="rId4" Type="http://schemas.openxmlformats.org/officeDocument/2006/relationships/tags" Target="../tags/tag9.xml"/><Relationship Id="rId9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  <p:custDataLst>
              <p:tags r:id="rId2"/>
            </p:custDataLst>
          </p:nvPr>
        </p:nvSpPr>
        <p:spPr>
          <a:xfrm>
            <a:off x="539750" y="4910138"/>
            <a:ext cx="8061325" cy="381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de-DE" noProof="0" dirty="0"/>
              <a:t>Click to edit Master title style</a:t>
            </a:r>
            <a:endParaRPr lang="de-DE" altLang="de-DE" noProof="0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39750" y="5659438"/>
            <a:ext cx="8061325" cy="279400"/>
          </a:xfrm>
        </p:spPr>
        <p:txBody>
          <a:bodyPr anchor="b">
            <a:spAutoFit/>
          </a:bodyPr>
          <a:lstStyle>
            <a:lvl1pPr marL="0" indent="0"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de-DE" noProof="0" dirty="0"/>
              <a:t>Click to edit Master subtitle style</a:t>
            </a:r>
            <a:endParaRPr lang="de-DE" altLang="de-DE" noProof="0" dirty="0"/>
          </a:p>
        </p:txBody>
      </p:sp>
      <p:sp>
        <p:nvSpPr>
          <p:cNvPr id="4104" name="Line 8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>
            <a:off x="539750" y="6453336"/>
            <a:ext cx="8061325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graphicFrame>
        <p:nvGraphicFramePr>
          <p:cNvPr id="4110" name="Rectangle 14" hidden="1"/>
          <p:cNvGraphicFramePr>
            <a:graphicFrameLocks/>
          </p:cNvGraphicFramePr>
          <p:nvPr>
            <p:custDataLst>
              <p:tags r:id="rId5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68" r:id="rId8" imgW="0" imgH="0" progId="TCLayout.ActiveDocument.1">
                  <p:embed/>
                </p:oleObj>
              </mc:Choice>
              <mc:Fallback>
                <p:oleObj r:id="rId8" imgW="0" imgH="0" progId="TCLayout.ActiveDocument.1">
                  <p:embed/>
                  <p:pic>
                    <p:nvPicPr>
                      <p:cNvPr id="0" name="Rectangle 14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13" name="Picture 17" descr="TU_130227_PPT_Bild-Aussicht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0"/>
            <a:ext cx="860425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0A4B4B3F-B16B-4D83-82BF-EB2E3D48E4F2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3394" y="-392823"/>
            <a:ext cx="4536504" cy="2741703"/>
          </a:xfrm>
          <a:prstGeom prst="rect">
            <a:avLst/>
          </a:prstGeom>
        </p:spPr>
      </p:pic>
      <p:pic>
        <p:nvPicPr>
          <p:cNvPr id="16" name="Picture 9" descr="TU_Logo_lang_RGB_rot_PPT-1">
            <a:extLst>
              <a:ext uri="{FF2B5EF4-FFF2-40B4-BE49-F238E27FC236}">
                <a16:creationId xmlns:a16="http://schemas.microsoft.com/office/drawing/2014/main" id="{59B9D509-6351-4EAB-8E51-769FD59AA494}"/>
              </a:ext>
            </a:extLst>
          </p:cNvPr>
          <p:cNvPicPr>
            <a:picLocks noChangeAspect="1" noChangeArrowheads="1"/>
          </p:cNvPicPr>
          <p:nvPr userDrawn="1">
            <p:custDataLst>
              <p:tags r:id="rId6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0488" y="539750"/>
            <a:ext cx="2160587" cy="120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899A9F41-36D9-4064-90C9-A821A7F2FEA7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193254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BC1EADBD-3B2B-48D1-B728-A097A172F58D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382582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2349500"/>
            <a:ext cx="3954463" cy="3641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2349500"/>
            <a:ext cx="3954462" cy="3641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A1B970CE-AD22-4479-B99C-FF033808CD14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46324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169EBD6A-F394-4BEC-92C2-930DA6016D02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35766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C7B22793-6EA3-45B4-8F70-249A2EA874EA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236405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F4DD0113-82E7-4B6A-91B8-BA1CA61780CA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200916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30A849E1-2388-4296-BBFE-5180174B7A7E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61120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8CDCBBCF-5E40-4CEB-87B6-D7B81ABBB209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77021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4E4F81AD-D352-4D46-8C65-A9B40EB28BC6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22768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86538" y="1717675"/>
            <a:ext cx="2014537" cy="42735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9750" y="1717675"/>
            <a:ext cx="5894388" cy="42735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B40E5028-4147-4069-A393-D60EA60F67B4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019306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18" Type="http://schemas.openxmlformats.org/officeDocument/2006/relationships/tags" Target="../tags/tag6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19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Relationship Id="rId22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4"/>
            </p:custDataLst>
          </p:nvPr>
        </p:nvSpPr>
        <p:spPr bwMode="auto">
          <a:xfrm>
            <a:off x="539750" y="1717675"/>
            <a:ext cx="806132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de-DE" altLang="de-DE" dirty="0"/>
              <a:t>Titel durch Klicken hinzufügen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5"/>
            </p:custDataLst>
          </p:nvPr>
        </p:nvSpPr>
        <p:spPr bwMode="auto">
          <a:xfrm>
            <a:off x="539750" y="2349500"/>
            <a:ext cx="8061325" cy="364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dirty="0"/>
              <a:t>Text </a:t>
            </a:r>
            <a:r>
              <a:rPr lang="de-DE" altLang="de-DE" dirty="0" err="1"/>
              <a:t>durck</a:t>
            </a:r>
            <a:r>
              <a:rPr lang="de-DE" altLang="de-DE" dirty="0"/>
              <a:t> Klicken hinzufügen</a:t>
            </a:r>
          </a:p>
          <a:p>
            <a:pPr lvl="1"/>
            <a:r>
              <a:rPr lang="de-DE" altLang="de-DE" dirty="0" err="1"/>
              <a:t>Xxx</a:t>
            </a:r>
            <a:endParaRPr lang="de-DE" altLang="de-DE" dirty="0"/>
          </a:p>
        </p:txBody>
      </p:sp>
      <p:sp>
        <p:nvSpPr>
          <p:cNvPr id="1037" name="Rectangle 13"/>
          <p:cNvSpPr>
            <a:spLocks noGrp="1" noChangeArrowheads="1"/>
          </p:cNvSpPr>
          <p:nvPr>
            <p:ph type="ftr" sz="quarter" idx="3"/>
            <p:custDataLst>
              <p:tags r:id="rId16"/>
            </p:custDataLst>
          </p:nvPr>
        </p:nvSpPr>
        <p:spPr bwMode="auto">
          <a:xfrm>
            <a:off x="539750" y="6372225"/>
            <a:ext cx="6624638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Overview of ITU-T Activities for Gaming </a:t>
            </a:r>
            <a:r>
              <a:rPr lang="en-US" dirty="0" err="1"/>
              <a:t>QoE</a:t>
            </a:r>
            <a:r>
              <a:rPr lang="en-US" dirty="0"/>
              <a:t> </a:t>
            </a:r>
            <a:r>
              <a:rPr lang="de-DE" altLang="de-DE" b="0" dirty="0"/>
              <a:t>|</a:t>
            </a:r>
            <a:r>
              <a:rPr lang="de-DE" altLang="de-DE" dirty="0"/>
              <a:t> </a:t>
            </a:r>
            <a:r>
              <a:rPr lang="de-DE" altLang="de-DE" b="0" dirty="0"/>
              <a:t>S. Schmidt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sldNum" sz="quarter" idx="4"/>
            <p:custDataLst>
              <p:tags r:id="rId17"/>
            </p:custDataLst>
          </p:nvPr>
        </p:nvSpPr>
        <p:spPr bwMode="auto">
          <a:xfrm>
            <a:off x="539750" y="6557963"/>
            <a:ext cx="6624638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altLang="de-DE" dirty="0"/>
              <a:t>Seite </a:t>
            </a:r>
            <a:fld id="{22F6D8F5-4117-41EA-9FC1-1A5128E02D66}" type="slidenum">
              <a:rPr lang="de-DE" altLang="de-DE" smtClean="0"/>
              <a:pPr/>
              <a:t>‹#›</a:t>
            </a:fld>
            <a:endParaRPr lang="de-DE" altLang="de-DE" dirty="0"/>
          </a:p>
        </p:txBody>
      </p:sp>
      <p:graphicFrame>
        <p:nvGraphicFramePr>
          <p:cNvPr id="1042" name="Rectangle 18" hidden="1"/>
          <p:cNvGraphicFramePr>
            <a:graphicFrameLocks/>
          </p:cNvGraphicFramePr>
          <p:nvPr>
            <p:custDataLst>
              <p:tags r:id="rId18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2" r:id="rId19" imgW="0" imgH="0" progId="TCLayout.ActiveDocument.1">
                  <p:embed/>
                </p:oleObj>
              </mc:Choice>
              <mc:Fallback>
                <p:oleObj r:id="rId19" imgW="0" imgH="0" progId="TCLayout.ActiveDocument.1">
                  <p:embed/>
                  <p:pic>
                    <p:nvPicPr>
                      <p:cNvPr id="0" name="Rectangle 18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47" name="Picture 23" descr="TU_130227_PPT_Bild-Aussicht_Streifen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9750"/>
            <a:ext cx="6950075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BC09ACBC-A271-4DC6-9645-6B85868BCC9A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19" y="539750"/>
            <a:ext cx="1038855" cy="76200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F3ABB486-D4C9-4825-B904-7B1B8AF47A01}"/>
              </a:ext>
            </a:extLst>
          </p:cNvPr>
          <p:cNvPicPr>
            <a:picLocks noChangeAspect="1"/>
          </p:cNvPicPr>
          <p:nvPr userDrawn="1"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8066" y="5714919"/>
            <a:ext cx="2427362" cy="146701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2pPr>
      <a:lvl3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3pPr>
      <a:lvl4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4pPr>
      <a:lvl5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ts val="2200"/>
        </a:lnSpc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  <a:cs typeface="+mn-cs"/>
        </a:defRPr>
      </a:lvl1pPr>
      <a:lvl2pPr marL="784225" indent="-24447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400">
          <a:solidFill>
            <a:schemeClr val="tx1"/>
          </a:solidFill>
          <a:latin typeface="+mn-lt"/>
        </a:defRPr>
      </a:lvl2pPr>
      <a:lvl3pPr marL="1192213" indent="-228600" algn="l" rtl="0" eaLnBrk="1" fontAlgn="base" hangingPunct="1">
        <a:spcBef>
          <a:spcPct val="20000"/>
        </a:spcBef>
        <a:spcAft>
          <a:spcPct val="0"/>
        </a:spcAft>
        <a:buChar char="•"/>
        <a:defRPr sz="1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tags" Target="../tags/tag25.xml"/><Relationship Id="rId18" Type="http://schemas.openxmlformats.org/officeDocument/2006/relationships/tags" Target="../tags/tag30.xml"/><Relationship Id="rId26" Type="http://schemas.openxmlformats.org/officeDocument/2006/relationships/tags" Target="../tags/tag38.xml"/><Relationship Id="rId39" Type="http://schemas.openxmlformats.org/officeDocument/2006/relationships/tags" Target="../tags/tag51.xml"/><Relationship Id="rId21" Type="http://schemas.openxmlformats.org/officeDocument/2006/relationships/tags" Target="../tags/tag33.xml"/><Relationship Id="rId34" Type="http://schemas.openxmlformats.org/officeDocument/2006/relationships/tags" Target="../tags/tag46.xml"/><Relationship Id="rId42" Type="http://schemas.openxmlformats.org/officeDocument/2006/relationships/tags" Target="../tags/tag54.xml"/><Relationship Id="rId47" Type="http://schemas.openxmlformats.org/officeDocument/2006/relationships/tags" Target="../tags/tag59.xml"/><Relationship Id="rId50" Type="http://schemas.openxmlformats.org/officeDocument/2006/relationships/tags" Target="../tags/tag62.xml"/><Relationship Id="rId55" Type="http://schemas.openxmlformats.org/officeDocument/2006/relationships/tags" Target="../tags/tag67.xml"/><Relationship Id="rId7" Type="http://schemas.openxmlformats.org/officeDocument/2006/relationships/tags" Target="../tags/tag19.xml"/><Relationship Id="rId12" Type="http://schemas.openxmlformats.org/officeDocument/2006/relationships/tags" Target="../tags/tag24.xml"/><Relationship Id="rId17" Type="http://schemas.openxmlformats.org/officeDocument/2006/relationships/tags" Target="../tags/tag29.xml"/><Relationship Id="rId25" Type="http://schemas.openxmlformats.org/officeDocument/2006/relationships/tags" Target="../tags/tag37.xml"/><Relationship Id="rId33" Type="http://schemas.openxmlformats.org/officeDocument/2006/relationships/tags" Target="../tags/tag45.xml"/><Relationship Id="rId38" Type="http://schemas.openxmlformats.org/officeDocument/2006/relationships/tags" Target="../tags/tag50.xml"/><Relationship Id="rId46" Type="http://schemas.openxmlformats.org/officeDocument/2006/relationships/tags" Target="../tags/tag58.xml"/><Relationship Id="rId59" Type="http://schemas.openxmlformats.org/officeDocument/2006/relationships/tags" Target="../tags/tag71.xml"/><Relationship Id="rId2" Type="http://schemas.openxmlformats.org/officeDocument/2006/relationships/tags" Target="../tags/tag14.xml"/><Relationship Id="rId16" Type="http://schemas.openxmlformats.org/officeDocument/2006/relationships/tags" Target="../tags/tag28.xml"/><Relationship Id="rId20" Type="http://schemas.openxmlformats.org/officeDocument/2006/relationships/tags" Target="../tags/tag32.xml"/><Relationship Id="rId29" Type="http://schemas.openxmlformats.org/officeDocument/2006/relationships/tags" Target="../tags/tag41.xml"/><Relationship Id="rId41" Type="http://schemas.openxmlformats.org/officeDocument/2006/relationships/tags" Target="../tags/tag53.xml"/><Relationship Id="rId54" Type="http://schemas.openxmlformats.org/officeDocument/2006/relationships/tags" Target="../tags/tag66.xml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tags" Target="../tags/tag23.xml"/><Relationship Id="rId24" Type="http://schemas.openxmlformats.org/officeDocument/2006/relationships/tags" Target="../tags/tag36.xml"/><Relationship Id="rId32" Type="http://schemas.openxmlformats.org/officeDocument/2006/relationships/tags" Target="../tags/tag44.xml"/><Relationship Id="rId37" Type="http://schemas.openxmlformats.org/officeDocument/2006/relationships/tags" Target="../tags/tag49.xml"/><Relationship Id="rId40" Type="http://schemas.openxmlformats.org/officeDocument/2006/relationships/tags" Target="../tags/tag52.xml"/><Relationship Id="rId45" Type="http://schemas.openxmlformats.org/officeDocument/2006/relationships/tags" Target="../tags/tag57.xml"/><Relationship Id="rId53" Type="http://schemas.openxmlformats.org/officeDocument/2006/relationships/tags" Target="../tags/tag65.xml"/><Relationship Id="rId58" Type="http://schemas.openxmlformats.org/officeDocument/2006/relationships/tags" Target="../tags/tag70.xml"/><Relationship Id="rId5" Type="http://schemas.openxmlformats.org/officeDocument/2006/relationships/tags" Target="../tags/tag17.xml"/><Relationship Id="rId15" Type="http://schemas.openxmlformats.org/officeDocument/2006/relationships/tags" Target="../tags/tag27.xml"/><Relationship Id="rId23" Type="http://schemas.openxmlformats.org/officeDocument/2006/relationships/tags" Target="../tags/tag35.xml"/><Relationship Id="rId28" Type="http://schemas.openxmlformats.org/officeDocument/2006/relationships/tags" Target="../tags/tag40.xml"/><Relationship Id="rId36" Type="http://schemas.openxmlformats.org/officeDocument/2006/relationships/tags" Target="../tags/tag48.xml"/><Relationship Id="rId49" Type="http://schemas.openxmlformats.org/officeDocument/2006/relationships/tags" Target="../tags/tag61.xml"/><Relationship Id="rId57" Type="http://schemas.openxmlformats.org/officeDocument/2006/relationships/tags" Target="../tags/tag69.xml"/><Relationship Id="rId10" Type="http://schemas.openxmlformats.org/officeDocument/2006/relationships/tags" Target="../tags/tag22.xml"/><Relationship Id="rId19" Type="http://schemas.openxmlformats.org/officeDocument/2006/relationships/tags" Target="../tags/tag31.xml"/><Relationship Id="rId31" Type="http://schemas.openxmlformats.org/officeDocument/2006/relationships/tags" Target="../tags/tag43.xml"/><Relationship Id="rId44" Type="http://schemas.openxmlformats.org/officeDocument/2006/relationships/tags" Target="../tags/tag56.xml"/><Relationship Id="rId52" Type="http://schemas.openxmlformats.org/officeDocument/2006/relationships/tags" Target="../tags/tag64.xml"/><Relationship Id="rId60" Type="http://schemas.openxmlformats.org/officeDocument/2006/relationships/slideLayout" Target="../slideLayouts/slideLayout2.xml"/><Relationship Id="rId4" Type="http://schemas.openxmlformats.org/officeDocument/2006/relationships/tags" Target="../tags/tag16.xml"/><Relationship Id="rId9" Type="http://schemas.openxmlformats.org/officeDocument/2006/relationships/tags" Target="../tags/tag21.xml"/><Relationship Id="rId14" Type="http://schemas.openxmlformats.org/officeDocument/2006/relationships/tags" Target="../tags/tag26.xml"/><Relationship Id="rId22" Type="http://schemas.openxmlformats.org/officeDocument/2006/relationships/tags" Target="../tags/tag34.xml"/><Relationship Id="rId27" Type="http://schemas.openxmlformats.org/officeDocument/2006/relationships/tags" Target="../tags/tag39.xml"/><Relationship Id="rId30" Type="http://schemas.openxmlformats.org/officeDocument/2006/relationships/tags" Target="../tags/tag42.xml"/><Relationship Id="rId35" Type="http://schemas.openxmlformats.org/officeDocument/2006/relationships/tags" Target="../tags/tag47.xml"/><Relationship Id="rId43" Type="http://schemas.openxmlformats.org/officeDocument/2006/relationships/tags" Target="../tags/tag55.xml"/><Relationship Id="rId48" Type="http://schemas.openxmlformats.org/officeDocument/2006/relationships/tags" Target="../tags/tag60.xml"/><Relationship Id="rId56" Type="http://schemas.openxmlformats.org/officeDocument/2006/relationships/tags" Target="../tags/tag68.xml"/><Relationship Id="rId8" Type="http://schemas.openxmlformats.org/officeDocument/2006/relationships/tags" Target="../tags/tag20.xml"/><Relationship Id="rId51" Type="http://schemas.openxmlformats.org/officeDocument/2006/relationships/tags" Target="../tags/tag63.xml"/><Relationship Id="rId3" Type="http://schemas.openxmlformats.org/officeDocument/2006/relationships/tags" Target="../tags/tag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3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5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dx.doi.org/10.14279/depositonce-6406" TargetMode="External"/><Relationship Id="rId2" Type="http://schemas.openxmlformats.org/officeDocument/2006/relationships/hyperlink" Target="http://www.alistdaily.com/entertainment/mobile-games-market-newzoo-april-2018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9552" y="4725144"/>
            <a:ext cx="8042279" cy="769441"/>
          </a:xfrm>
        </p:spPr>
        <p:txBody>
          <a:bodyPr/>
          <a:lstStyle/>
          <a:p>
            <a:pPr algn="ctr"/>
            <a:r>
              <a:rPr lang="en-US" sz="2800" dirty="0">
                <a:solidFill>
                  <a:schemeClr val="tx2"/>
                </a:solidFill>
              </a:rPr>
              <a:t>Ongoing Standardization Activities </a:t>
            </a:r>
            <a:br>
              <a:rPr lang="en-US" sz="2800" dirty="0">
                <a:solidFill>
                  <a:schemeClr val="tx2"/>
                </a:solidFill>
              </a:rPr>
            </a:br>
            <a:r>
              <a:rPr lang="en-US" sz="2800" dirty="0">
                <a:solidFill>
                  <a:schemeClr val="tx2"/>
                </a:solidFill>
              </a:rPr>
              <a:t>of Gaming Quality of Experience </a:t>
            </a:r>
            <a:endParaRPr lang="en-US" altLang="de-DE" sz="2800" dirty="0">
              <a:solidFill>
                <a:schemeClr val="tx2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9552" y="5589240"/>
            <a:ext cx="8061325" cy="816698"/>
          </a:xfrm>
        </p:spPr>
        <p:txBody>
          <a:bodyPr anchor="t"/>
          <a:lstStyle/>
          <a:p>
            <a:pPr algn="ctr"/>
            <a:r>
              <a:rPr lang="de-DE" altLang="de-DE" dirty="0"/>
              <a:t>Steven Schmidt</a:t>
            </a:r>
            <a:endParaRPr lang="en-US" altLang="de-DE" dirty="0"/>
          </a:p>
          <a:p>
            <a:pPr algn="ctr"/>
            <a:r>
              <a:rPr lang="en-US" altLang="de-DE" dirty="0"/>
              <a:t>Quality and Usability Lab </a:t>
            </a:r>
            <a:r>
              <a:rPr lang="de-DE" altLang="de-DE" dirty="0"/>
              <a:t>– Berlin Institute </a:t>
            </a:r>
            <a:r>
              <a:rPr lang="de-DE" altLang="de-DE" dirty="0" err="1"/>
              <a:t>of</a:t>
            </a:r>
            <a:r>
              <a:rPr lang="de-DE" altLang="de-DE" dirty="0"/>
              <a:t> Technology</a:t>
            </a:r>
          </a:p>
          <a:p>
            <a:pPr algn="ctr"/>
            <a:r>
              <a:rPr lang="en-US" altLang="de-DE" dirty="0"/>
              <a:t>VQEG Meeting - Mountain View, California, USA, 2018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Ongoing Standardization Activities of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2</a:t>
            </a:fld>
            <a:endParaRPr lang="de-DE" altLang="de-DE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altLang="de-DE" dirty="0"/>
              <a:t>Motivation (I) – What is Cloud Gaming?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5BCC8DCF-69CB-41DF-AD0C-B9EE1D9EA1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367605"/>
            <a:ext cx="7092176" cy="3463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975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Ongoing Standardization Activities of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3</a:t>
            </a:fld>
            <a:endParaRPr lang="de-DE" altLang="de-DE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altLang="de-DE" dirty="0"/>
              <a:t>Motivation (II)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7" y="2667595"/>
            <a:ext cx="7992889" cy="3641725"/>
          </a:xfrm>
        </p:spPr>
        <p:txBody>
          <a:bodyPr/>
          <a:lstStyle/>
          <a:p>
            <a:pPr marL="285750" indent="-285750">
              <a:spcAft>
                <a:spcPts val="1500"/>
              </a:spcAft>
              <a:buFont typeface="Wingdings" panose="05000000000000000000" pitchFamily="2" charset="2"/>
              <a:buChar char="§"/>
            </a:pPr>
            <a:r>
              <a:rPr lang="en-US" altLang="de-DE" sz="2000" dirty="0"/>
              <a:t>2.3 billion gamers will spend $137.9 billion on video games in 2018</a:t>
            </a:r>
            <a:r>
              <a:rPr lang="en-US" altLang="de-DE" sz="2000" baseline="30000" dirty="0"/>
              <a:t>[1]</a:t>
            </a:r>
          </a:p>
          <a:p>
            <a:pPr marL="285750" indent="-285750">
              <a:spcAft>
                <a:spcPts val="1500"/>
              </a:spcAft>
              <a:buFont typeface="Wingdings" panose="05000000000000000000" pitchFamily="2" charset="2"/>
              <a:buChar char="§"/>
            </a:pPr>
            <a:r>
              <a:rPr lang="en-US" altLang="de-DE" sz="2000" dirty="0"/>
              <a:t>Cloud Gaming is one of the most challenging online service</a:t>
            </a:r>
          </a:p>
          <a:p>
            <a:pPr marL="285750" indent="-285750">
              <a:spcAft>
                <a:spcPts val="1500"/>
              </a:spcAft>
              <a:buFont typeface="Wingdings" panose="05000000000000000000" pitchFamily="2" charset="2"/>
              <a:buChar char="§"/>
            </a:pPr>
            <a:r>
              <a:rPr lang="en-US" altLang="de-DE" sz="2000" dirty="0"/>
              <a:t>Companies in the past could not provide acceptable </a:t>
            </a:r>
            <a:r>
              <a:rPr lang="en-US" altLang="de-DE" sz="2000" dirty="0" err="1"/>
              <a:t>QoE</a:t>
            </a:r>
            <a:endParaRPr lang="en-US" altLang="de-DE" sz="2000" dirty="0"/>
          </a:p>
          <a:p>
            <a:pPr marL="285750" indent="-285750">
              <a:spcAft>
                <a:spcPts val="1500"/>
              </a:spcAft>
              <a:buFont typeface="Wingdings" panose="05000000000000000000" pitchFamily="2" charset="2"/>
              <a:buChar char="§"/>
            </a:pPr>
            <a:r>
              <a:rPr lang="de-DE" altLang="de-DE" sz="2000" dirty="0" err="1"/>
              <a:t>Identification</a:t>
            </a:r>
            <a:r>
              <a:rPr lang="de-DE" altLang="de-DE" sz="2000" dirty="0"/>
              <a:t> </a:t>
            </a:r>
            <a:r>
              <a:rPr lang="de-DE" altLang="de-DE" sz="2000" dirty="0" err="1"/>
              <a:t>of</a:t>
            </a:r>
            <a:r>
              <a:rPr lang="de-DE" altLang="de-DE" sz="2000" dirty="0"/>
              <a:t> relevant </a:t>
            </a:r>
            <a:r>
              <a:rPr lang="de-DE" altLang="de-DE" sz="2000" dirty="0" err="1"/>
              <a:t>influencing</a:t>
            </a:r>
            <a:r>
              <a:rPr lang="de-DE" altLang="de-DE" sz="2000" dirty="0"/>
              <a:t> </a:t>
            </a:r>
            <a:r>
              <a:rPr lang="de-DE" altLang="de-DE" sz="2000" dirty="0" err="1"/>
              <a:t>factors</a:t>
            </a:r>
            <a:endParaRPr lang="de-DE" altLang="de-DE" sz="2000" dirty="0"/>
          </a:p>
          <a:p>
            <a:pPr marL="285750" indent="-285750">
              <a:spcAft>
                <a:spcPts val="1500"/>
              </a:spcAft>
              <a:buFont typeface="Wingdings" panose="05000000000000000000" pitchFamily="2" charset="2"/>
              <a:buChar char="§"/>
            </a:pPr>
            <a:r>
              <a:rPr lang="de-DE" altLang="de-DE" sz="2000" dirty="0" err="1"/>
              <a:t>Investigate</a:t>
            </a:r>
            <a:r>
              <a:rPr lang="de-DE" altLang="de-DE" sz="2000" dirty="0"/>
              <a:t> </a:t>
            </a:r>
            <a:r>
              <a:rPr lang="de-DE" altLang="de-DE" sz="2000" dirty="0" err="1"/>
              <a:t>methods</a:t>
            </a:r>
            <a:r>
              <a:rPr lang="de-DE" altLang="de-DE" sz="2000" dirty="0"/>
              <a:t> </a:t>
            </a:r>
            <a:r>
              <a:rPr lang="de-DE" altLang="de-DE" sz="2000" dirty="0" err="1"/>
              <a:t>for</a:t>
            </a:r>
            <a:r>
              <a:rPr lang="de-DE" altLang="de-DE" sz="2000" dirty="0"/>
              <a:t> </a:t>
            </a:r>
            <a:r>
              <a:rPr lang="de-DE" altLang="de-DE" sz="2000" dirty="0" err="1"/>
              <a:t>gaming</a:t>
            </a:r>
            <a:r>
              <a:rPr lang="de-DE" altLang="de-DE" sz="2000" dirty="0"/>
              <a:t> </a:t>
            </a:r>
            <a:r>
              <a:rPr lang="de-DE" altLang="de-DE" sz="2000" dirty="0" err="1"/>
              <a:t>QoE</a:t>
            </a:r>
            <a:r>
              <a:rPr lang="de-DE" altLang="de-DE" sz="2000" dirty="0"/>
              <a:t> </a:t>
            </a:r>
            <a:r>
              <a:rPr lang="de-DE" altLang="de-DE" sz="2000" dirty="0" err="1"/>
              <a:t>assessment</a:t>
            </a:r>
            <a:endParaRPr lang="de-DE" altLang="de-DE" sz="2000" dirty="0"/>
          </a:p>
          <a:p>
            <a:pPr marL="285750" indent="-285750">
              <a:spcAft>
                <a:spcPts val="1500"/>
              </a:spcAft>
              <a:buFont typeface="Wingdings" panose="05000000000000000000" pitchFamily="2" charset="2"/>
              <a:buChar char="§"/>
            </a:pPr>
            <a:r>
              <a:rPr lang="de-DE" altLang="de-DE" sz="2000" dirty="0" err="1"/>
              <a:t>Apply</a:t>
            </a:r>
            <a:r>
              <a:rPr lang="de-DE" altLang="de-DE" sz="2000" dirty="0"/>
              <a:t> </a:t>
            </a:r>
            <a:r>
              <a:rPr lang="de-DE" altLang="de-DE" sz="2000" dirty="0" err="1"/>
              <a:t>this</a:t>
            </a:r>
            <a:r>
              <a:rPr lang="de-DE" altLang="de-DE" sz="2000" dirty="0"/>
              <a:t> </a:t>
            </a:r>
            <a:r>
              <a:rPr lang="de-DE" altLang="de-DE" sz="2000" dirty="0" err="1"/>
              <a:t>knowledge</a:t>
            </a:r>
            <a:r>
              <a:rPr lang="de-DE" altLang="de-DE" sz="2000" dirty="0"/>
              <a:t> </a:t>
            </a:r>
            <a:r>
              <a:rPr lang="de-DE" altLang="de-DE" sz="2000" dirty="0" err="1"/>
              <a:t>to</a:t>
            </a:r>
            <a:r>
              <a:rPr lang="de-DE" altLang="de-DE" sz="2000" dirty="0"/>
              <a:t> </a:t>
            </a:r>
            <a:r>
              <a:rPr lang="de-DE" altLang="de-DE" sz="2000" dirty="0" err="1"/>
              <a:t>develop</a:t>
            </a:r>
            <a:r>
              <a:rPr lang="de-DE" altLang="de-DE" sz="2000" dirty="0"/>
              <a:t> a </a:t>
            </a:r>
            <a:r>
              <a:rPr lang="de-DE" altLang="de-DE" sz="2000" dirty="0" err="1"/>
              <a:t>gaming</a:t>
            </a:r>
            <a:r>
              <a:rPr lang="de-DE" altLang="de-DE" sz="2000" dirty="0"/>
              <a:t> </a:t>
            </a:r>
            <a:r>
              <a:rPr lang="de-DE" altLang="de-DE" sz="2000" dirty="0" err="1"/>
              <a:t>QoE</a:t>
            </a:r>
            <a:r>
              <a:rPr lang="de-DE" altLang="de-DE" sz="2000" dirty="0"/>
              <a:t> </a:t>
            </a:r>
            <a:r>
              <a:rPr lang="de-DE" altLang="de-DE" sz="2000" dirty="0" err="1"/>
              <a:t>opinion</a:t>
            </a:r>
            <a:r>
              <a:rPr lang="de-DE" altLang="de-DE" sz="2000" dirty="0"/>
              <a:t> </a:t>
            </a:r>
            <a:r>
              <a:rPr lang="de-DE" altLang="de-DE" sz="2000" dirty="0" err="1"/>
              <a:t>model</a:t>
            </a:r>
            <a:endParaRPr lang="en-US" altLang="de-DE" sz="2000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de-DE" altLang="de-DE" sz="2000" dirty="0"/>
          </a:p>
          <a:p>
            <a:pPr marL="0" indent="0"/>
            <a:r>
              <a:rPr lang="de-DE" altLang="de-DE" sz="1100" dirty="0"/>
              <a:t>[1]</a:t>
            </a:r>
            <a:r>
              <a:rPr lang="en-US" altLang="de-DE" sz="1100" dirty="0"/>
              <a:t> </a:t>
            </a:r>
            <a:r>
              <a:rPr lang="en-US" sz="1100" dirty="0" err="1"/>
              <a:t>Newzoo</a:t>
            </a:r>
            <a:r>
              <a:rPr lang="en-US" sz="1100" dirty="0"/>
              <a:t> quarterly update of its Global Games Market Report 2018</a:t>
            </a:r>
            <a:endParaRPr lang="de-DE" altLang="de-DE" sz="11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30" t="30113" r="28821" b="54415"/>
          <a:stretch/>
        </p:blipFill>
        <p:spPr bwMode="auto">
          <a:xfrm>
            <a:off x="4056176" y="1592569"/>
            <a:ext cx="1028471" cy="627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4574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FDC606D2-0A0E-4985-ABE3-0DCC6EE253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9314" y="1700808"/>
            <a:ext cx="3399110" cy="2592288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Ongoing Standardization Activities of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4</a:t>
            </a:fld>
            <a:endParaRPr lang="de-DE" altLang="de-DE" dirty="0"/>
          </a:p>
        </p:txBody>
      </p:sp>
      <p:sp>
        <p:nvSpPr>
          <p:cNvPr id="10" name="OTLSHAPE_TB_00000000000000000000000000000000_ScaleContainer">
            <a:extLst>
              <a:ext uri="{FF2B5EF4-FFF2-40B4-BE49-F238E27FC236}">
                <a16:creationId xmlns:a16="http://schemas.microsoft.com/office/drawing/2014/main" id="{9B9384D9-F756-47EB-8D1B-31387D86B54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812800" y="5373216"/>
            <a:ext cx="7518400" cy="381000"/>
          </a:xfrm>
          <a:prstGeom prst="roundRect">
            <a:avLst>
              <a:gd name="adj" fmla="val 100000"/>
            </a:avLst>
          </a:prstGeom>
          <a:gradFill flip="none" rotWithShape="1">
            <a:gsLst>
              <a:gs pos="0">
                <a:srgbClr val="44546A"/>
              </a:gs>
              <a:gs pos="0">
                <a:srgbClr val="44546A"/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reflection blurRad="6350" stA="50000" endA="300" endPos="55500" dist="50800" dir="5400000" sy="-100000" algn="bl" rotWithShape="0"/>
          </a:effectLst>
          <a:scene3d>
            <a:camera prst="orthographicFront"/>
            <a:lightRig rig="threePt" dir="t">
              <a:rot lat="0" lon="0" rev="8700000"/>
            </a:lightRig>
          </a:scene3d>
          <a:sp3d>
            <a:bevelT w="165100" h="1905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E1C1E582-6F4C-40AD-B5D6-6935CB0280F6}"/>
              </a:ext>
            </a:extLst>
          </p:cNvPr>
          <p:cNvSpPr txBox="1"/>
          <p:nvPr/>
        </p:nvSpPr>
        <p:spPr>
          <a:xfrm>
            <a:off x="1115616" y="5379050"/>
            <a:ext cx="6912768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de-DE" sz="1800" b="1" dirty="0">
                <a:solidFill>
                  <a:schemeClr val="bg1"/>
                </a:solidFill>
              </a:rPr>
              <a:t>2013</a:t>
            </a:r>
            <a:r>
              <a:rPr lang="de-DE" sz="1800" dirty="0"/>
              <a:t>    |    2014    |    2015    |    2016    |    2017    |    2018</a:t>
            </a:r>
            <a:endParaRPr lang="en-US" sz="1800" dirty="0"/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A6860458-747A-4EFD-8337-7131EDB0A3BB}"/>
              </a:ext>
            </a:extLst>
          </p:cNvPr>
          <p:cNvSpPr txBox="1"/>
          <p:nvPr/>
        </p:nvSpPr>
        <p:spPr>
          <a:xfrm>
            <a:off x="683568" y="2207158"/>
            <a:ext cx="4464496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dirty="0" err="1"/>
              <a:t>Collaboration</a:t>
            </a:r>
            <a:r>
              <a:rPr lang="de-DE" sz="1600" dirty="0"/>
              <a:t> </a:t>
            </a:r>
            <a:r>
              <a:rPr lang="de-DE" sz="1600" dirty="0" err="1"/>
              <a:t>of</a:t>
            </a:r>
            <a:r>
              <a:rPr lang="de-DE" sz="1600" dirty="0"/>
              <a:t> Berlin Institute </a:t>
            </a:r>
            <a:r>
              <a:rPr lang="de-DE" sz="1600" dirty="0" err="1"/>
              <a:t>of</a:t>
            </a:r>
            <a:r>
              <a:rPr lang="de-DE" sz="1600" dirty="0"/>
              <a:t> Technology and T-Labs</a:t>
            </a:r>
          </a:p>
          <a:p>
            <a:pPr marL="171450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dirty="0"/>
              <a:t>Investigation </a:t>
            </a:r>
            <a:r>
              <a:rPr lang="de-DE" sz="1600" dirty="0" err="1"/>
              <a:t>of</a:t>
            </a:r>
            <a:r>
              <a:rPr lang="de-DE" sz="1600" dirty="0"/>
              <a:t> QoS and </a:t>
            </a:r>
            <a:r>
              <a:rPr lang="de-DE" sz="1600" b="1" dirty="0" err="1"/>
              <a:t>QoE</a:t>
            </a:r>
            <a:r>
              <a:rPr lang="de-DE" sz="1600" dirty="0"/>
              <a:t> </a:t>
            </a:r>
            <a:r>
              <a:rPr lang="de-DE" sz="1600" dirty="0" err="1"/>
              <a:t>of</a:t>
            </a:r>
            <a:r>
              <a:rPr lang="de-DE" sz="1600" dirty="0"/>
              <a:t> </a:t>
            </a:r>
            <a:r>
              <a:rPr lang="de-DE" sz="1600" dirty="0" err="1"/>
              <a:t>OnLive</a:t>
            </a:r>
            <a:r>
              <a:rPr lang="de-DE" sz="1600" dirty="0"/>
              <a:t>    (D. Pommer)</a:t>
            </a:r>
          </a:p>
          <a:p>
            <a:pPr marL="171450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dirty="0"/>
              <a:t>Dissertation </a:t>
            </a:r>
            <a:r>
              <a:rPr lang="de-DE" sz="1600" dirty="0" err="1"/>
              <a:t>about</a:t>
            </a:r>
            <a:r>
              <a:rPr lang="de-DE" sz="1600" dirty="0"/>
              <a:t> </a:t>
            </a:r>
            <a:r>
              <a:rPr lang="de-DE" sz="1600" b="1" dirty="0" err="1"/>
              <a:t>influencing</a:t>
            </a:r>
            <a:r>
              <a:rPr lang="de-DE" sz="1600" b="1" dirty="0"/>
              <a:t> </a:t>
            </a:r>
            <a:r>
              <a:rPr lang="de-DE" sz="1600" b="1" dirty="0" err="1"/>
              <a:t>factors</a:t>
            </a:r>
            <a:r>
              <a:rPr lang="de-DE" sz="1600" dirty="0"/>
              <a:t>       (J. Beyer)</a:t>
            </a:r>
          </a:p>
          <a:p>
            <a:pPr marL="171450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b="1" dirty="0" err="1"/>
              <a:t>Taxonomy</a:t>
            </a:r>
            <a:r>
              <a:rPr lang="de-DE" sz="1600" dirty="0"/>
              <a:t> </a:t>
            </a:r>
            <a:r>
              <a:rPr lang="de-DE" sz="1600" dirty="0" err="1"/>
              <a:t>defining</a:t>
            </a:r>
            <a:r>
              <a:rPr lang="de-DE" sz="1600" dirty="0"/>
              <a:t> </a:t>
            </a:r>
            <a:r>
              <a:rPr lang="de-DE" sz="1600" dirty="0" err="1"/>
              <a:t>gaming</a:t>
            </a:r>
            <a:r>
              <a:rPr lang="de-DE" sz="1600" dirty="0"/>
              <a:t> </a:t>
            </a:r>
            <a:r>
              <a:rPr lang="de-DE" sz="1600" dirty="0" err="1"/>
              <a:t>QoE</a:t>
            </a:r>
            <a:r>
              <a:rPr lang="de-DE" sz="1600" dirty="0"/>
              <a:t>                (S. Möller, S. Schmidt)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03699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Ongoing Standardization Activities of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5</a:t>
            </a:fld>
            <a:endParaRPr lang="de-DE" altLang="de-DE" dirty="0"/>
          </a:p>
        </p:txBody>
      </p:sp>
      <p:grpSp>
        <p:nvGrpSpPr>
          <p:cNvPr id="59" name="Group 94">
            <a:extLst>
              <a:ext uri="{FF2B5EF4-FFF2-40B4-BE49-F238E27FC236}">
                <a16:creationId xmlns:a16="http://schemas.microsoft.com/office/drawing/2014/main" id="{081B1A0B-D352-4E77-86C3-35EB1AF1F24E}"/>
              </a:ext>
            </a:extLst>
          </p:cNvPr>
          <p:cNvGrpSpPr>
            <a:grpSpLocks/>
          </p:cNvGrpSpPr>
          <p:nvPr/>
        </p:nvGrpSpPr>
        <p:grpSpPr bwMode="auto">
          <a:xfrm>
            <a:off x="611560" y="2371131"/>
            <a:ext cx="7878762" cy="985859"/>
            <a:chOff x="388304" y="830846"/>
            <a:chExt cx="8059661" cy="1007963"/>
          </a:xfrm>
        </p:grpSpPr>
        <p:sp>
          <p:nvSpPr>
            <p:cNvPr id="60" name="Rectangle 7">
              <a:extLst>
                <a:ext uri="{FF2B5EF4-FFF2-40B4-BE49-F238E27FC236}">
                  <a16:creationId xmlns:a16="http://schemas.microsoft.com/office/drawing/2014/main" id="{713B46A0-93D3-49BB-A982-A3B4288B156D}"/>
                </a:ext>
              </a:extLst>
            </p:cNvPr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>
              <a:off x="388304" y="830846"/>
              <a:ext cx="8059661" cy="1007963"/>
            </a:xfrm>
            <a:prstGeom prst="rect">
              <a:avLst/>
            </a:prstGeom>
            <a:solidFill>
              <a:srgbClr val="DDDDDD">
                <a:alpha val="25098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b"/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endParaRPr lang="en-US" altLang="en-US" sz="1600" dirty="0">
                <a:latin typeface="Tele-GroteskHal" pitchFamily="2" charset="0"/>
              </a:endParaRPr>
            </a:p>
          </p:txBody>
        </p:sp>
        <p:sp>
          <p:nvSpPr>
            <p:cNvPr id="61" name="Text Box 137">
              <a:extLst>
                <a:ext uri="{FF2B5EF4-FFF2-40B4-BE49-F238E27FC236}">
                  <a16:creationId xmlns:a16="http://schemas.microsoft.com/office/drawing/2014/main" id="{3B3C329F-6873-4FC6-8A0D-9E241360A6CC}"/>
                </a:ext>
              </a:extLst>
            </p:cNvPr>
            <p:cNvSpPr txBox="1"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rot="5400000">
              <a:off x="578561" y="1231363"/>
              <a:ext cx="65" cy="1983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endParaRPr lang="en-US" altLang="en-US" sz="1400" dirty="0">
                <a:latin typeface="Tele-GroteskUlt" pitchFamily="2" charset="0"/>
              </a:endParaRPr>
            </a:p>
          </p:txBody>
        </p:sp>
        <p:grpSp>
          <p:nvGrpSpPr>
            <p:cNvPr id="62" name="Group 2">
              <a:extLst>
                <a:ext uri="{FF2B5EF4-FFF2-40B4-BE49-F238E27FC236}">
                  <a16:creationId xmlns:a16="http://schemas.microsoft.com/office/drawing/2014/main" id="{2F979665-016F-4BBB-9F64-FBC4E46090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0913" y="955078"/>
              <a:ext cx="7605159" cy="776413"/>
              <a:chOff x="580913" y="955078"/>
              <a:chExt cx="7605159" cy="776413"/>
            </a:xfrm>
          </p:grpSpPr>
          <p:sp>
            <p:nvSpPr>
              <p:cNvPr id="93" name="Rectangle 2">
                <a:extLst>
                  <a:ext uri="{FF2B5EF4-FFF2-40B4-BE49-F238E27FC236}">
                    <a16:creationId xmlns:a16="http://schemas.microsoft.com/office/drawing/2014/main" id="{C1851E24-2D0D-453E-9646-2A0613525C44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50"/>
                </p:custDataLst>
              </p:nvPr>
            </p:nvSpPr>
            <p:spPr bwMode="auto">
              <a:xfrm>
                <a:off x="1202760" y="955078"/>
                <a:ext cx="2189920" cy="750921"/>
              </a:xfrm>
              <a:prstGeom prst="rect">
                <a:avLst/>
              </a:prstGeom>
              <a:solidFill>
                <a:srgbClr val="A1CFD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 anchorCtr="1"/>
              <a:lstStyle>
                <a:lvl1pPr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spcAft>
                    <a:spcPct val="30000"/>
                  </a:spcAft>
                  <a:buClrTx/>
                  <a:buSzTx/>
                  <a:buFontTx/>
                  <a:buNone/>
                </a:pPr>
                <a:endParaRPr lang="en-US" altLang="en-US" sz="1600">
                  <a:latin typeface="Tele-GroteskHal" pitchFamily="2" charset="0"/>
                </a:endParaRPr>
              </a:p>
              <a:p>
                <a:pPr algn="ctr" eaLnBrk="1" hangingPunct="1">
                  <a:spcBef>
                    <a:spcPct val="0"/>
                  </a:spcBef>
                  <a:spcAft>
                    <a:spcPct val="30000"/>
                  </a:spcAft>
                  <a:buClrTx/>
                  <a:buSzTx/>
                  <a:buFontTx/>
                  <a:buNone/>
                </a:pPr>
                <a:r>
                  <a:rPr lang="en-US" altLang="en-US" sz="1600">
                    <a:latin typeface="Tele-GroteskHal" pitchFamily="2" charset="0"/>
                  </a:rPr>
                  <a:t>User</a:t>
                </a:r>
              </a:p>
              <a:p>
                <a:pPr algn="ctr" eaLnBrk="1" hangingPunct="1">
                  <a:spcBef>
                    <a:spcPct val="0"/>
                  </a:spcBef>
                  <a:spcAft>
                    <a:spcPct val="30000"/>
                  </a:spcAft>
                  <a:buClrTx/>
                  <a:buSzTx/>
                  <a:buFontTx/>
                  <a:buNone/>
                </a:pPr>
                <a:endParaRPr lang="en-US" altLang="en-US" sz="1600">
                  <a:latin typeface="Tele-GroteskHal" pitchFamily="2" charset="0"/>
                </a:endParaRPr>
              </a:p>
              <a:p>
                <a:pPr algn="ctr" eaLnBrk="1" hangingPunct="1">
                  <a:spcBef>
                    <a:spcPct val="0"/>
                  </a:spcBef>
                  <a:spcAft>
                    <a:spcPct val="30000"/>
                  </a:spcAft>
                  <a:buClrTx/>
                  <a:buSzTx/>
                  <a:buFontTx/>
                  <a:buNone/>
                </a:pPr>
                <a:endParaRPr lang="en-US" altLang="en-US" sz="1200">
                  <a:latin typeface="Tele-GroteskFet" pitchFamily="2" charset="0"/>
                </a:endParaRPr>
              </a:p>
              <a:p>
                <a:pPr algn="ctr" eaLnBrk="1" hangingPunct="1">
                  <a:spcBef>
                    <a:spcPct val="0"/>
                  </a:spcBef>
                  <a:spcAft>
                    <a:spcPct val="30000"/>
                  </a:spcAft>
                  <a:buClrTx/>
                  <a:buSzTx/>
                  <a:buFontTx/>
                  <a:buNone/>
                </a:pPr>
                <a:endParaRPr lang="en-US" altLang="en-US" sz="1200">
                  <a:latin typeface="Tele-GroteskFet" pitchFamily="2" charset="0"/>
                </a:endParaRPr>
              </a:p>
            </p:txBody>
          </p:sp>
          <p:sp>
            <p:nvSpPr>
              <p:cNvPr id="94" name="Rectangle 3">
                <a:extLst>
                  <a:ext uri="{FF2B5EF4-FFF2-40B4-BE49-F238E27FC236}">
                    <a16:creationId xmlns:a16="http://schemas.microsoft.com/office/drawing/2014/main" id="{BDACC62D-1F89-4D30-8F50-D707190E781D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51"/>
                </p:custDataLst>
              </p:nvPr>
            </p:nvSpPr>
            <p:spPr bwMode="auto">
              <a:xfrm>
                <a:off x="3617349" y="955078"/>
                <a:ext cx="2154135" cy="750921"/>
              </a:xfrm>
              <a:prstGeom prst="rect">
                <a:avLst/>
              </a:prstGeom>
              <a:solidFill>
                <a:srgbClr val="A1CFD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tIns="0"/>
              <a:lstStyle>
                <a:lvl1pPr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spcAft>
                    <a:spcPct val="30000"/>
                  </a:spcAft>
                  <a:buClrTx/>
                  <a:buSzTx/>
                  <a:buFontTx/>
                  <a:buNone/>
                </a:pPr>
                <a:r>
                  <a:rPr lang="en-US" altLang="en-US" sz="1600">
                    <a:latin typeface="Tele-GroteskHal" pitchFamily="2" charset="0"/>
                  </a:rPr>
                  <a:t>System</a:t>
                </a:r>
              </a:p>
            </p:txBody>
          </p:sp>
          <p:sp>
            <p:nvSpPr>
              <p:cNvPr id="95" name="Rectangle 35">
                <a:extLst>
                  <a:ext uri="{FF2B5EF4-FFF2-40B4-BE49-F238E27FC236}">
                    <a16:creationId xmlns:a16="http://schemas.microsoft.com/office/drawing/2014/main" id="{1E8EEE04-6D0C-4EDD-9CC7-A0D25E7560CD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52"/>
                </p:custDataLst>
              </p:nvPr>
            </p:nvSpPr>
            <p:spPr bwMode="auto">
              <a:xfrm>
                <a:off x="3681673" y="1207402"/>
                <a:ext cx="980865" cy="478811"/>
              </a:xfrm>
              <a:prstGeom prst="rect">
                <a:avLst/>
              </a:prstGeom>
              <a:solidFill>
                <a:srgbClr val="A1CFD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1" hangingPunct="1">
                  <a:lnSpc>
                    <a:spcPct val="90000"/>
                  </a:lnSpc>
                  <a:spcAft>
                    <a:spcPct val="30000"/>
                  </a:spcAft>
                  <a:defRPr/>
                </a:pPr>
                <a:r>
                  <a:rPr lang="en-US" altLang="en-US" sz="1050" dirty="0">
                    <a:latin typeface="Tele-GroteskFet" pitchFamily="2" charset="0"/>
                  </a:rPr>
                  <a:t>Game genre</a:t>
                </a:r>
                <a:br>
                  <a:rPr lang="en-US" altLang="en-US" sz="1050" dirty="0">
                    <a:latin typeface="Tele-GroteskFet" pitchFamily="2" charset="0"/>
                  </a:rPr>
                </a:br>
                <a:r>
                  <a:rPr lang="en-US" altLang="en-US" sz="1050" dirty="0">
                    <a:latin typeface="Tele-GroteskFet" pitchFamily="2" charset="0"/>
                  </a:rPr>
                  <a:t>Game structure</a:t>
                </a:r>
                <a:br>
                  <a:rPr lang="en-US" altLang="en-US" sz="1050" dirty="0">
                    <a:latin typeface="Tele-GroteskFet" pitchFamily="2" charset="0"/>
                  </a:rPr>
                </a:br>
                <a:r>
                  <a:rPr lang="en-US" altLang="en-US" sz="1050" dirty="0">
                    <a:latin typeface="Tele-GroteskFet" pitchFamily="2" charset="0"/>
                  </a:rPr>
                  <a:t>Game rules</a:t>
                </a:r>
              </a:p>
            </p:txBody>
          </p:sp>
          <p:sp>
            <p:nvSpPr>
              <p:cNvPr id="96" name="Rectangle 36">
                <a:extLst>
                  <a:ext uri="{FF2B5EF4-FFF2-40B4-BE49-F238E27FC236}">
                    <a16:creationId xmlns:a16="http://schemas.microsoft.com/office/drawing/2014/main" id="{C313CB64-CD44-4042-8520-1AA151BB61C5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53"/>
                </p:custDataLst>
              </p:nvPr>
            </p:nvSpPr>
            <p:spPr bwMode="auto">
              <a:xfrm>
                <a:off x="4733992" y="1207402"/>
                <a:ext cx="982490" cy="478811"/>
              </a:xfrm>
              <a:prstGeom prst="rect">
                <a:avLst/>
              </a:prstGeom>
              <a:solidFill>
                <a:srgbClr val="A1CFD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1" hangingPunct="1">
                  <a:lnSpc>
                    <a:spcPct val="90000"/>
                  </a:lnSpc>
                  <a:spcAft>
                    <a:spcPct val="30000"/>
                  </a:spcAft>
                  <a:defRPr/>
                </a:pPr>
                <a:r>
                  <a:rPr lang="en-US" altLang="en-US" sz="1050" dirty="0">
                    <a:latin typeface="Tele-GroteskFet" pitchFamily="2" charset="0"/>
                  </a:rPr>
                  <a:t>Server</a:t>
                </a:r>
                <a:br>
                  <a:rPr lang="en-US" altLang="en-US" sz="1050" dirty="0">
                    <a:latin typeface="Tele-GroteskFet" pitchFamily="2" charset="0"/>
                  </a:rPr>
                </a:br>
                <a:r>
                  <a:rPr lang="en-US" altLang="en-US" sz="1050" dirty="0">
                    <a:latin typeface="Tele-GroteskFet" pitchFamily="2" charset="0"/>
                  </a:rPr>
                  <a:t>Channel</a:t>
                </a:r>
                <a:br>
                  <a:rPr lang="en-US" altLang="en-US" sz="1050" dirty="0">
                    <a:latin typeface="Tele-GroteskFet" pitchFamily="2" charset="0"/>
                  </a:rPr>
                </a:br>
                <a:r>
                  <a:rPr lang="en-US" altLang="en-US" sz="1050" dirty="0">
                    <a:latin typeface="Tele-GroteskFet" pitchFamily="2" charset="0"/>
                  </a:rPr>
                  <a:t>Player &amp; device</a:t>
                </a:r>
              </a:p>
            </p:txBody>
          </p:sp>
          <p:sp>
            <p:nvSpPr>
              <p:cNvPr id="97" name="Rectangle 114">
                <a:extLst>
                  <a:ext uri="{FF2B5EF4-FFF2-40B4-BE49-F238E27FC236}">
                    <a16:creationId xmlns:a16="http://schemas.microsoft.com/office/drawing/2014/main" id="{626A8B03-689C-451B-894D-F14371CD5CEB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54"/>
                </p:custDataLst>
              </p:nvPr>
            </p:nvSpPr>
            <p:spPr bwMode="auto">
              <a:xfrm>
                <a:off x="1268484" y="1207402"/>
                <a:ext cx="1076679" cy="478811"/>
              </a:xfrm>
              <a:prstGeom prst="rect">
                <a:avLst/>
              </a:prstGeom>
              <a:solidFill>
                <a:srgbClr val="A1CFD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1" hangingPunct="1">
                  <a:lnSpc>
                    <a:spcPct val="90000"/>
                  </a:lnSpc>
                  <a:spcAft>
                    <a:spcPct val="30000"/>
                  </a:spcAft>
                  <a:defRPr/>
                </a:pPr>
                <a:r>
                  <a:rPr lang="en-US" altLang="en-US" sz="1050" dirty="0">
                    <a:latin typeface="Tele-GroteskFet" pitchFamily="2" charset="0"/>
                  </a:rPr>
                  <a:t>Experience</a:t>
                </a:r>
                <a:br>
                  <a:rPr lang="en-US" altLang="en-US" sz="1050" dirty="0">
                    <a:latin typeface="Tele-GroteskFet" pitchFamily="2" charset="0"/>
                  </a:rPr>
                </a:br>
                <a:r>
                  <a:rPr lang="en-US" altLang="en-US" sz="1050" dirty="0">
                    <a:latin typeface="Tele-GroteskFet" pitchFamily="2" charset="0"/>
                  </a:rPr>
                  <a:t>Playing style</a:t>
                </a:r>
                <a:br>
                  <a:rPr lang="en-US" altLang="en-US" sz="1050" dirty="0">
                    <a:latin typeface="Tele-GroteskFet" pitchFamily="2" charset="0"/>
                  </a:rPr>
                </a:br>
                <a:r>
                  <a:rPr lang="en-US" altLang="en-US" sz="1050" dirty="0">
                    <a:latin typeface="Tele-GroteskFet" pitchFamily="2" charset="0"/>
                  </a:rPr>
                  <a:t>Intrinsic </a:t>
                </a:r>
                <a:r>
                  <a:rPr lang="en-US" altLang="en-US" sz="1050" dirty="0" err="1">
                    <a:latin typeface="Tele-GroteskFet" pitchFamily="2" charset="0"/>
                  </a:rPr>
                  <a:t>motivat</a:t>
                </a:r>
                <a:r>
                  <a:rPr lang="en-US" altLang="en-US" sz="1050" dirty="0">
                    <a:latin typeface="Tele-GroteskFet" pitchFamily="2" charset="0"/>
                  </a:rPr>
                  <a:t>.</a:t>
                </a:r>
              </a:p>
            </p:txBody>
          </p:sp>
          <p:sp>
            <p:nvSpPr>
              <p:cNvPr id="98" name="Rectangle 115">
                <a:extLst>
                  <a:ext uri="{FF2B5EF4-FFF2-40B4-BE49-F238E27FC236}">
                    <a16:creationId xmlns:a16="http://schemas.microsoft.com/office/drawing/2014/main" id="{7CA9EEE7-B517-4213-B5A7-448FFAE65E21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55"/>
                </p:custDataLst>
              </p:nvPr>
            </p:nvSpPr>
            <p:spPr bwMode="auto">
              <a:xfrm>
                <a:off x="2413935" y="1206953"/>
                <a:ext cx="944553" cy="479261"/>
              </a:xfrm>
              <a:prstGeom prst="rect">
                <a:avLst/>
              </a:prstGeom>
              <a:solidFill>
                <a:srgbClr val="A1CFD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spcAft>
                    <a:spcPct val="30000"/>
                  </a:spcAft>
                  <a:buClrTx/>
                  <a:buSzTx/>
                  <a:buFontTx/>
                  <a:buNone/>
                </a:pPr>
                <a:r>
                  <a:rPr lang="en-US" altLang="en-US" sz="1000">
                    <a:latin typeface="Tele-GroteskFet" pitchFamily="2" charset="0"/>
                  </a:rPr>
                  <a:t>Static factors</a:t>
                </a:r>
                <a:br>
                  <a:rPr lang="en-US" altLang="en-US" sz="1000">
                    <a:latin typeface="Tele-GroteskFet" pitchFamily="2" charset="0"/>
                  </a:rPr>
                </a:br>
                <a:r>
                  <a:rPr lang="en-US" altLang="en-US" sz="1000">
                    <a:latin typeface="Tele-GroteskFet" pitchFamily="2" charset="0"/>
                  </a:rPr>
                  <a:t>Dynamic factors</a:t>
                </a:r>
              </a:p>
            </p:txBody>
          </p:sp>
          <p:sp>
            <p:nvSpPr>
              <p:cNvPr id="99" name="Rectangle 119">
                <a:extLst>
                  <a:ext uri="{FF2B5EF4-FFF2-40B4-BE49-F238E27FC236}">
                    <a16:creationId xmlns:a16="http://schemas.microsoft.com/office/drawing/2014/main" id="{6AC66FAE-D4CF-43F0-BF6C-DF233A2E3991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56"/>
                </p:custDataLst>
              </p:nvPr>
            </p:nvSpPr>
            <p:spPr bwMode="auto">
              <a:xfrm>
                <a:off x="6033150" y="955078"/>
                <a:ext cx="2152922" cy="750921"/>
              </a:xfrm>
              <a:prstGeom prst="rect">
                <a:avLst/>
              </a:prstGeom>
              <a:solidFill>
                <a:srgbClr val="A1CFD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 anchorCtr="1"/>
              <a:lstStyle>
                <a:lvl1pPr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spcAft>
                    <a:spcPct val="30000"/>
                  </a:spcAft>
                  <a:buClrTx/>
                  <a:buSzTx/>
                  <a:buFontTx/>
                  <a:buNone/>
                </a:pPr>
                <a:br>
                  <a:rPr lang="en-US" altLang="en-US" sz="1600">
                    <a:latin typeface="Tele-GroteskHal" pitchFamily="2" charset="0"/>
                  </a:rPr>
                </a:br>
                <a:r>
                  <a:rPr lang="en-US" altLang="en-US" sz="1600">
                    <a:latin typeface="Tele-GroteskHal" pitchFamily="2" charset="0"/>
                  </a:rPr>
                  <a:t>Context</a:t>
                </a:r>
              </a:p>
              <a:p>
                <a:pPr algn="ctr" eaLnBrk="1" hangingPunct="1">
                  <a:spcBef>
                    <a:spcPct val="0"/>
                  </a:spcBef>
                  <a:spcAft>
                    <a:spcPct val="30000"/>
                  </a:spcAft>
                  <a:buClrTx/>
                  <a:buSzTx/>
                  <a:buFontTx/>
                  <a:buNone/>
                </a:pPr>
                <a:endParaRPr lang="en-US" altLang="en-US" sz="1600">
                  <a:latin typeface="Tele-GroteskHal" pitchFamily="2" charset="0"/>
                </a:endParaRPr>
              </a:p>
              <a:p>
                <a:pPr algn="ctr" eaLnBrk="1" hangingPunct="1">
                  <a:spcBef>
                    <a:spcPct val="0"/>
                  </a:spcBef>
                  <a:spcAft>
                    <a:spcPct val="30000"/>
                  </a:spcAft>
                  <a:buClrTx/>
                  <a:buSzTx/>
                  <a:buFontTx/>
                  <a:buNone/>
                </a:pPr>
                <a:endParaRPr lang="en-US" altLang="en-US" sz="1200">
                  <a:latin typeface="Tele-GroteskFet" pitchFamily="2" charset="0"/>
                </a:endParaRPr>
              </a:p>
              <a:p>
                <a:pPr algn="ctr" eaLnBrk="1" hangingPunct="1">
                  <a:spcBef>
                    <a:spcPct val="0"/>
                  </a:spcBef>
                  <a:spcAft>
                    <a:spcPct val="30000"/>
                  </a:spcAft>
                  <a:buClrTx/>
                  <a:buSzTx/>
                  <a:buFontTx/>
                  <a:buNone/>
                </a:pPr>
                <a:endParaRPr lang="en-US" altLang="en-US" sz="1200">
                  <a:latin typeface="Tele-GroteskFet" pitchFamily="2" charset="0"/>
                </a:endParaRPr>
              </a:p>
            </p:txBody>
          </p:sp>
          <p:sp>
            <p:nvSpPr>
              <p:cNvPr id="100" name="Rectangle 120">
                <a:extLst>
                  <a:ext uri="{FF2B5EF4-FFF2-40B4-BE49-F238E27FC236}">
                    <a16:creationId xmlns:a16="http://schemas.microsoft.com/office/drawing/2014/main" id="{97386180-F219-4B4A-AA12-B47E9707CB00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57"/>
                </p:custDataLst>
              </p:nvPr>
            </p:nvSpPr>
            <p:spPr bwMode="auto">
              <a:xfrm>
                <a:off x="6073751" y="1247979"/>
                <a:ext cx="928899" cy="438235"/>
              </a:xfrm>
              <a:prstGeom prst="rect">
                <a:avLst/>
              </a:prstGeom>
              <a:solidFill>
                <a:srgbClr val="A1CFD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1" hangingPunct="1">
                  <a:lnSpc>
                    <a:spcPct val="90000"/>
                  </a:lnSpc>
                  <a:spcAft>
                    <a:spcPct val="30000"/>
                  </a:spcAft>
                  <a:defRPr/>
                </a:pPr>
                <a:r>
                  <a:rPr lang="en-US" altLang="en-US" sz="1050" dirty="0">
                    <a:latin typeface="Tele-GroteskFet" pitchFamily="2" charset="0"/>
                  </a:rPr>
                  <a:t>Physic. &amp; social</a:t>
                </a:r>
                <a:br>
                  <a:rPr lang="en-US" altLang="en-US" sz="1050" dirty="0">
                    <a:latin typeface="Tele-GroteskFet" pitchFamily="2" charset="0"/>
                  </a:rPr>
                </a:br>
                <a:r>
                  <a:rPr lang="en-US" altLang="en-US" sz="1050" dirty="0">
                    <a:latin typeface="Tele-GroteskFet" pitchFamily="2" charset="0"/>
                  </a:rPr>
                  <a:t>environment</a:t>
                </a:r>
              </a:p>
            </p:txBody>
          </p:sp>
          <p:sp>
            <p:nvSpPr>
              <p:cNvPr id="101" name="Rectangle 121">
                <a:extLst>
                  <a:ext uri="{FF2B5EF4-FFF2-40B4-BE49-F238E27FC236}">
                    <a16:creationId xmlns:a16="http://schemas.microsoft.com/office/drawing/2014/main" id="{F515B9EB-774F-4796-959C-B4386FAE558E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58"/>
                </p:custDataLst>
              </p:nvPr>
            </p:nvSpPr>
            <p:spPr bwMode="auto">
              <a:xfrm>
                <a:off x="7051369" y="1247979"/>
                <a:ext cx="1091294" cy="438235"/>
              </a:xfrm>
              <a:prstGeom prst="rect">
                <a:avLst/>
              </a:prstGeom>
              <a:solidFill>
                <a:srgbClr val="A1CFD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1" hangingPunct="1">
                  <a:lnSpc>
                    <a:spcPct val="90000"/>
                  </a:lnSpc>
                  <a:spcAft>
                    <a:spcPct val="30000"/>
                  </a:spcAft>
                  <a:defRPr/>
                </a:pPr>
                <a:r>
                  <a:rPr lang="en-US" altLang="en-US" sz="1050" dirty="0">
                    <a:latin typeface="Tele-GroteskFet" pitchFamily="2" charset="0"/>
                  </a:rPr>
                  <a:t>Extrinsic </a:t>
                </a:r>
                <a:r>
                  <a:rPr lang="en-US" altLang="en-US" sz="1050" dirty="0" err="1">
                    <a:latin typeface="Tele-GroteskFet" pitchFamily="2" charset="0"/>
                  </a:rPr>
                  <a:t>motivat</a:t>
                </a:r>
                <a:r>
                  <a:rPr lang="en-US" altLang="en-US" sz="1050" dirty="0">
                    <a:latin typeface="Tele-GroteskFet" pitchFamily="2" charset="0"/>
                  </a:rPr>
                  <a:t>.</a:t>
                </a:r>
                <a:br>
                  <a:rPr lang="en-US" altLang="en-US" sz="1050" dirty="0">
                    <a:latin typeface="Tele-GroteskFet" pitchFamily="2" charset="0"/>
                  </a:rPr>
                </a:br>
                <a:r>
                  <a:rPr lang="en-US" altLang="en-US" sz="1050" dirty="0">
                    <a:latin typeface="Tele-GroteskFet" pitchFamily="2" charset="0"/>
                  </a:rPr>
                  <a:t>Service factors</a:t>
                </a:r>
              </a:p>
            </p:txBody>
          </p:sp>
          <p:sp>
            <p:nvSpPr>
              <p:cNvPr id="102" name="Text Box 139">
                <a:extLst>
                  <a:ext uri="{FF2B5EF4-FFF2-40B4-BE49-F238E27FC236}">
                    <a16:creationId xmlns:a16="http://schemas.microsoft.com/office/drawing/2014/main" id="{090B6BE6-36B3-4883-AD51-DDDF85346EE9}"/>
                  </a:ext>
                </a:extLst>
              </p:cNvPr>
              <p:cNvSpPr txBox="1">
                <a:spLocks noChangeArrowheads="1"/>
              </p:cNvSpPr>
              <p:nvPr>
                <p:custDataLst>
                  <p:tags r:id="rId59"/>
                </p:custDataLst>
              </p:nvPr>
            </p:nvSpPr>
            <p:spPr bwMode="auto">
              <a:xfrm rot="5400000">
                <a:off x="394867" y="1148763"/>
                <a:ext cx="768774" cy="3966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spcAft>
                    <a:spcPct val="30000"/>
                  </a:spcAft>
                  <a:buClrTx/>
                  <a:buSzTx/>
                  <a:buFontTx/>
                  <a:buNone/>
                </a:pPr>
                <a:r>
                  <a:rPr lang="en-US" altLang="en-US" sz="1200" dirty="0">
                    <a:latin typeface="Tele-GroteskUlt" pitchFamily="2" charset="0"/>
                  </a:rPr>
                  <a:t>Influencing</a:t>
                </a:r>
              </a:p>
              <a:p>
                <a:pPr algn="ctr" eaLnBrk="1" hangingPunct="1">
                  <a:spcBef>
                    <a:spcPct val="0"/>
                  </a:spcBef>
                  <a:spcAft>
                    <a:spcPct val="30000"/>
                  </a:spcAft>
                  <a:buClrTx/>
                  <a:buSzTx/>
                  <a:buFontTx/>
                  <a:buNone/>
                </a:pPr>
                <a:r>
                  <a:rPr lang="en-US" altLang="en-US" sz="1200" dirty="0">
                    <a:latin typeface="Tele-GroteskUlt" pitchFamily="2" charset="0"/>
                  </a:rPr>
                  <a:t>factors</a:t>
                </a:r>
              </a:p>
            </p:txBody>
          </p:sp>
        </p:grpSp>
      </p:grpSp>
      <p:sp>
        <p:nvSpPr>
          <p:cNvPr id="156" name="Rectangle 2">
            <a:extLst>
              <a:ext uri="{FF2B5EF4-FFF2-40B4-BE49-F238E27FC236}">
                <a16:creationId xmlns:a16="http://schemas.microsoft.com/office/drawing/2014/main" id="{1C88512C-0DA0-4D27-8AA6-436651ACB5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altLang="de-DE" b="1" dirty="0"/>
              <a:t>What is Gaming Quality of Experience?</a:t>
            </a:r>
          </a:p>
        </p:txBody>
      </p:sp>
      <p:grpSp>
        <p:nvGrpSpPr>
          <p:cNvPr id="157" name="Group 552959">
            <a:extLst>
              <a:ext uri="{FF2B5EF4-FFF2-40B4-BE49-F238E27FC236}">
                <a16:creationId xmlns:a16="http://schemas.microsoft.com/office/drawing/2014/main" id="{9002C568-6483-4DC7-91B5-57E1F757248C}"/>
              </a:ext>
            </a:extLst>
          </p:cNvPr>
          <p:cNvGrpSpPr>
            <a:grpSpLocks/>
          </p:cNvGrpSpPr>
          <p:nvPr/>
        </p:nvGrpSpPr>
        <p:grpSpPr bwMode="auto">
          <a:xfrm>
            <a:off x="611562" y="3473447"/>
            <a:ext cx="7878760" cy="2459037"/>
            <a:chOff x="388304" y="3460449"/>
            <a:chExt cx="8059661" cy="2629605"/>
          </a:xfrm>
        </p:grpSpPr>
        <p:sp>
          <p:nvSpPr>
            <p:cNvPr id="158" name="Rectangle 74">
              <a:extLst>
                <a:ext uri="{FF2B5EF4-FFF2-40B4-BE49-F238E27FC236}">
                  <a16:creationId xmlns:a16="http://schemas.microsoft.com/office/drawing/2014/main" id="{CF6031F5-BD3D-432B-8E8C-F51264CCDA9B}"/>
                </a:ext>
              </a:extLst>
            </p:cNvPr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388304" y="3460449"/>
              <a:ext cx="8059661" cy="2629605"/>
            </a:xfrm>
            <a:prstGeom prst="rect">
              <a:avLst/>
            </a:prstGeom>
            <a:solidFill>
              <a:srgbClr val="DDDDDD">
                <a:alpha val="25098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b" anchorCtr="1"/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en-US" altLang="en-US" sz="1600" dirty="0">
                  <a:latin typeface="Tele-GroteskHal" pitchFamily="2" charset="0"/>
                </a:rPr>
                <a:t>    Hedonic					Pragmatic</a:t>
              </a:r>
            </a:p>
          </p:txBody>
        </p:sp>
        <p:sp>
          <p:nvSpPr>
            <p:cNvPr id="159" name="Rectangle 122">
              <a:extLst>
                <a:ext uri="{FF2B5EF4-FFF2-40B4-BE49-F238E27FC236}">
                  <a16:creationId xmlns:a16="http://schemas.microsoft.com/office/drawing/2014/main" id="{CE642058-B687-4FCA-BB2B-81E981E7B83A}"/>
                </a:ext>
              </a:extLst>
            </p:cNvPr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1792354" y="3585285"/>
              <a:ext cx="1565598" cy="688805"/>
            </a:xfrm>
            <a:prstGeom prst="rect">
              <a:avLst/>
            </a:prstGeom>
            <a:solidFill>
              <a:srgbClr val="A1CFD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endParaRPr lang="en-US" altLang="en-US" sz="1600">
                <a:latin typeface="Tele-GroteskHal" pitchFamily="2" charset="0"/>
              </a:endParaRPr>
            </a:p>
          </p:txBody>
        </p:sp>
        <p:sp>
          <p:nvSpPr>
            <p:cNvPr id="160" name="Freeform 87">
              <a:extLst>
                <a:ext uri="{FF2B5EF4-FFF2-40B4-BE49-F238E27FC236}">
                  <a16:creationId xmlns:a16="http://schemas.microsoft.com/office/drawing/2014/main" id="{EBFE6EA6-290F-4B22-A9DD-3B911D7D0511}"/>
                </a:ext>
              </a:extLst>
            </p:cNvPr>
            <p:cNvSpPr>
              <a:spLocks/>
            </p:cNvSpPr>
            <p:nvPr>
              <p:custDataLst>
                <p:tags r:id="rId3"/>
              </p:custDataLst>
            </p:nvPr>
          </p:nvSpPr>
          <p:spPr bwMode="auto">
            <a:xfrm>
              <a:off x="2901798" y="5185893"/>
              <a:ext cx="981765" cy="332422"/>
            </a:xfrm>
            <a:custGeom>
              <a:avLst/>
              <a:gdLst>
                <a:gd name="T0" fmla="*/ 0 w 1121"/>
                <a:gd name="T1" fmla="*/ 0 h 621"/>
                <a:gd name="T2" fmla="*/ 2147483646 w 1121"/>
                <a:gd name="T3" fmla="*/ 2147483646 h 621"/>
                <a:gd name="T4" fmla="*/ 0 60000 65536"/>
                <a:gd name="T5" fmla="*/ 0 60000 65536"/>
                <a:gd name="T6" fmla="*/ 0 w 1121"/>
                <a:gd name="T7" fmla="*/ 0 h 621"/>
                <a:gd name="T8" fmla="*/ 1121 w 1121"/>
                <a:gd name="T9" fmla="*/ 621 h 62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121" h="621">
                  <a:moveTo>
                    <a:pt x="0" y="0"/>
                  </a:moveTo>
                  <a:lnTo>
                    <a:pt x="1121" y="621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61" name="Rectangle 108">
              <a:extLst>
                <a:ext uri="{FF2B5EF4-FFF2-40B4-BE49-F238E27FC236}">
                  <a16:creationId xmlns:a16="http://schemas.microsoft.com/office/drawing/2014/main" id="{79AAF32A-4480-46CD-B0B9-464A4883B7D2}"/>
                </a:ext>
              </a:extLst>
            </p:cNvPr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1817143" y="4618577"/>
              <a:ext cx="1539753" cy="615170"/>
            </a:xfrm>
            <a:prstGeom prst="rect">
              <a:avLst/>
            </a:prstGeom>
            <a:solidFill>
              <a:srgbClr val="A1CFD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endParaRPr lang="en-US" altLang="en-US" sz="1600">
                <a:latin typeface="Tele-GroteskHal" pitchFamily="2" charset="0"/>
              </a:endParaRPr>
            </a:p>
          </p:txBody>
        </p:sp>
        <p:sp>
          <p:nvSpPr>
            <p:cNvPr id="162" name="Rectangle 106">
              <a:extLst>
                <a:ext uri="{FF2B5EF4-FFF2-40B4-BE49-F238E27FC236}">
                  <a16:creationId xmlns:a16="http://schemas.microsoft.com/office/drawing/2014/main" id="{2D3547C4-4839-4D21-9C00-D1D85A6A5BAB}"/>
                </a:ext>
              </a:extLst>
            </p:cNvPr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3488898" y="3584682"/>
              <a:ext cx="1892243" cy="876535"/>
            </a:xfrm>
            <a:prstGeom prst="rect">
              <a:avLst/>
            </a:prstGeom>
            <a:solidFill>
              <a:srgbClr val="A1CFD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endParaRPr lang="en-US" altLang="en-US" sz="1600">
                <a:latin typeface="Tele-GroteskHal" pitchFamily="2" charset="0"/>
              </a:endParaRPr>
            </a:p>
          </p:txBody>
        </p:sp>
        <p:sp>
          <p:nvSpPr>
            <p:cNvPr id="163" name="Rectangle 104">
              <a:extLst>
                <a:ext uri="{FF2B5EF4-FFF2-40B4-BE49-F238E27FC236}">
                  <a16:creationId xmlns:a16="http://schemas.microsoft.com/office/drawing/2014/main" id="{2DEF122E-5EEC-4E93-AC59-8FC881A260D3}"/>
                </a:ext>
              </a:extLst>
            </p:cNvPr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5512087" y="3585285"/>
              <a:ext cx="1565598" cy="688805"/>
            </a:xfrm>
            <a:prstGeom prst="rect">
              <a:avLst/>
            </a:prstGeom>
            <a:solidFill>
              <a:srgbClr val="A1CFD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endParaRPr lang="en-US" altLang="en-US" sz="1600">
                <a:latin typeface="Tele-GroteskHal" pitchFamily="2" charset="0"/>
              </a:endParaRPr>
            </a:p>
          </p:txBody>
        </p:sp>
        <p:sp>
          <p:nvSpPr>
            <p:cNvPr id="164" name="Text Box 37">
              <a:extLst>
                <a:ext uri="{FF2B5EF4-FFF2-40B4-BE49-F238E27FC236}">
                  <a16:creationId xmlns:a16="http://schemas.microsoft.com/office/drawing/2014/main" id="{B11F480D-98D5-4AE4-8678-7919F196FACC}"/>
                </a:ext>
              </a:extLst>
            </p:cNvPr>
            <p:cNvSpPr txBox="1"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4859037" y="3584374"/>
              <a:ext cx="586246" cy="38366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90000"/>
                </a:lnSpc>
                <a:spcAft>
                  <a:spcPct val="30000"/>
                </a:spcAft>
                <a:defRPr/>
              </a:pPr>
              <a:r>
                <a:rPr lang="de-DE" altLang="en-US" sz="1050" dirty="0">
                  <a:latin typeface="Tele-GroteskFet" pitchFamily="2" charset="0"/>
                </a:rPr>
                <a:t>Input</a:t>
              </a:r>
              <a:br>
                <a:rPr lang="de-DE" altLang="en-US" sz="1050" dirty="0">
                  <a:latin typeface="Tele-GroteskFet" pitchFamily="2" charset="0"/>
                </a:rPr>
              </a:br>
              <a:r>
                <a:rPr lang="de-DE" altLang="en-US" sz="1000" dirty="0" err="1">
                  <a:latin typeface="Tele-GroteskFet" pitchFamily="2" charset="0"/>
                </a:rPr>
                <a:t>quality</a:t>
              </a:r>
              <a:endParaRPr lang="de-DE" altLang="en-US" sz="1050" dirty="0">
                <a:latin typeface="Tele-GroteskFet" pitchFamily="2" charset="0"/>
              </a:endParaRPr>
            </a:p>
          </p:txBody>
        </p:sp>
        <p:sp>
          <p:nvSpPr>
            <p:cNvPr id="165" name="Text Box 38">
              <a:extLst>
                <a:ext uri="{FF2B5EF4-FFF2-40B4-BE49-F238E27FC236}">
                  <a16:creationId xmlns:a16="http://schemas.microsoft.com/office/drawing/2014/main" id="{6BA53A60-633A-4445-9CA0-59FEF33F980B}"/>
                </a:ext>
              </a:extLst>
            </p:cNvPr>
            <p:cNvSpPr txBox="1"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3423465" y="3584374"/>
              <a:ext cx="652828" cy="39894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90000"/>
                </a:lnSpc>
                <a:spcAft>
                  <a:spcPct val="30000"/>
                </a:spcAft>
                <a:defRPr/>
              </a:pPr>
              <a:r>
                <a:rPr lang="de-DE" altLang="en-US" sz="1050" dirty="0">
                  <a:latin typeface="Tele-GroteskFet" pitchFamily="2" charset="0"/>
                </a:rPr>
                <a:t>Output </a:t>
              </a:r>
              <a:r>
                <a:rPr lang="de-DE" altLang="en-US" sz="1050" dirty="0" err="1">
                  <a:latin typeface="Tele-GroteskFet" pitchFamily="2" charset="0"/>
                </a:rPr>
                <a:t>quality</a:t>
              </a:r>
              <a:endParaRPr lang="de-DE" altLang="en-US" sz="1050" dirty="0">
                <a:latin typeface="Tele-GroteskFet" pitchFamily="2" charset="0"/>
              </a:endParaRPr>
            </a:p>
          </p:txBody>
        </p:sp>
        <p:sp>
          <p:nvSpPr>
            <p:cNvPr id="166" name="Text Box 39">
              <a:extLst>
                <a:ext uri="{FF2B5EF4-FFF2-40B4-BE49-F238E27FC236}">
                  <a16:creationId xmlns:a16="http://schemas.microsoft.com/office/drawing/2014/main" id="{FDED2523-ABE1-4621-9B13-618ED1AB1FF5}"/>
                </a:ext>
              </a:extLst>
            </p:cNvPr>
            <p:cNvSpPr txBox="1"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4075233" y="3584682"/>
              <a:ext cx="723023" cy="4014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de-DE" altLang="en-US" sz="1200">
                  <a:latin typeface="Tele-GroteskFet" pitchFamily="2" charset="0"/>
                </a:rPr>
                <a:t>Interactive</a:t>
              </a:r>
              <a:br>
                <a:rPr lang="de-DE" altLang="en-US" sz="1200">
                  <a:latin typeface="Tele-GroteskFet" pitchFamily="2" charset="0"/>
                </a:rPr>
              </a:br>
              <a:r>
                <a:rPr lang="de-DE" altLang="en-US" sz="1200">
                  <a:latin typeface="Tele-GroteskFet" pitchFamily="2" charset="0"/>
                </a:rPr>
                <a:t>behavior</a:t>
              </a:r>
            </a:p>
          </p:txBody>
        </p:sp>
        <p:sp>
          <p:nvSpPr>
            <p:cNvPr id="167" name="Text Box 42">
              <a:extLst>
                <a:ext uri="{FF2B5EF4-FFF2-40B4-BE49-F238E27FC236}">
                  <a16:creationId xmlns:a16="http://schemas.microsoft.com/office/drawing/2014/main" id="{E5DAADA0-A60F-4145-8262-0524E6FA688F}"/>
                </a:ext>
              </a:extLst>
            </p:cNvPr>
            <p:cNvSpPr txBox="1"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3881419" y="4120821"/>
              <a:ext cx="1239074" cy="39894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90000"/>
                </a:lnSpc>
                <a:spcAft>
                  <a:spcPct val="30000"/>
                </a:spcAft>
                <a:defRPr/>
              </a:pPr>
              <a:r>
                <a:rPr lang="de-DE" altLang="en-US" sz="1050" dirty="0">
                  <a:latin typeface="Tele-GroteskFet" pitchFamily="2" charset="0"/>
                </a:rPr>
                <a:t>Interaction </a:t>
              </a:r>
              <a:r>
                <a:rPr lang="de-DE" altLang="en-US" sz="1050" dirty="0" err="1">
                  <a:latin typeface="Tele-GroteskFet" pitchFamily="2" charset="0"/>
                </a:rPr>
                <a:t>quality</a:t>
              </a:r>
              <a:endParaRPr lang="de-DE" altLang="en-US" sz="1050" dirty="0">
                <a:latin typeface="Tele-GroteskFet" pitchFamily="2" charset="0"/>
              </a:endParaRPr>
            </a:p>
          </p:txBody>
        </p:sp>
        <p:sp>
          <p:nvSpPr>
            <p:cNvPr id="168" name="Text Box 44">
              <a:extLst>
                <a:ext uri="{FF2B5EF4-FFF2-40B4-BE49-F238E27FC236}">
                  <a16:creationId xmlns:a16="http://schemas.microsoft.com/office/drawing/2014/main" id="{6F37460B-0AD3-4DCA-B170-CAF6C8B2A3D1}"/>
                </a:ext>
              </a:extLst>
            </p:cNvPr>
            <p:cNvSpPr txBox="1"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2663065" y="3647963"/>
              <a:ext cx="761214" cy="24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de-DE" altLang="en-US" sz="1100">
                  <a:latin typeface="Tele-GroteskFet" pitchFamily="2" charset="0"/>
                </a:rPr>
                <a:t>Novelty</a:t>
              </a:r>
            </a:p>
          </p:txBody>
        </p:sp>
        <p:sp>
          <p:nvSpPr>
            <p:cNvPr id="169" name="Text Box 50">
              <a:extLst>
                <a:ext uri="{FF2B5EF4-FFF2-40B4-BE49-F238E27FC236}">
                  <a16:creationId xmlns:a16="http://schemas.microsoft.com/office/drawing/2014/main" id="{652E1D67-1C6D-4B57-ABDE-B934CC9CB496}"/>
                </a:ext>
              </a:extLst>
            </p:cNvPr>
            <p:cNvSpPr txBox="1"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4069005" y="5794653"/>
              <a:ext cx="854747" cy="2388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de-DE" altLang="en-US" sz="1200">
                  <a:latin typeface="Tele-GroteskFet" pitchFamily="2" charset="0"/>
                </a:rPr>
                <a:t>Acceptability</a:t>
              </a:r>
            </a:p>
          </p:txBody>
        </p:sp>
        <p:sp>
          <p:nvSpPr>
            <p:cNvPr id="170" name="Line 54">
              <a:extLst>
                <a:ext uri="{FF2B5EF4-FFF2-40B4-BE49-F238E27FC236}">
                  <a16:creationId xmlns:a16="http://schemas.microsoft.com/office/drawing/2014/main" id="{EF3BF641-57DA-4758-9347-9DBF37FE1B4D}"/>
                </a:ext>
              </a:extLst>
            </p:cNvPr>
            <p:cNvSpPr>
              <a:spLocks noChangeShapeType="1"/>
            </p:cNvSpPr>
            <p:nvPr>
              <p:custDataLst>
                <p:tags r:id="rId13"/>
              </p:custDataLst>
            </p:nvPr>
          </p:nvSpPr>
          <p:spPr bwMode="auto">
            <a:xfrm>
              <a:off x="5967679" y="3896538"/>
              <a:ext cx="130946" cy="634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71" name="Line 55">
              <a:extLst>
                <a:ext uri="{FF2B5EF4-FFF2-40B4-BE49-F238E27FC236}">
                  <a16:creationId xmlns:a16="http://schemas.microsoft.com/office/drawing/2014/main" id="{91D5FCC4-E8DD-43AF-935E-1BDC62DAF45C}"/>
                </a:ext>
              </a:extLst>
            </p:cNvPr>
            <p:cNvSpPr>
              <a:spLocks noChangeShapeType="1"/>
            </p:cNvSpPr>
            <p:nvPr>
              <p:custDataLst>
                <p:tags r:id="rId14"/>
              </p:custDataLst>
            </p:nvPr>
          </p:nvSpPr>
          <p:spPr bwMode="auto">
            <a:xfrm>
              <a:off x="3946490" y="3960142"/>
              <a:ext cx="326645" cy="18773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72" name="Line 56">
              <a:extLst>
                <a:ext uri="{FF2B5EF4-FFF2-40B4-BE49-F238E27FC236}">
                  <a16:creationId xmlns:a16="http://schemas.microsoft.com/office/drawing/2014/main" id="{7D72E700-62C3-4528-9B2C-67F8EFD22DE3}"/>
                </a:ext>
              </a:extLst>
            </p:cNvPr>
            <p:cNvSpPr>
              <a:spLocks noChangeShapeType="1"/>
            </p:cNvSpPr>
            <p:nvPr>
              <p:custDataLst>
                <p:tags r:id="rId15"/>
              </p:custDataLst>
            </p:nvPr>
          </p:nvSpPr>
          <p:spPr bwMode="auto">
            <a:xfrm flipH="1">
              <a:off x="4466857" y="3960035"/>
              <a:ext cx="0" cy="19465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73" name="Line 57">
              <a:extLst>
                <a:ext uri="{FF2B5EF4-FFF2-40B4-BE49-F238E27FC236}">
                  <a16:creationId xmlns:a16="http://schemas.microsoft.com/office/drawing/2014/main" id="{B0CA1DE0-399C-41AD-B776-85D96EF0A261}"/>
                </a:ext>
              </a:extLst>
            </p:cNvPr>
            <p:cNvSpPr>
              <a:spLocks noChangeShapeType="1"/>
            </p:cNvSpPr>
            <p:nvPr>
              <p:custDataLst>
                <p:tags r:id="rId16"/>
              </p:custDataLst>
            </p:nvPr>
          </p:nvSpPr>
          <p:spPr bwMode="auto">
            <a:xfrm flipH="1">
              <a:off x="4663096" y="3960142"/>
              <a:ext cx="260453" cy="18773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74" name="Line 64">
              <a:extLst>
                <a:ext uri="{FF2B5EF4-FFF2-40B4-BE49-F238E27FC236}">
                  <a16:creationId xmlns:a16="http://schemas.microsoft.com/office/drawing/2014/main" id="{E191A3F8-39A3-41E5-AE30-44C48089102B}"/>
                </a:ext>
              </a:extLst>
            </p:cNvPr>
            <p:cNvSpPr>
              <a:spLocks noChangeShapeType="1"/>
            </p:cNvSpPr>
            <p:nvPr>
              <p:custDataLst>
                <p:tags r:id="rId17"/>
              </p:custDataLst>
            </p:nvPr>
          </p:nvSpPr>
          <p:spPr bwMode="auto">
            <a:xfrm flipH="1">
              <a:off x="5022636" y="5233748"/>
              <a:ext cx="864820" cy="2845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75" name="Line 65">
              <a:extLst>
                <a:ext uri="{FF2B5EF4-FFF2-40B4-BE49-F238E27FC236}">
                  <a16:creationId xmlns:a16="http://schemas.microsoft.com/office/drawing/2014/main" id="{80052AF8-AB92-459F-BB01-A863EBD96446}"/>
                </a:ext>
              </a:extLst>
            </p:cNvPr>
            <p:cNvSpPr>
              <a:spLocks noChangeShapeType="1"/>
            </p:cNvSpPr>
            <p:nvPr>
              <p:custDataLst>
                <p:tags r:id="rId18"/>
              </p:custDataLst>
            </p:nvPr>
          </p:nvSpPr>
          <p:spPr bwMode="auto">
            <a:xfrm>
              <a:off x="4464699" y="4461216"/>
              <a:ext cx="2158" cy="1573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76" name="Text Box 85">
              <a:extLst>
                <a:ext uri="{FF2B5EF4-FFF2-40B4-BE49-F238E27FC236}">
                  <a16:creationId xmlns:a16="http://schemas.microsoft.com/office/drawing/2014/main" id="{528DA0E6-C091-40C8-AD16-E37D1FF2AA90}"/>
                </a:ext>
              </a:extLst>
            </p:cNvPr>
            <p:cNvSpPr txBox="1"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1921300" y="4618578"/>
              <a:ext cx="580977" cy="240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de-DE" altLang="en-US" sz="1200">
                  <a:latin typeface="Tele-GroteskFet" pitchFamily="2" charset="0"/>
                </a:rPr>
                <a:t>Tension</a:t>
              </a:r>
            </a:p>
          </p:txBody>
        </p:sp>
        <p:sp>
          <p:nvSpPr>
            <p:cNvPr id="177" name="Text Box 90">
              <a:extLst>
                <a:ext uri="{FF2B5EF4-FFF2-40B4-BE49-F238E27FC236}">
                  <a16:creationId xmlns:a16="http://schemas.microsoft.com/office/drawing/2014/main" id="{7EBC884F-6E6B-4E5E-9464-4FBA6CAEBD6D}"/>
                </a:ext>
              </a:extLst>
            </p:cNvPr>
            <p:cNvSpPr txBox="1"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5464770" y="3625117"/>
              <a:ext cx="891548" cy="24445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90000"/>
                </a:lnSpc>
                <a:spcAft>
                  <a:spcPct val="30000"/>
                </a:spcAft>
                <a:defRPr/>
              </a:pPr>
              <a:r>
                <a:rPr lang="de-DE" altLang="en-US" sz="1050" dirty="0" err="1">
                  <a:latin typeface="Tele-GroteskFet" pitchFamily="2" charset="0"/>
                </a:rPr>
                <a:t>Learnability</a:t>
              </a:r>
              <a:endParaRPr lang="de-DE" altLang="en-US" sz="1050" dirty="0">
                <a:latin typeface="Tele-GroteskFet" pitchFamily="2" charset="0"/>
              </a:endParaRPr>
            </a:p>
          </p:txBody>
        </p:sp>
        <p:sp>
          <p:nvSpPr>
            <p:cNvPr id="178" name="Text Box 97">
              <a:extLst>
                <a:ext uri="{FF2B5EF4-FFF2-40B4-BE49-F238E27FC236}">
                  <a16:creationId xmlns:a16="http://schemas.microsoft.com/office/drawing/2014/main" id="{AE06E14A-E56B-40EE-B3D6-4E123FDEEA3B}"/>
                </a:ext>
              </a:extLst>
            </p:cNvPr>
            <p:cNvSpPr txBox="1"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6342511" y="3627365"/>
              <a:ext cx="782799" cy="24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de-DE" altLang="en-US" sz="1100">
                  <a:latin typeface="Tele-GroteskFet" pitchFamily="2" charset="0"/>
                </a:rPr>
                <a:t>Intuitivity</a:t>
              </a:r>
            </a:p>
          </p:txBody>
        </p:sp>
        <p:sp>
          <p:nvSpPr>
            <p:cNvPr id="179" name="Text Box 107">
              <a:extLst>
                <a:ext uri="{FF2B5EF4-FFF2-40B4-BE49-F238E27FC236}">
                  <a16:creationId xmlns:a16="http://schemas.microsoft.com/office/drawing/2014/main" id="{FCE73A7F-C0FC-49B5-AC65-FA88C146564B}"/>
                </a:ext>
              </a:extLst>
            </p:cNvPr>
            <p:cNvSpPr txBox="1"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2443465" y="4931923"/>
              <a:ext cx="726569" cy="240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de-DE" altLang="en-US" sz="1200">
                  <a:latin typeface="Tele-GroteskFet" pitchFamily="2" charset="0"/>
                </a:rPr>
                <a:t>Immersion</a:t>
              </a:r>
            </a:p>
          </p:txBody>
        </p:sp>
        <p:sp>
          <p:nvSpPr>
            <p:cNvPr id="180" name="Text Box 111">
              <a:extLst>
                <a:ext uri="{FF2B5EF4-FFF2-40B4-BE49-F238E27FC236}">
                  <a16:creationId xmlns:a16="http://schemas.microsoft.com/office/drawing/2014/main" id="{1B0BBBFC-2D42-4700-83D3-9EE55654FDA9}"/>
                </a:ext>
              </a:extLst>
            </p:cNvPr>
            <p:cNvSpPr txBox="1"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 rot="5400000">
              <a:off x="-143197" y="4711355"/>
              <a:ext cx="1626075" cy="174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en-US" altLang="en-US" sz="1400" dirty="0">
                  <a:latin typeface="Tele-GroteskUlt" pitchFamily="2" charset="0"/>
                </a:rPr>
                <a:t>Quality of Experience (</a:t>
              </a:r>
              <a:r>
                <a:rPr lang="en-US" altLang="en-US" sz="1400" dirty="0" err="1">
                  <a:latin typeface="Tele-GroteskUlt" pitchFamily="2" charset="0"/>
                </a:rPr>
                <a:t>QoE</a:t>
              </a:r>
              <a:r>
                <a:rPr lang="en-US" altLang="en-US" sz="1400" dirty="0">
                  <a:latin typeface="Tele-GroteskUlt" pitchFamily="2" charset="0"/>
                </a:rPr>
                <a:t>)</a:t>
              </a:r>
            </a:p>
          </p:txBody>
        </p:sp>
        <p:sp>
          <p:nvSpPr>
            <p:cNvPr id="181" name="Text Box 123">
              <a:extLst>
                <a:ext uri="{FF2B5EF4-FFF2-40B4-BE49-F238E27FC236}">
                  <a16:creationId xmlns:a16="http://schemas.microsoft.com/office/drawing/2014/main" id="{9B1C41A2-86CB-43F3-BC6B-6B79ECF70044}"/>
                </a:ext>
              </a:extLst>
            </p:cNvPr>
            <p:cNvSpPr txBox="1"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2249946" y="4035286"/>
              <a:ext cx="651852" cy="24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de-DE" altLang="en-US" sz="1100">
                  <a:latin typeface="Tele-GroteskFet" pitchFamily="2" charset="0"/>
                </a:rPr>
                <a:t>Appeal</a:t>
              </a:r>
            </a:p>
          </p:txBody>
        </p:sp>
        <p:sp>
          <p:nvSpPr>
            <p:cNvPr id="182" name="Text Box 131">
              <a:extLst>
                <a:ext uri="{FF2B5EF4-FFF2-40B4-BE49-F238E27FC236}">
                  <a16:creationId xmlns:a16="http://schemas.microsoft.com/office/drawing/2014/main" id="{B4D72CEB-49BC-42EA-B869-F9800B942C3C}"/>
                </a:ext>
              </a:extLst>
            </p:cNvPr>
            <p:cNvSpPr txBox="1"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1752257" y="3640831"/>
              <a:ext cx="906404" cy="2503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de-DE" altLang="en-US" sz="1100">
                  <a:latin typeface="Tele-GroteskFet" pitchFamily="2" charset="0"/>
                </a:rPr>
                <a:t>Aesthetics</a:t>
              </a:r>
            </a:p>
          </p:txBody>
        </p:sp>
        <p:sp>
          <p:nvSpPr>
            <p:cNvPr id="183" name="Freeform 132">
              <a:extLst>
                <a:ext uri="{FF2B5EF4-FFF2-40B4-BE49-F238E27FC236}">
                  <a16:creationId xmlns:a16="http://schemas.microsoft.com/office/drawing/2014/main" id="{694B8C96-0C99-4BED-BE53-0F96A8D17D39}"/>
                </a:ext>
              </a:extLst>
            </p:cNvPr>
            <p:cNvSpPr>
              <a:spLocks/>
            </p:cNvSpPr>
            <p:nvPr>
              <p:custDataLst>
                <p:tags r:id="rId26"/>
              </p:custDataLst>
            </p:nvPr>
          </p:nvSpPr>
          <p:spPr bwMode="auto">
            <a:xfrm>
              <a:off x="2159291" y="3897249"/>
              <a:ext cx="345352" cy="190491"/>
            </a:xfrm>
            <a:custGeom>
              <a:avLst/>
              <a:gdLst>
                <a:gd name="T0" fmla="*/ 0 w 240"/>
                <a:gd name="T1" fmla="*/ 0 h 138"/>
                <a:gd name="T2" fmla="*/ 2147483646 w 240"/>
                <a:gd name="T3" fmla="*/ 2147483646 h 138"/>
                <a:gd name="T4" fmla="*/ 0 60000 65536"/>
                <a:gd name="T5" fmla="*/ 0 60000 65536"/>
                <a:gd name="T6" fmla="*/ 0 w 240"/>
                <a:gd name="T7" fmla="*/ 0 h 138"/>
                <a:gd name="T8" fmla="*/ 240 w 240"/>
                <a:gd name="T9" fmla="*/ 138 h 13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40" h="138">
                  <a:moveTo>
                    <a:pt x="0" y="0"/>
                  </a:moveTo>
                  <a:lnTo>
                    <a:pt x="240" y="138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4" name="Freeform 133">
              <a:extLst>
                <a:ext uri="{FF2B5EF4-FFF2-40B4-BE49-F238E27FC236}">
                  <a16:creationId xmlns:a16="http://schemas.microsoft.com/office/drawing/2014/main" id="{78599077-5956-45FE-B2DA-7F6FC210204B}"/>
                </a:ext>
              </a:extLst>
            </p:cNvPr>
            <p:cNvSpPr>
              <a:spLocks/>
            </p:cNvSpPr>
            <p:nvPr>
              <p:custDataLst>
                <p:tags r:id="rId27"/>
              </p:custDataLst>
            </p:nvPr>
          </p:nvSpPr>
          <p:spPr bwMode="auto">
            <a:xfrm>
              <a:off x="2634151" y="3980071"/>
              <a:ext cx="345352" cy="107669"/>
            </a:xfrm>
            <a:custGeom>
              <a:avLst/>
              <a:gdLst>
                <a:gd name="T0" fmla="*/ 2147483646 w 240"/>
                <a:gd name="T1" fmla="*/ 0 h 78"/>
                <a:gd name="T2" fmla="*/ 0 w 240"/>
                <a:gd name="T3" fmla="*/ 2147483646 h 78"/>
                <a:gd name="T4" fmla="*/ 0 60000 65536"/>
                <a:gd name="T5" fmla="*/ 0 60000 65536"/>
                <a:gd name="T6" fmla="*/ 0 w 240"/>
                <a:gd name="T7" fmla="*/ 0 h 78"/>
                <a:gd name="T8" fmla="*/ 240 w 240"/>
                <a:gd name="T9" fmla="*/ 78 h 7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40" h="78">
                  <a:moveTo>
                    <a:pt x="240" y="0"/>
                  </a:moveTo>
                  <a:lnTo>
                    <a:pt x="0" y="78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5" name="Text Box 90">
              <a:extLst>
                <a:ext uri="{FF2B5EF4-FFF2-40B4-BE49-F238E27FC236}">
                  <a16:creationId xmlns:a16="http://schemas.microsoft.com/office/drawing/2014/main" id="{B61CADE5-EBE4-44D4-952D-131E310B28AE}"/>
                </a:ext>
              </a:extLst>
            </p:cNvPr>
            <p:cNvSpPr txBox="1"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5574686" y="4009274"/>
              <a:ext cx="1524413" cy="2503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de-DE" altLang="en-US" sz="1100">
                  <a:latin typeface="Tele-GroteskFet" pitchFamily="2" charset="0"/>
                </a:rPr>
                <a:t>Playing quality</a:t>
              </a:r>
            </a:p>
          </p:txBody>
        </p:sp>
        <p:sp>
          <p:nvSpPr>
            <p:cNvPr id="186" name="Line 54">
              <a:extLst>
                <a:ext uri="{FF2B5EF4-FFF2-40B4-BE49-F238E27FC236}">
                  <a16:creationId xmlns:a16="http://schemas.microsoft.com/office/drawing/2014/main" id="{50B13545-F616-42E4-B9FC-DFEF53C64D8E}"/>
                </a:ext>
              </a:extLst>
            </p:cNvPr>
            <p:cNvSpPr>
              <a:spLocks noChangeShapeType="1"/>
            </p:cNvSpPr>
            <p:nvPr>
              <p:custDataLst>
                <p:tags r:id="rId29"/>
              </p:custDataLst>
            </p:nvPr>
          </p:nvSpPr>
          <p:spPr bwMode="auto">
            <a:xfrm flipH="1">
              <a:off x="6491597" y="3898349"/>
              <a:ext cx="130946" cy="634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7" name="Line 54">
              <a:extLst>
                <a:ext uri="{FF2B5EF4-FFF2-40B4-BE49-F238E27FC236}">
                  <a16:creationId xmlns:a16="http://schemas.microsoft.com/office/drawing/2014/main" id="{8BD8E9FD-73CD-492E-8595-E09F1A9C411E}"/>
                </a:ext>
              </a:extLst>
            </p:cNvPr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>
              <a:off x="2279827" y="4868424"/>
              <a:ext cx="383238" cy="106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8" name="Rectangle 108">
              <a:extLst>
                <a:ext uri="{FF2B5EF4-FFF2-40B4-BE49-F238E27FC236}">
                  <a16:creationId xmlns:a16="http://schemas.microsoft.com/office/drawing/2014/main" id="{4E6B8273-31FD-407D-A7F6-6D0F55DBEF5E}"/>
                </a:ext>
              </a:extLst>
            </p:cNvPr>
            <p:cNvSpPr>
              <a:spLocks noChangeArrowheads="1"/>
            </p:cNvSpPr>
            <p:nvPr>
              <p:custDataLst>
                <p:tags r:id="rId31"/>
              </p:custDataLst>
            </p:nvPr>
          </p:nvSpPr>
          <p:spPr bwMode="auto">
            <a:xfrm>
              <a:off x="3488898" y="4621338"/>
              <a:ext cx="1892243" cy="612410"/>
            </a:xfrm>
            <a:prstGeom prst="rect">
              <a:avLst/>
            </a:prstGeom>
            <a:solidFill>
              <a:srgbClr val="A1CFD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endParaRPr lang="en-US" altLang="en-US" sz="1600">
                <a:latin typeface="Tele-GroteskHal" pitchFamily="2" charset="0"/>
              </a:endParaRPr>
            </a:p>
          </p:txBody>
        </p:sp>
        <p:sp>
          <p:nvSpPr>
            <p:cNvPr id="189" name="Text Box 100">
              <a:extLst>
                <a:ext uri="{FF2B5EF4-FFF2-40B4-BE49-F238E27FC236}">
                  <a16:creationId xmlns:a16="http://schemas.microsoft.com/office/drawing/2014/main" id="{F1614B65-367B-4A8A-A74D-F62D14F23EBD}"/>
                </a:ext>
              </a:extLst>
            </p:cNvPr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565613" y="4712314"/>
              <a:ext cx="580162" cy="4014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de-DE" altLang="en-US" sz="1200">
                  <a:latin typeface="Tele-GroteskFet" pitchFamily="2" charset="0"/>
                </a:rPr>
                <a:t>Positive</a:t>
              </a:r>
            </a:p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de-DE" altLang="en-US" sz="1200">
                  <a:latin typeface="Tele-GroteskFet" pitchFamily="2" charset="0"/>
                </a:rPr>
                <a:t>affect</a:t>
              </a:r>
            </a:p>
          </p:txBody>
        </p:sp>
        <p:sp>
          <p:nvSpPr>
            <p:cNvPr id="190" name="Text Box 100">
              <a:extLst>
                <a:ext uri="{FF2B5EF4-FFF2-40B4-BE49-F238E27FC236}">
                  <a16:creationId xmlns:a16="http://schemas.microsoft.com/office/drawing/2014/main" id="{A071CCAA-86C2-4188-967E-B77BB77700FF}"/>
                </a:ext>
              </a:extLst>
            </p:cNvPr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0492" y="4712314"/>
              <a:ext cx="868173" cy="4014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de-DE" altLang="en-US" sz="1200">
                  <a:latin typeface="Tele-GroteskFet" pitchFamily="2" charset="0"/>
                </a:rPr>
                <a:t>Negative</a:t>
              </a:r>
            </a:p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de-DE" altLang="en-US" sz="1200">
                  <a:latin typeface="Tele-GroteskFet" pitchFamily="2" charset="0"/>
                </a:rPr>
                <a:t>affect</a:t>
              </a:r>
            </a:p>
          </p:txBody>
        </p:sp>
        <p:sp>
          <p:nvSpPr>
            <p:cNvPr id="191" name="Text Box 107">
              <a:extLst>
                <a:ext uri="{FF2B5EF4-FFF2-40B4-BE49-F238E27FC236}">
                  <a16:creationId xmlns:a16="http://schemas.microsoft.com/office/drawing/2014/main" id="{5F904DAE-DE2C-40E5-948C-154D0669FD7A}"/>
                </a:ext>
              </a:extLst>
            </p:cNvPr>
            <p:cNvSpPr txBox="1">
              <a:spLocks noChangeArrowheads="1"/>
            </p:cNvSpPr>
            <p:nvPr>
              <p:custDataLst>
                <p:tags r:id="rId34"/>
              </p:custDataLst>
            </p:nvPr>
          </p:nvSpPr>
          <p:spPr bwMode="auto">
            <a:xfrm>
              <a:off x="3913901" y="5440781"/>
              <a:ext cx="1105459" cy="240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de-DE" altLang="en-US" sz="1200">
                  <a:latin typeface="Tele-GroteskFet" pitchFamily="2" charset="0"/>
                </a:rPr>
                <a:t>Player experience</a:t>
              </a:r>
            </a:p>
          </p:txBody>
        </p:sp>
        <p:sp>
          <p:nvSpPr>
            <p:cNvPr id="192" name="Line 65">
              <a:extLst>
                <a:ext uri="{FF2B5EF4-FFF2-40B4-BE49-F238E27FC236}">
                  <a16:creationId xmlns:a16="http://schemas.microsoft.com/office/drawing/2014/main" id="{6945143C-301B-4D37-B65D-C6CDF1071DFB}"/>
                </a:ext>
              </a:extLst>
            </p:cNvPr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4462316" y="5233748"/>
              <a:ext cx="4541" cy="2299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93" name="Line 65">
              <a:extLst>
                <a:ext uri="{FF2B5EF4-FFF2-40B4-BE49-F238E27FC236}">
                  <a16:creationId xmlns:a16="http://schemas.microsoft.com/office/drawing/2014/main" id="{61B477E2-0961-43D3-8CEF-624C7812C587}"/>
                </a:ext>
              </a:extLst>
            </p:cNvPr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>
              <a:off x="4487011" y="5709415"/>
              <a:ext cx="0" cy="1299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94" name="Rectangle 108">
              <a:extLst>
                <a:ext uri="{FF2B5EF4-FFF2-40B4-BE49-F238E27FC236}">
                  <a16:creationId xmlns:a16="http://schemas.microsoft.com/office/drawing/2014/main" id="{8CE19098-4630-4B7F-BE1F-06AB3045815C}"/>
                </a:ext>
              </a:extLst>
            </p:cNvPr>
            <p:cNvSpPr>
              <a:spLocks noChangeArrowheads="1"/>
            </p:cNvSpPr>
            <p:nvPr>
              <p:custDataLst>
                <p:tags r:id="rId37"/>
              </p:custDataLst>
            </p:nvPr>
          </p:nvSpPr>
          <p:spPr bwMode="auto">
            <a:xfrm>
              <a:off x="5529490" y="4616378"/>
              <a:ext cx="1548195" cy="624158"/>
            </a:xfrm>
            <a:prstGeom prst="rect">
              <a:avLst/>
            </a:prstGeom>
            <a:solidFill>
              <a:srgbClr val="A1CFD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endParaRPr lang="en-US" altLang="en-US" sz="1600">
                <a:latin typeface="Tele-GroteskHal" pitchFamily="2" charset="0"/>
              </a:endParaRPr>
            </a:p>
          </p:txBody>
        </p:sp>
        <p:sp>
          <p:nvSpPr>
            <p:cNvPr id="195" name="Text Box 85">
              <a:extLst>
                <a:ext uri="{FF2B5EF4-FFF2-40B4-BE49-F238E27FC236}">
                  <a16:creationId xmlns:a16="http://schemas.microsoft.com/office/drawing/2014/main" id="{EAB5D4A5-3295-43F0-87EE-8E024A549FDC}"/>
                </a:ext>
              </a:extLst>
            </p:cNvPr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5513489" y="4650477"/>
              <a:ext cx="800607" cy="24445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>
                <a:lnSpc>
                  <a:spcPct val="90000"/>
                </a:lnSpc>
                <a:spcAft>
                  <a:spcPct val="30000"/>
                </a:spcAft>
                <a:defRPr/>
              </a:pPr>
              <a:r>
                <a:rPr lang="de-DE" altLang="en-US" sz="1050" dirty="0">
                  <a:latin typeface="Tele-GroteskFet" pitchFamily="2" charset="0"/>
                </a:rPr>
                <a:t>Challenge</a:t>
              </a:r>
              <a:endParaRPr lang="de-DE" altLang="en-US" sz="1200" dirty="0">
                <a:latin typeface="Tele-GroteskFet" pitchFamily="2" charset="0"/>
              </a:endParaRPr>
            </a:p>
          </p:txBody>
        </p:sp>
        <p:sp>
          <p:nvSpPr>
            <p:cNvPr id="196" name="Text Box 107">
              <a:extLst>
                <a:ext uri="{FF2B5EF4-FFF2-40B4-BE49-F238E27FC236}">
                  <a16:creationId xmlns:a16="http://schemas.microsoft.com/office/drawing/2014/main" id="{33E90139-B0CA-4862-B479-A553B423680B}"/>
                </a:ext>
              </a:extLst>
            </p:cNvPr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6180931" y="4650477"/>
              <a:ext cx="937019" cy="23766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>
                <a:lnSpc>
                  <a:spcPct val="90000"/>
                </a:lnSpc>
                <a:spcAft>
                  <a:spcPct val="30000"/>
                </a:spcAft>
                <a:defRPr/>
              </a:pPr>
              <a:r>
                <a:rPr lang="de-DE" altLang="en-US" sz="1050" dirty="0">
                  <a:latin typeface="Tele-GroteskFet" pitchFamily="2" charset="0"/>
                </a:rPr>
                <a:t>Competence</a:t>
              </a:r>
              <a:endParaRPr lang="de-DE" altLang="en-US" sz="1200" dirty="0">
                <a:latin typeface="Tele-GroteskFet" pitchFamily="2" charset="0"/>
              </a:endParaRPr>
            </a:p>
          </p:txBody>
        </p:sp>
        <p:sp>
          <p:nvSpPr>
            <p:cNvPr id="197" name="Text Box 107">
              <a:extLst>
                <a:ext uri="{FF2B5EF4-FFF2-40B4-BE49-F238E27FC236}">
                  <a16:creationId xmlns:a16="http://schemas.microsoft.com/office/drawing/2014/main" id="{B5B60F5E-C101-4A0E-A5D5-BA14B3C86AB0}"/>
                </a:ext>
              </a:extLst>
            </p:cNvPr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6121921" y="4953171"/>
              <a:ext cx="413181" cy="240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de-DE" altLang="en-US" sz="1200">
                  <a:latin typeface="Tele-GroteskFet" pitchFamily="2" charset="0"/>
                </a:rPr>
                <a:t>Flow</a:t>
              </a:r>
            </a:p>
          </p:txBody>
        </p:sp>
        <p:sp>
          <p:nvSpPr>
            <p:cNvPr id="198" name="Line 54">
              <a:extLst>
                <a:ext uri="{FF2B5EF4-FFF2-40B4-BE49-F238E27FC236}">
                  <a16:creationId xmlns:a16="http://schemas.microsoft.com/office/drawing/2014/main" id="{EFE5FAE3-836B-403F-8A31-5600D23B6001}"/>
                </a:ext>
              </a:extLst>
            </p:cNvPr>
            <p:cNvSpPr>
              <a:spLocks noChangeShapeType="1"/>
            </p:cNvSpPr>
            <p:nvPr>
              <p:custDataLst>
                <p:tags r:id="rId41"/>
              </p:custDataLst>
            </p:nvPr>
          </p:nvSpPr>
          <p:spPr bwMode="auto">
            <a:xfrm>
              <a:off x="5967679" y="4900152"/>
              <a:ext cx="130946" cy="634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99" name="Line 54">
              <a:extLst>
                <a:ext uri="{FF2B5EF4-FFF2-40B4-BE49-F238E27FC236}">
                  <a16:creationId xmlns:a16="http://schemas.microsoft.com/office/drawing/2014/main" id="{2059C7F6-2A90-4FF3-A428-1556C8AF2AE0}"/>
                </a:ext>
              </a:extLst>
            </p:cNvPr>
            <p:cNvSpPr>
              <a:spLocks noChangeShapeType="1"/>
            </p:cNvSpPr>
            <p:nvPr>
              <p:custDataLst>
                <p:tags r:id="rId42"/>
              </p:custDataLst>
            </p:nvPr>
          </p:nvSpPr>
          <p:spPr bwMode="auto">
            <a:xfrm flipH="1">
              <a:off x="6506953" y="4899268"/>
              <a:ext cx="130946" cy="634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00" name="Freeform 87">
              <a:extLst>
                <a:ext uri="{FF2B5EF4-FFF2-40B4-BE49-F238E27FC236}">
                  <a16:creationId xmlns:a16="http://schemas.microsoft.com/office/drawing/2014/main" id="{4DB6F84F-F75D-460A-9A09-2ADC1789FAD1}"/>
                </a:ext>
              </a:extLst>
            </p:cNvPr>
            <p:cNvSpPr>
              <a:spLocks/>
            </p:cNvSpPr>
            <p:nvPr>
              <p:custDataLst>
                <p:tags r:id="rId43"/>
              </p:custDataLst>
            </p:nvPr>
          </p:nvSpPr>
          <p:spPr bwMode="auto">
            <a:xfrm>
              <a:off x="2964724" y="4274090"/>
              <a:ext cx="524173" cy="344488"/>
            </a:xfrm>
            <a:custGeom>
              <a:avLst/>
              <a:gdLst>
                <a:gd name="T0" fmla="*/ 0 w 1121"/>
                <a:gd name="T1" fmla="*/ 0 h 621"/>
                <a:gd name="T2" fmla="*/ 2147483646 w 1121"/>
                <a:gd name="T3" fmla="*/ 2147483646 h 621"/>
                <a:gd name="T4" fmla="*/ 0 60000 65536"/>
                <a:gd name="T5" fmla="*/ 0 60000 65536"/>
                <a:gd name="T6" fmla="*/ 0 w 1121"/>
                <a:gd name="T7" fmla="*/ 0 h 621"/>
                <a:gd name="T8" fmla="*/ 1121 w 1121"/>
                <a:gd name="T9" fmla="*/ 621 h 62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121" h="621">
                  <a:moveTo>
                    <a:pt x="0" y="0"/>
                  </a:moveTo>
                  <a:lnTo>
                    <a:pt x="1121" y="621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01" name="Line 64">
              <a:extLst>
                <a:ext uri="{FF2B5EF4-FFF2-40B4-BE49-F238E27FC236}">
                  <a16:creationId xmlns:a16="http://schemas.microsoft.com/office/drawing/2014/main" id="{1DDA774F-9FEB-46F9-B0FB-8ECFF2C6CFF2}"/>
                </a:ext>
              </a:extLst>
            </p:cNvPr>
            <p:cNvSpPr>
              <a:spLocks noChangeShapeType="1"/>
            </p:cNvSpPr>
            <p:nvPr>
              <p:custDataLst>
                <p:tags r:id="rId44"/>
              </p:custDataLst>
            </p:nvPr>
          </p:nvSpPr>
          <p:spPr bwMode="auto">
            <a:xfrm flipH="1">
              <a:off x="5381140" y="4279697"/>
              <a:ext cx="883042" cy="3298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02" name="Line 56">
              <a:extLst>
                <a:ext uri="{FF2B5EF4-FFF2-40B4-BE49-F238E27FC236}">
                  <a16:creationId xmlns:a16="http://schemas.microsoft.com/office/drawing/2014/main" id="{0998FB93-6E9F-4384-BA0B-DDB458B982C2}"/>
                </a:ext>
              </a:extLst>
            </p:cNvPr>
            <p:cNvSpPr>
              <a:spLocks noChangeShapeType="1"/>
            </p:cNvSpPr>
            <p:nvPr>
              <p:custDataLst>
                <p:tags r:id="rId45"/>
              </p:custDataLst>
            </p:nvPr>
          </p:nvSpPr>
          <p:spPr bwMode="auto">
            <a:xfrm>
              <a:off x="2587019" y="4274090"/>
              <a:ext cx="0" cy="3444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03" name="Line 56">
              <a:extLst>
                <a:ext uri="{FF2B5EF4-FFF2-40B4-BE49-F238E27FC236}">
                  <a16:creationId xmlns:a16="http://schemas.microsoft.com/office/drawing/2014/main" id="{81FBFF6B-D13A-431B-A499-D051FA539126}"/>
                </a:ext>
              </a:extLst>
            </p:cNvPr>
            <p:cNvSpPr>
              <a:spLocks noChangeShapeType="1"/>
            </p:cNvSpPr>
            <p:nvPr>
              <p:custDataLst>
                <p:tags r:id="rId46"/>
              </p:custDataLst>
            </p:nvPr>
          </p:nvSpPr>
          <p:spPr bwMode="auto">
            <a:xfrm>
              <a:off x="6271351" y="4274090"/>
              <a:ext cx="0" cy="3444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04" name="Text Box 138">
              <a:extLst>
                <a:ext uri="{FF2B5EF4-FFF2-40B4-BE49-F238E27FC236}">
                  <a16:creationId xmlns:a16="http://schemas.microsoft.com/office/drawing/2014/main" id="{5D3B9D93-5A20-4ECE-9E15-96B7CA308193}"/>
                </a:ext>
              </a:extLst>
            </p:cNvPr>
            <p:cNvSpPr txBox="1"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rot="5400000">
              <a:off x="345744" y="4639831"/>
              <a:ext cx="1359992" cy="1983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en-US" altLang="en-US" sz="1400" dirty="0">
                  <a:latin typeface="Tele-GroteskUlt" pitchFamily="2" charset="0"/>
                </a:rPr>
                <a:t>Quality features</a:t>
              </a:r>
            </a:p>
          </p:txBody>
        </p:sp>
      </p:grpSp>
      <p:sp>
        <p:nvSpPr>
          <p:cNvPr id="205" name="Ellipse 204">
            <a:extLst>
              <a:ext uri="{FF2B5EF4-FFF2-40B4-BE49-F238E27FC236}">
                <a16:creationId xmlns:a16="http://schemas.microsoft.com/office/drawing/2014/main" id="{809A9858-6EBA-4806-B61F-FFA1810D0786}"/>
              </a:ext>
            </a:extLst>
          </p:cNvPr>
          <p:cNvSpPr/>
          <p:nvPr/>
        </p:nvSpPr>
        <p:spPr bwMode="auto">
          <a:xfrm>
            <a:off x="3523662" y="3433549"/>
            <a:ext cx="2075746" cy="897168"/>
          </a:xfrm>
          <a:prstGeom prst="ellipse">
            <a:avLst/>
          </a:prstGeom>
          <a:solidFill>
            <a:srgbClr val="92D050">
              <a:alpha val="19000"/>
            </a:srgbClr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/>
          <a:lstStyle/>
          <a:p>
            <a:pPr marL="220663" indent="-220663" eaLnBrk="1" hangingPunct="1">
              <a:lnSpc>
                <a:spcPct val="90000"/>
              </a:lnSpc>
              <a:spcBef>
                <a:spcPct val="50000"/>
              </a:spcBef>
              <a:buClr>
                <a:schemeClr val="tx2"/>
              </a:buClr>
              <a:buSzPct val="75000"/>
              <a:buFont typeface="Wingdings" pitchFamily="2" charset="2"/>
              <a:buNone/>
              <a:defRPr/>
            </a:pPr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206" name="Ellipse 205">
            <a:extLst>
              <a:ext uri="{FF2B5EF4-FFF2-40B4-BE49-F238E27FC236}">
                <a16:creationId xmlns:a16="http://schemas.microsoft.com/office/drawing/2014/main" id="{266C424F-E5D2-48E7-B631-94D55F4BE998}"/>
              </a:ext>
            </a:extLst>
          </p:cNvPr>
          <p:cNvSpPr/>
          <p:nvPr/>
        </p:nvSpPr>
        <p:spPr bwMode="auto">
          <a:xfrm>
            <a:off x="1547664" y="4411155"/>
            <a:ext cx="6048672" cy="962061"/>
          </a:xfrm>
          <a:prstGeom prst="ellipse">
            <a:avLst/>
          </a:prstGeom>
          <a:solidFill>
            <a:srgbClr val="FFC000">
              <a:alpha val="19000"/>
            </a:srgbClr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/>
          <a:lstStyle/>
          <a:p>
            <a:pPr marL="220663" indent="-220663" eaLnBrk="1" hangingPunct="1">
              <a:lnSpc>
                <a:spcPct val="90000"/>
              </a:lnSpc>
              <a:spcBef>
                <a:spcPct val="50000"/>
              </a:spcBef>
              <a:buClr>
                <a:schemeClr val="tx2"/>
              </a:buClr>
              <a:buSzPct val="75000"/>
              <a:buFont typeface="Wingdings" pitchFamily="2" charset="2"/>
              <a:buNone/>
              <a:defRPr/>
            </a:pPr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C3188570-61A7-4CE5-9744-43B43A8FDC0E}"/>
              </a:ext>
            </a:extLst>
          </p:cNvPr>
          <p:cNvSpPr txBox="1"/>
          <p:nvPr/>
        </p:nvSpPr>
        <p:spPr>
          <a:xfrm>
            <a:off x="8421055" y="5714532"/>
            <a:ext cx="360040" cy="28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[2]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917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" grpId="0" animBg="1"/>
      <p:bldP spid="20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Ongoing Standardization Activities of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6</a:t>
            </a:fld>
            <a:endParaRPr lang="de-DE" altLang="de-DE" dirty="0"/>
          </a:p>
        </p:txBody>
      </p:sp>
      <p:sp>
        <p:nvSpPr>
          <p:cNvPr id="10" name="OTLSHAPE_TB_00000000000000000000000000000000_ScaleContainer">
            <a:extLst>
              <a:ext uri="{FF2B5EF4-FFF2-40B4-BE49-F238E27FC236}">
                <a16:creationId xmlns:a16="http://schemas.microsoft.com/office/drawing/2014/main" id="{9B9384D9-F756-47EB-8D1B-31387D86B54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812800" y="5373216"/>
            <a:ext cx="7518400" cy="381000"/>
          </a:xfrm>
          <a:prstGeom prst="roundRect">
            <a:avLst>
              <a:gd name="adj" fmla="val 100000"/>
            </a:avLst>
          </a:prstGeom>
          <a:gradFill flip="none" rotWithShape="1">
            <a:gsLst>
              <a:gs pos="0">
                <a:srgbClr val="44546A"/>
              </a:gs>
              <a:gs pos="0">
                <a:srgbClr val="44546A"/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reflection blurRad="6350" stA="50000" endA="300" endPos="55500" dist="50800" dir="5400000" sy="-100000" algn="bl" rotWithShape="0"/>
          </a:effectLst>
          <a:scene3d>
            <a:camera prst="orthographicFront"/>
            <a:lightRig rig="threePt" dir="t">
              <a:rot lat="0" lon="0" rev="8700000"/>
            </a:lightRig>
          </a:scene3d>
          <a:sp3d>
            <a:bevelT w="165100" h="1905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E1C1E582-6F4C-40AD-B5D6-6935CB0280F6}"/>
              </a:ext>
            </a:extLst>
          </p:cNvPr>
          <p:cNvSpPr txBox="1"/>
          <p:nvPr/>
        </p:nvSpPr>
        <p:spPr>
          <a:xfrm>
            <a:off x="1115616" y="5379050"/>
            <a:ext cx="6912768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de-DE" sz="1800" dirty="0"/>
              <a:t>2013    |    </a:t>
            </a:r>
            <a:r>
              <a:rPr lang="de-DE" sz="1800" b="1" dirty="0">
                <a:solidFill>
                  <a:schemeClr val="bg1"/>
                </a:solidFill>
              </a:rPr>
              <a:t>2014</a:t>
            </a:r>
            <a:r>
              <a:rPr lang="de-DE" sz="1800" dirty="0"/>
              <a:t>    |    2015    |    2016    |    2017    |    2018</a:t>
            </a:r>
            <a:endParaRPr lang="en-US" sz="1800" dirty="0"/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A6860458-747A-4EFD-8337-7131EDB0A3BB}"/>
              </a:ext>
            </a:extLst>
          </p:cNvPr>
          <p:cNvSpPr txBox="1"/>
          <p:nvPr/>
        </p:nvSpPr>
        <p:spPr>
          <a:xfrm>
            <a:off x="683568" y="2124432"/>
            <a:ext cx="5688632" cy="2600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dirty="0" err="1"/>
              <a:t>Creation</a:t>
            </a:r>
            <a:r>
              <a:rPr lang="de-DE" sz="1600" dirty="0"/>
              <a:t> </a:t>
            </a:r>
            <a:r>
              <a:rPr lang="de-DE" sz="1600" dirty="0" err="1"/>
              <a:t>of</a:t>
            </a:r>
            <a:r>
              <a:rPr lang="de-DE" sz="1600" dirty="0"/>
              <a:t> </a:t>
            </a:r>
            <a:r>
              <a:rPr lang="de-DE" sz="1600" b="1" dirty="0"/>
              <a:t>3 </a:t>
            </a:r>
            <a:r>
              <a:rPr lang="de-DE" sz="1600" b="1" dirty="0" err="1"/>
              <a:t>work</a:t>
            </a:r>
            <a:r>
              <a:rPr lang="de-DE" sz="1600" b="1" dirty="0"/>
              <a:t> </a:t>
            </a:r>
            <a:r>
              <a:rPr lang="de-DE" sz="1600" b="1" dirty="0" err="1"/>
              <a:t>items</a:t>
            </a:r>
            <a:r>
              <a:rPr lang="de-DE" sz="1600" b="1" dirty="0"/>
              <a:t> </a:t>
            </a:r>
            <a:r>
              <a:rPr lang="de-DE" sz="1600" dirty="0"/>
              <a:t>in ITU-T SG-12</a:t>
            </a:r>
          </a:p>
          <a:p>
            <a:pPr marL="171450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1600" b="1" dirty="0"/>
          </a:p>
          <a:p>
            <a:pPr marL="171450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600" b="1" dirty="0"/>
              <a:t>ITU-T Rec. G.1032 (10/2017) – </a:t>
            </a:r>
            <a:r>
              <a:rPr lang="en-US" sz="1600" b="1" dirty="0" err="1"/>
              <a:t>G.QoE</a:t>
            </a:r>
            <a:r>
              <a:rPr lang="en-US" sz="1600" b="1" dirty="0"/>
              <a:t>-gaming:</a:t>
            </a:r>
          </a:p>
          <a:p>
            <a:pPr marL="628650" lvl="1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600" dirty="0"/>
              <a:t>Influence factors on gaming quality of experience</a:t>
            </a:r>
            <a:endParaRPr lang="de-DE" sz="1600" dirty="0"/>
          </a:p>
          <a:p>
            <a:pPr marL="171450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600" b="1" dirty="0"/>
              <a:t>ITU-T Rec. P.809 (05/2018) – P.GAME:</a:t>
            </a:r>
          </a:p>
          <a:p>
            <a:pPr marL="628650" lvl="1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600" dirty="0"/>
              <a:t>Subjective evaluation methods for gaming quality</a:t>
            </a:r>
          </a:p>
          <a:p>
            <a:pPr marL="171450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600" b="1" dirty="0"/>
              <a:t>Future ITU-T Rec. G.OMG (studied in Q.13/12):</a:t>
            </a:r>
          </a:p>
          <a:p>
            <a:pPr marL="628650" lvl="1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600" dirty="0"/>
              <a:t>Opinion model for gaming applications</a:t>
            </a:r>
            <a:endParaRPr lang="en-US" sz="1800" dirty="0"/>
          </a:p>
        </p:txBody>
      </p:sp>
      <p:pic>
        <p:nvPicPr>
          <p:cNvPr id="8" name="Picture 4" descr="itu-old">
            <a:extLst>
              <a:ext uri="{FF2B5EF4-FFF2-40B4-BE49-F238E27FC236}">
                <a16:creationId xmlns:a16="http://schemas.microsoft.com/office/drawing/2014/main" id="{BFA991C6-5394-4141-A317-977CC82A9AB7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60815" y="1556792"/>
            <a:ext cx="1203573" cy="1307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A0B14620-9D59-4842-9F33-6E52A4B921D3}"/>
              </a:ext>
            </a:extLst>
          </p:cNvPr>
          <p:cNvSpPr txBox="1"/>
          <p:nvPr/>
        </p:nvSpPr>
        <p:spPr>
          <a:xfrm>
            <a:off x="4644008" y="2134021"/>
            <a:ext cx="360040" cy="28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[3]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068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rafik 22">
            <a:extLst>
              <a:ext uri="{FF2B5EF4-FFF2-40B4-BE49-F238E27FC236}">
                <a16:creationId xmlns:a16="http://schemas.microsoft.com/office/drawing/2014/main" id="{0BDCDE4E-C490-4816-BED7-8669C1FFD8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9314" y="1700808"/>
            <a:ext cx="3399110" cy="2592288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Ongoing Standardization Activities of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7</a:t>
            </a:fld>
            <a:endParaRPr lang="de-DE" altLang="de-DE" dirty="0"/>
          </a:p>
        </p:txBody>
      </p:sp>
      <p:sp>
        <p:nvSpPr>
          <p:cNvPr id="10" name="OTLSHAPE_TB_00000000000000000000000000000000_ScaleContainer">
            <a:extLst>
              <a:ext uri="{FF2B5EF4-FFF2-40B4-BE49-F238E27FC236}">
                <a16:creationId xmlns:a16="http://schemas.microsoft.com/office/drawing/2014/main" id="{9B9384D9-F756-47EB-8D1B-31387D86B54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812800" y="5373216"/>
            <a:ext cx="7518400" cy="381000"/>
          </a:xfrm>
          <a:prstGeom prst="roundRect">
            <a:avLst>
              <a:gd name="adj" fmla="val 100000"/>
            </a:avLst>
          </a:prstGeom>
          <a:gradFill flip="none" rotWithShape="1">
            <a:gsLst>
              <a:gs pos="0">
                <a:srgbClr val="44546A"/>
              </a:gs>
              <a:gs pos="0">
                <a:srgbClr val="44546A"/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reflection blurRad="6350" stA="50000" endA="300" endPos="55500" dist="50800" dir="5400000" sy="-100000" algn="bl" rotWithShape="0"/>
          </a:effectLst>
          <a:scene3d>
            <a:camera prst="orthographicFront"/>
            <a:lightRig rig="threePt" dir="t">
              <a:rot lat="0" lon="0" rev="8700000"/>
            </a:lightRig>
          </a:scene3d>
          <a:sp3d>
            <a:bevelT w="165100" h="1905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E1C1E582-6F4C-40AD-B5D6-6935CB0280F6}"/>
              </a:ext>
            </a:extLst>
          </p:cNvPr>
          <p:cNvSpPr txBox="1"/>
          <p:nvPr/>
        </p:nvSpPr>
        <p:spPr>
          <a:xfrm>
            <a:off x="1115616" y="5379050"/>
            <a:ext cx="6912768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de-DE" sz="1800" dirty="0"/>
              <a:t>2013    |    2014    |    2015    |    </a:t>
            </a:r>
            <a:r>
              <a:rPr lang="de-DE" sz="1800" b="1" dirty="0">
                <a:solidFill>
                  <a:schemeClr val="bg1"/>
                </a:solidFill>
              </a:rPr>
              <a:t>2016</a:t>
            </a:r>
            <a:r>
              <a:rPr lang="de-DE" sz="1800" dirty="0"/>
              <a:t>    |    2017    |    2018</a:t>
            </a:r>
            <a:endParaRPr lang="en-US" sz="1800" dirty="0"/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A6860458-747A-4EFD-8337-7131EDB0A3BB}"/>
              </a:ext>
            </a:extLst>
          </p:cNvPr>
          <p:cNvSpPr txBox="1"/>
          <p:nvPr/>
        </p:nvSpPr>
        <p:spPr>
          <a:xfrm>
            <a:off x="683568" y="2454275"/>
            <a:ext cx="5256584" cy="2846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dirty="0"/>
              <a:t>Connection </a:t>
            </a:r>
            <a:r>
              <a:rPr lang="de-DE" sz="1600" dirty="0" err="1"/>
              <a:t>with</a:t>
            </a:r>
            <a:r>
              <a:rPr lang="de-DE" sz="1600" dirty="0"/>
              <a:t> </a:t>
            </a:r>
            <a:r>
              <a:rPr lang="de-DE" sz="1600" dirty="0" err="1"/>
              <a:t>other</a:t>
            </a:r>
            <a:r>
              <a:rPr lang="de-DE" sz="1600" dirty="0"/>
              <a:t> </a:t>
            </a:r>
            <a:r>
              <a:rPr lang="de-DE" sz="1600" dirty="0" err="1"/>
              <a:t>researchers</a:t>
            </a:r>
            <a:r>
              <a:rPr lang="de-DE" sz="1600" dirty="0"/>
              <a:t> </a:t>
            </a:r>
            <a:r>
              <a:rPr lang="de-DE" sz="1600" dirty="0" err="1"/>
              <a:t>from</a:t>
            </a:r>
            <a:r>
              <a:rPr lang="de-DE" sz="1600" dirty="0"/>
              <a:t> AIT in Vienna, FER in Zagreb, University Würzburg, </a:t>
            </a:r>
            <a:r>
              <a:rPr lang="de-DE" sz="1600" dirty="0" err="1"/>
              <a:t>QoE</a:t>
            </a:r>
            <a:r>
              <a:rPr lang="de-DE" sz="1600" dirty="0"/>
              <a:t>-Net</a:t>
            </a:r>
          </a:p>
          <a:p>
            <a:pPr marL="171450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dirty="0"/>
              <a:t>Variety </a:t>
            </a:r>
            <a:r>
              <a:rPr lang="de-DE" sz="1600" dirty="0" err="1"/>
              <a:t>of</a:t>
            </a:r>
            <a:r>
              <a:rPr lang="de-DE" sz="1600" dirty="0"/>
              <a:t> </a:t>
            </a:r>
            <a:r>
              <a:rPr lang="de-DE" sz="1600" dirty="0" err="1"/>
              <a:t>studies</a:t>
            </a:r>
            <a:endParaRPr lang="de-DE" sz="1600" dirty="0"/>
          </a:p>
          <a:p>
            <a:pPr marL="628650" lvl="1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b="1" dirty="0"/>
              <a:t>Feedback </a:t>
            </a:r>
            <a:r>
              <a:rPr lang="de-DE" sz="1600" b="1" dirty="0" err="1"/>
              <a:t>delay</a:t>
            </a:r>
            <a:r>
              <a:rPr lang="de-DE" sz="1600" dirty="0"/>
              <a:t> </a:t>
            </a:r>
            <a:r>
              <a:rPr lang="de-DE" sz="1600" dirty="0" err="1"/>
              <a:t>of</a:t>
            </a:r>
            <a:r>
              <a:rPr lang="de-DE" sz="1600" dirty="0"/>
              <a:t> mobile </a:t>
            </a:r>
            <a:r>
              <a:rPr lang="de-DE" sz="1600" dirty="0" err="1"/>
              <a:t>devices</a:t>
            </a:r>
            <a:endParaRPr lang="de-DE" sz="1600" dirty="0"/>
          </a:p>
          <a:p>
            <a:pPr marL="628650" lvl="1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b="1" dirty="0"/>
              <a:t>Environment</a:t>
            </a:r>
            <a:r>
              <a:rPr lang="de-DE" sz="1600" dirty="0"/>
              <a:t> </a:t>
            </a:r>
            <a:r>
              <a:rPr lang="de-DE" sz="1600" dirty="0" err="1"/>
              <a:t>influencing</a:t>
            </a:r>
            <a:r>
              <a:rPr lang="de-DE" sz="1600" dirty="0"/>
              <a:t> </a:t>
            </a:r>
            <a:r>
              <a:rPr lang="de-DE" sz="1600" dirty="0" err="1"/>
              <a:t>factors</a:t>
            </a:r>
            <a:endParaRPr lang="de-DE" sz="1600" dirty="0"/>
          </a:p>
          <a:p>
            <a:pPr marL="628650" lvl="1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b="1" dirty="0"/>
              <a:t>Physiological</a:t>
            </a:r>
            <a:r>
              <a:rPr lang="de-DE" sz="1600" dirty="0"/>
              <a:t> </a:t>
            </a:r>
            <a:r>
              <a:rPr lang="de-DE" sz="1600" dirty="0" err="1"/>
              <a:t>measurement</a:t>
            </a:r>
            <a:r>
              <a:rPr lang="de-DE" sz="1600" dirty="0"/>
              <a:t> </a:t>
            </a:r>
            <a:r>
              <a:rPr lang="de-DE" sz="1600" dirty="0" err="1"/>
              <a:t>for</a:t>
            </a:r>
            <a:r>
              <a:rPr lang="de-DE" sz="1600" dirty="0"/>
              <a:t> </a:t>
            </a:r>
            <a:r>
              <a:rPr lang="de-DE" sz="1600" dirty="0" err="1"/>
              <a:t>gaming</a:t>
            </a:r>
            <a:r>
              <a:rPr lang="de-DE" sz="1600" dirty="0"/>
              <a:t> </a:t>
            </a:r>
            <a:r>
              <a:rPr lang="de-DE" sz="1600" dirty="0" err="1"/>
              <a:t>QoE</a:t>
            </a:r>
            <a:endParaRPr lang="de-DE" sz="1600" dirty="0"/>
          </a:p>
          <a:p>
            <a:pPr marL="628650" lvl="1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dirty="0"/>
              <a:t>Impact </a:t>
            </a:r>
            <a:r>
              <a:rPr lang="de-DE" sz="1600" dirty="0" err="1"/>
              <a:t>of</a:t>
            </a:r>
            <a:r>
              <a:rPr lang="de-DE" sz="1600" dirty="0"/>
              <a:t> </a:t>
            </a:r>
            <a:r>
              <a:rPr lang="de-DE" sz="1600" dirty="0" err="1"/>
              <a:t>display</a:t>
            </a:r>
            <a:r>
              <a:rPr lang="de-DE" sz="1600" dirty="0"/>
              <a:t> </a:t>
            </a:r>
            <a:r>
              <a:rPr lang="de-DE" sz="1600" dirty="0" err="1"/>
              <a:t>size</a:t>
            </a:r>
            <a:r>
              <a:rPr lang="de-DE" sz="1600" dirty="0"/>
              <a:t>, game type, </a:t>
            </a:r>
            <a:r>
              <a:rPr lang="de-DE" sz="1600" dirty="0" err="1"/>
              <a:t>network</a:t>
            </a:r>
            <a:r>
              <a:rPr lang="de-DE" sz="1600" dirty="0"/>
              <a:t> </a:t>
            </a:r>
            <a:r>
              <a:rPr lang="de-DE" sz="1600" dirty="0" err="1"/>
              <a:t>delay</a:t>
            </a:r>
            <a:endParaRPr lang="de-DE" sz="1600" dirty="0"/>
          </a:p>
          <a:p>
            <a:pPr marL="628650" lvl="1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600" dirty="0"/>
              <a:t>Open-Source Mobile Cloud Gaming Platform</a:t>
            </a:r>
          </a:p>
          <a:p>
            <a:pPr marL="628650" lvl="1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1600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BC451F14-0C32-4A97-A57C-1757A3F02004}"/>
              </a:ext>
            </a:extLst>
          </p:cNvPr>
          <p:cNvSpPr txBox="1"/>
          <p:nvPr/>
        </p:nvSpPr>
        <p:spPr>
          <a:xfrm>
            <a:off x="5436096" y="4653136"/>
            <a:ext cx="360040" cy="28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[4]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923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D5267209-AA3F-4ADA-A218-65A5B34C41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9314" y="1700808"/>
            <a:ext cx="3399110" cy="2592288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Ongoing Standardization Activities of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8</a:t>
            </a:fld>
            <a:endParaRPr lang="de-DE" altLang="de-DE" dirty="0"/>
          </a:p>
        </p:txBody>
      </p:sp>
      <p:sp>
        <p:nvSpPr>
          <p:cNvPr id="10" name="OTLSHAPE_TB_00000000000000000000000000000000_ScaleContainer">
            <a:extLst>
              <a:ext uri="{FF2B5EF4-FFF2-40B4-BE49-F238E27FC236}">
                <a16:creationId xmlns:a16="http://schemas.microsoft.com/office/drawing/2014/main" id="{9B9384D9-F756-47EB-8D1B-31387D86B54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812800" y="5373216"/>
            <a:ext cx="7518400" cy="381000"/>
          </a:xfrm>
          <a:prstGeom prst="roundRect">
            <a:avLst>
              <a:gd name="adj" fmla="val 100000"/>
            </a:avLst>
          </a:prstGeom>
          <a:gradFill flip="none" rotWithShape="1">
            <a:gsLst>
              <a:gs pos="0">
                <a:srgbClr val="44546A"/>
              </a:gs>
              <a:gs pos="0">
                <a:srgbClr val="44546A"/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reflection blurRad="6350" stA="50000" endA="300" endPos="55500" dist="50800" dir="5400000" sy="-100000" algn="bl" rotWithShape="0"/>
          </a:effectLst>
          <a:scene3d>
            <a:camera prst="orthographicFront"/>
            <a:lightRig rig="threePt" dir="t">
              <a:rot lat="0" lon="0" rev="8700000"/>
            </a:lightRig>
          </a:scene3d>
          <a:sp3d>
            <a:bevelT w="165100" h="1905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E1C1E582-6F4C-40AD-B5D6-6935CB0280F6}"/>
              </a:ext>
            </a:extLst>
          </p:cNvPr>
          <p:cNvSpPr txBox="1"/>
          <p:nvPr/>
        </p:nvSpPr>
        <p:spPr>
          <a:xfrm>
            <a:off x="1115616" y="5379050"/>
            <a:ext cx="6912768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de-DE" sz="1800" dirty="0"/>
              <a:t>2013    |    2014    |    2015    |    2016    |    </a:t>
            </a:r>
            <a:r>
              <a:rPr lang="de-DE" sz="1800" b="1" dirty="0">
                <a:solidFill>
                  <a:schemeClr val="bg1"/>
                </a:solidFill>
              </a:rPr>
              <a:t>2017</a:t>
            </a:r>
            <a:r>
              <a:rPr lang="de-DE" sz="1800" dirty="0"/>
              <a:t>    |    2018</a:t>
            </a:r>
            <a:endParaRPr lang="en-US" sz="1800" dirty="0"/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A6860458-747A-4EFD-8337-7131EDB0A3BB}"/>
              </a:ext>
            </a:extLst>
          </p:cNvPr>
          <p:cNvSpPr txBox="1"/>
          <p:nvPr/>
        </p:nvSpPr>
        <p:spPr>
          <a:xfrm>
            <a:off x="683568" y="2132856"/>
            <a:ext cx="5112568" cy="2846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600" b="1" dirty="0"/>
              <a:t>Approved Recommendation for </a:t>
            </a:r>
            <a:r>
              <a:rPr lang="en-US" sz="1600" b="1" dirty="0" err="1"/>
              <a:t>G.QoE</a:t>
            </a:r>
            <a:r>
              <a:rPr lang="en-US" sz="1600" b="1" dirty="0"/>
              <a:t>-Gaming </a:t>
            </a:r>
            <a:r>
              <a:rPr lang="en-US" sz="1600" dirty="0"/>
              <a:t>(</a:t>
            </a:r>
            <a:r>
              <a:rPr lang="en-US" sz="1600" b="1" dirty="0"/>
              <a:t>ITU-T Rec. G.1032</a:t>
            </a:r>
            <a:r>
              <a:rPr lang="en-US" sz="1600" dirty="0"/>
              <a:t>)</a:t>
            </a:r>
          </a:p>
          <a:p>
            <a:pPr marL="171450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dirty="0" err="1"/>
              <a:t>Stronger</a:t>
            </a:r>
            <a:r>
              <a:rPr lang="de-DE" sz="1600" dirty="0"/>
              <a:t> </a:t>
            </a:r>
            <a:r>
              <a:rPr lang="de-DE" sz="1600" dirty="0" err="1"/>
              <a:t>focus</a:t>
            </a:r>
            <a:r>
              <a:rPr lang="de-DE" sz="1600" dirty="0"/>
              <a:t> on </a:t>
            </a:r>
            <a:r>
              <a:rPr lang="de-DE" sz="1600" dirty="0" err="1"/>
              <a:t>video</a:t>
            </a:r>
            <a:r>
              <a:rPr lang="de-DE" sz="1600" dirty="0"/>
              <a:t> </a:t>
            </a:r>
            <a:r>
              <a:rPr lang="de-DE" sz="1600" dirty="0" err="1"/>
              <a:t>encoding</a:t>
            </a:r>
            <a:r>
              <a:rPr lang="de-DE" sz="1600" dirty="0"/>
              <a:t> </a:t>
            </a:r>
            <a:r>
              <a:rPr lang="de-DE" sz="1600" dirty="0" err="1"/>
              <a:t>parameters</a:t>
            </a:r>
            <a:endParaRPr lang="de-DE" sz="1600" dirty="0"/>
          </a:p>
          <a:p>
            <a:pPr marL="171450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dirty="0" err="1"/>
              <a:t>Collaboration</a:t>
            </a:r>
            <a:r>
              <a:rPr lang="de-DE" sz="1600" dirty="0"/>
              <a:t> </a:t>
            </a:r>
            <a:r>
              <a:rPr lang="de-DE" sz="1600" dirty="0" err="1"/>
              <a:t>with</a:t>
            </a:r>
            <a:r>
              <a:rPr lang="de-DE" sz="1600" dirty="0"/>
              <a:t> N. </a:t>
            </a:r>
            <a:r>
              <a:rPr lang="de-DE" sz="1600" dirty="0" err="1"/>
              <a:t>Barman</a:t>
            </a:r>
            <a:r>
              <a:rPr lang="de-DE" sz="1600" dirty="0"/>
              <a:t> and M. G. Martini</a:t>
            </a:r>
          </a:p>
          <a:p>
            <a:pPr marL="628650" lvl="1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dirty="0"/>
              <a:t>Building </a:t>
            </a:r>
            <a:r>
              <a:rPr lang="de-DE" sz="1600" b="1" dirty="0" err="1"/>
              <a:t>gaming</a:t>
            </a:r>
            <a:r>
              <a:rPr lang="de-DE" sz="1600" b="1" dirty="0"/>
              <a:t> </a:t>
            </a:r>
            <a:r>
              <a:rPr lang="de-DE" sz="1600" b="1" dirty="0" err="1"/>
              <a:t>video</a:t>
            </a:r>
            <a:r>
              <a:rPr lang="de-DE" sz="1600" b="1" dirty="0"/>
              <a:t> </a:t>
            </a:r>
            <a:r>
              <a:rPr lang="de-DE" sz="1600" b="1" dirty="0" err="1"/>
              <a:t>datasets</a:t>
            </a:r>
            <a:endParaRPr lang="de-DE" sz="1600" b="1" dirty="0"/>
          </a:p>
          <a:p>
            <a:pPr marL="628650" lvl="1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dirty="0"/>
              <a:t>Quality </a:t>
            </a:r>
            <a:r>
              <a:rPr lang="de-DE" sz="1600" dirty="0" err="1"/>
              <a:t>assessment</a:t>
            </a:r>
            <a:r>
              <a:rPr lang="de-DE" sz="1600" dirty="0"/>
              <a:t> </a:t>
            </a:r>
            <a:r>
              <a:rPr lang="de-DE" sz="1600" dirty="0" err="1"/>
              <a:t>metrics</a:t>
            </a:r>
            <a:endParaRPr lang="de-DE" sz="1600" dirty="0"/>
          </a:p>
          <a:p>
            <a:pPr marL="628650" lvl="1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dirty="0"/>
              <a:t>Content </a:t>
            </a:r>
            <a:r>
              <a:rPr lang="de-DE" sz="1600" dirty="0" err="1"/>
              <a:t>comparison</a:t>
            </a:r>
            <a:endParaRPr lang="de-DE" sz="1600" dirty="0"/>
          </a:p>
          <a:p>
            <a:pPr marL="171450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dirty="0"/>
              <a:t>Evaluation </a:t>
            </a:r>
            <a:r>
              <a:rPr lang="de-DE" sz="1600" dirty="0" err="1"/>
              <a:t>of</a:t>
            </a:r>
            <a:r>
              <a:rPr lang="de-DE" sz="1600" dirty="0"/>
              <a:t> </a:t>
            </a:r>
            <a:r>
              <a:rPr lang="de-DE" sz="1600" dirty="0" err="1"/>
              <a:t>subjective</a:t>
            </a:r>
            <a:r>
              <a:rPr lang="de-DE" sz="1600" dirty="0"/>
              <a:t> </a:t>
            </a:r>
            <a:r>
              <a:rPr lang="de-DE" sz="1600" dirty="0" err="1"/>
              <a:t>test</a:t>
            </a:r>
            <a:r>
              <a:rPr lang="de-DE" sz="1600" dirty="0"/>
              <a:t> </a:t>
            </a:r>
            <a:r>
              <a:rPr lang="de-DE" sz="1600" b="1" dirty="0" err="1"/>
              <a:t>paradigms</a:t>
            </a:r>
            <a:r>
              <a:rPr lang="de-DE" sz="1600" dirty="0"/>
              <a:t> and</a:t>
            </a:r>
          </a:p>
          <a:p>
            <a:pPr algn="l">
              <a:spcAft>
                <a:spcPts val="600"/>
              </a:spcAft>
            </a:pPr>
            <a:r>
              <a:rPr lang="de-DE" sz="1600" dirty="0"/>
              <a:t>   </a:t>
            </a:r>
            <a:r>
              <a:rPr lang="de-DE" sz="1600" b="1" dirty="0" err="1"/>
              <a:t>questionnaires</a:t>
            </a:r>
            <a:r>
              <a:rPr lang="de-DE" sz="1600" dirty="0"/>
              <a:t> </a:t>
            </a:r>
            <a:r>
              <a:rPr lang="de-DE" sz="1600" dirty="0" err="1"/>
              <a:t>assessing</a:t>
            </a:r>
            <a:r>
              <a:rPr lang="de-DE" sz="1600" dirty="0"/>
              <a:t> </a:t>
            </a:r>
            <a:r>
              <a:rPr lang="de-DE" sz="1600" dirty="0" err="1"/>
              <a:t>gaming</a:t>
            </a:r>
            <a:r>
              <a:rPr lang="de-DE" sz="1600" dirty="0"/>
              <a:t> </a:t>
            </a:r>
            <a:r>
              <a:rPr lang="de-DE" sz="1600" dirty="0" err="1"/>
              <a:t>QoE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6903871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Ongoing Standardization Activities of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9</a:t>
            </a:fld>
            <a:endParaRPr lang="de-DE" altLang="de-DE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b="1" dirty="0"/>
              <a:t>ITU-T Rec. G.1032 - </a:t>
            </a:r>
            <a:r>
              <a:rPr lang="en-US" b="1" dirty="0" err="1"/>
              <a:t>G.QoE</a:t>
            </a:r>
            <a:r>
              <a:rPr lang="en-US" b="1" dirty="0"/>
              <a:t>-Gaming </a:t>
            </a:r>
            <a:endParaRPr lang="en-US" altLang="de-DE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7" y="2276872"/>
            <a:ext cx="7776865" cy="3641725"/>
          </a:xfrm>
        </p:spPr>
        <p:txBody>
          <a:bodyPr/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de-DE" sz="2000" b="1" dirty="0"/>
              <a:t>Human</a:t>
            </a:r>
            <a:r>
              <a:rPr lang="en-US" altLang="de-DE" sz="2000" dirty="0"/>
              <a:t> influence factors</a:t>
            </a:r>
          </a:p>
          <a:p>
            <a:pPr marL="727075" lvl="1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600" dirty="0"/>
              <a:t>Gaming experience, Intrinsic and extrinsic motivation, static and dynamic human factors (age, gender), human vision</a:t>
            </a:r>
            <a:endParaRPr lang="en-US" altLang="de-DE" sz="1600" dirty="0"/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de-DE" sz="2000" b="1" dirty="0"/>
              <a:t>System</a:t>
            </a:r>
            <a:r>
              <a:rPr lang="en-US" altLang="de-DE" sz="2000" dirty="0"/>
              <a:t> influence factors</a:t>
            </a:r>
          </a:p>
          <a:p>
            <a:pPr marL="727075" lvl="1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de-DE" sz="1600" dirty="0"/>
              <a:t>Game genre, mechanics and rules, temporal and spatial features (pace, accuracy), visual perspective, aesthetics and design characteristics, learning difficulty, device portability and size, input and output modalities</a:t>
            </a:r>
          </a:p>
          <a:p>
            <a:pPr marL="727075" lvl="1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de-DE" sz="1600" dirty="0"/>
              <a:t>Network and encoding parameters: delay, jitter, bandwidth, framerate, resolution, rate controller, </a:t>
            </a:r>
            <a:r>
              <a:rPr lang="en-US" altLang="de-DE" sz="1600" dirty="0" err="1"/>
              <a:t>GoP</a:t>
            </a:r>
            <a:r>
              <a:rPr lang="en-US" altLang="de-DE" sz="1600" dirty="0"/>
              <a:t>, motion range, audio and video compression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de-DE" sz="2000" b="1" dirty="0"/>
              <a:t>Context</a:t>
            </a:r>
            <a:r>
              <a:rPr lang="en-US" altLang="de-DE" sz="2000" dirty="0"/>
              <a:t> influence factors</a:t>
            </a:r>
          </a:p>
          <a:p>
            <a:pPr marL="727075" lvl="1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de-DE" sz="1600" dirty="0"/>
              <a:t>Physical environment factors, Social context, Service factors, Novelty</a:t>
            </a:r>
          </a:p>
          <a:p>
            <a:pPr marL="727075" lvl="1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altLang="de-DE" sz="2000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4E0DFAEF-66A7-4083-AA55-61275BA8CFFB}"/>
              </a:ext>
            </a:extLst>
          </p:cNvPr>
          <p:cNvSpPr txBox="1"/>
          <p:nvPr/>
        </p:nvSpPr>
        <p:spPr>
          <a:xfrm>
            <a:off x="5580112" y="1775379"/>
            <a:ext cx="360040" cy="28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[5]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495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E777AD51-A9A9-47A1-978E-E0D4C8A7F4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9314" y="1700808"/>
            <a:ext cx="3399110" cy="2592288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Ongoing Standardization Activities of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10</a:t>
            </a:fld>
            <a:endParaRPr lang="de-DE" altLang="de-DE" dirty="0"/>
          </a:p>
        </p:txBody>
      </p:sp>
      <p:sp>
        <p:nvSpPr>
          <p:cNvPr id="10" name="OTLSHAPE_TB_00000000000000000000000000000000_ScaleContainer">
            <a:extLst>
              <a:ext uri="{FF2B5EF4-FFF2-40B4-BE49-F238E27FC236}">
                <a16:creationId xmlns:a16="http://schemas.microsoft.com/office/drawing/2014/main" id="{9B9384D9-F756-47EB-8D1B-31387D86B54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812800" y="5373216"/>
            <a:ext cx="7518400" cy="381000"/>
          </a:xfrm>
          <a:prstGeom prst="roundRect">
            <a:avLst>
              <a:gd name="adj" fmla="val 100000"/>
            </a:avLst>
          </a:prstGeom>
          <a:gradFill flip="none" rotWithShape="1">
            <a:gsLst>
              <a:gs pos="0">
                <a:srgbClr val="44546A"/>
              </a:gs>
              <a:gs pos="0">
                <a:srgbClr val="44546A"/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reflection blurRad="6350" stA="50000" endA="300" endPos="55500" dist="50800" dir="5400000" sy="-100000" algn="bl" rotWithShape="0"/>
          </a:effectLst>
          <a:scene3d>
            <a:camera prst="orthographicFront"/>
            <a:lightRig rig="threePt" dir="t">
              <a:rot lat="0" lon="0" rev="8700000"/>
            </a:lightRig>
          </a:scene3d>
          <a:sp3d>
            <a:bevelT w="165100" h="19050"/>
          </a:sp3d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E1C1E582-6F4C-40AD-B5D6-6935CB0280F6}"/>
              </a:ext>
            </a:extLst>
          </p:cNvPr>
          <p:cNvSpPr txBox="1"/>
          <p:nvPr/>
        </p:nvSpPr>
        <p:spPr>
          <a:xfrm>
            <a:off x="1115616" y="5379050"/>
            <a:ext cx="6912768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de-DE" sz="1800" dirty="0"/>
              <a:t>2013    |    2014    |    2015    |    2016    |    2017    |    </a:t>
            </a:r>
            <a:r>
              <a:rPr lang="de-DE" sz="1800" b="1" dirty="0">
                <a:solidFill>
                  <a:schemeClr val="bg1"/>
                </a:solidFill>
              </a:rPr>
              <a:t>2018</a:t>
            </a:r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A6860458-747A-4EFD-8337-7131EDB0A3BB}"/>
              </a:ext>
            </a:extLst>
          </p:cNvPr>
          <p:cNvSpPr txBox="1"/>
          <p:nvPr/>
        </p:nvSpPr>
        <p:spPr>
          <a:xfrm>
            <a:off x="683568" y="2132856"/>
            <a:ext cx="5544616" cy="2846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600" b="1" dirty="0"/>
              <a:t>Approved Recommendation for P.GAME                 (ITU-T Rec. P.809)</a:t>
            </a:r>
          </a:p>
          <a:p>
            <a:pPr marL="171450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600" dirty="0"/>
              <a:t>Encoding Complexity Classification</a:t>
            </a:r>
          </a:p>
          <a:p>
            <a:pPr marL="171450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dirty="0"/>
              <a:t>C</a:t>
            </a:r>
            <a:r>
              <a:rPr lang="en-US" sz="1600" dirty="0" err="1"/>
              <a:t>haracteristics</a:t>
            </a:r>
            <a:r>
              <a:rPr lang="en-US" sz="1600" dirty="0"/>
              <a:t> responsible for delay sensitivity</a:t>
            </a:r>
          </a:p>
          <a:p>
            <a:pPr marL="628650" lvl="1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600" dirty="0"/>
              <a:t>Collaboration with </a:t>
            </a:r>
            <a:r>
              <a:rPr lang="de-DE" sz="1600" dirty="0"/>
              <a:t>S</a:t>
            </a:r>
            <a:r>
              <a:rPr lang="en-US" sz="1600" dirty="0"/>
              <a:t>. Sabet and C. </a:t>
            </a:r>
            <a:r>
              <a:rPr lang="en-US" sz="1600" dirty="0" err="1"/>
              <a:t>Griwodz</a:t>
            </a:r>
            <a:endParaRPr lang="en-US" sz="1600" dirty="0"/>
          </a:p>
          <a:p>
            <a:pPr marL="171450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dirty="0"/>
              <a:t>Q</a:t>
            </a:r>
            <a:r>
              <a:rPr lang="en-US" sz="1600" dirty="0" err="1"/>
              <a:t>uestionnaire</a:t>
            </a:r>
            <a:r>
              <a:rPr lang="en-US" sz="1600" dirty="0"/>
              <a:t> assessing input quality</a:t>
            </a:r>
          </a:p>
          <a:p>
            <a:pPr marL="171450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dirty="0"/>
              <a:t>D</a:t>
            </a:r>
            <a:r>
              <a:rPr lang="en-US" sz="1600" dirty="0" err="1"/>
              <a:t>imension</a:t>
            </a:r>
            <a:r>
              <a:rPr lang="en-US" sz="1600" dirty="0"/>
              <a:t>-based assessment of video quality</a:t>
            </a:r>
          </a:p>
          <a:p>
            <a:pPr marL="171450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dirty="0"/>
              <a:t>S</a:t>
            </a:r>
            <a:r>
              <a:rPr lang="en-US" sz="1600" dirty="0" err="1"/>
              <a:t>eparation</a:t>
            </a:r>
            <a:r>
              <a:rPr lang="en-US" sz="1600" dirty="0"/>
              <a:t> of spatial video and interaction quality</a:t>
            </a:r>
          </a:p>
          <a:p>
            <a:pPr marL="171450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dirty="0"/>
              <a:t>P</a:t>
            </a:r>
            <a:r>
              <a:rPr lang="en-US" sz="1600" dirty="0" err="1"/>
              <a:t>roposal</a:t>
            </a:r>
            <a:r>
              <a:rPr lang="en-US" sz="1600" dirty="0"/>
              <a:t> for structure of G.OMG</a:t>
            </a:r>
          </a:p>
        </p:txBody>
      </p:sp>
    </p:spTree>
    <p:extLst>
      <p:ext uri="{BB962C8B-B14F-4D97-AF65-F5344CB8AC3E}">
        <p14:creationId xmlns:p14="http://schemas.microsoft.com/office/powerpoint/2010/main" val="38300215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Ongoing Standardization Activities of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11</a:t>
            </a:fld>
            <a:endParaRPr lang="de-DE" altLang="de-DE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b="1" dirty="0"/>
              <a:t>ITU-T Rec. P.809 – P.GAME</a:t>
            </a:r>
            <a:endParaRPr lang="en-US" altLang="de-DE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7" y="2523579"/>
            <a:ext cx="7776865" cy="3641725"/>
          </a:xfrm>
        </p:spPr>
        <p:txBody>
          <a:bodyPr/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de-DE" sz="1600" b="1" dirty="0" err="1"/>
              <a:t>QoE</a:t>
            </a:r>
            <a:r>
              <a:rPr lang="en-US" altLang="de-DE" sz="1600" b="1" dirty="0"/>
              <a:t> aspects </a:t>
            </a:r>
            <a:r>
              <a:rPr lang="en-US" altLang="de-DE" sz="1600" dirty="0"/>
              <a:t>of gaming including five engagement concepts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de-DE" sz="1600" b="1" dirty="0"/>
              <a:t>Test paradigms: interactive vs. passive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de-DE" sz="1600" b="1" dirty="0"/>
              <a:t>Passive</a:t>
            </a:r>
            <a:r>
              <a:rPr lang="en-US" altLang="de-DE" sz="1600" dirty="0"/>
              <a:t> viewing-and-listening tests with audiovisual stimuli 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de-DE" sz="1600" b="1" dirty="0"/>
              <a:t>Interactive tests </a:t>
            </a:r>
            <a:r>
              <a:rPr lang="en-US" altLang="de-DE" sz="1600" dirty="0"/>
              <a:t>with game scenes</a:t>
            </a:r>
            <a:endParaRPr lang="en-US" altLang="de-DE" sz="1600" b="1" dirty="0"/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de-DE" sz="1600" dirty="0"/>
              <a:t>Experimental set-up: duration, environment, game material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altLang="de-DE" sz="1600" dirty="0"/>
              <a:t>H</a:t>
            </a:r>
            <a:r>
              <a:rPr lang="en-US" altLang="de-DE" sz="1600" dirty="0"/>
              <a:t>ow to ensure similar stimuli for participants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de-DE" sz="1600" dirty="0"/>
              <a:t>Collection of </a:t>
            </a:r>
            <a:r>
              <a:rPr lang="en-US" altLang="de-DE" sz="1600" b="1" dirty="0"/>
              <a:t>questionnaires </a:t>
            </a:r>
            <a:r>
              <a:rPr lang="en-US" altLang="de-DE" sz="1600" dirty="0"/>
              <a:t>and scales</a:t>
            </a:r>
            <a:endParaRPr lang="en-US" altLang="de-DE" sz="1600" b="1" dirty="0"/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de-DE" sz="1600" dirty="0"/>
              <a:t>Player performance measurement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B72DF665-D3CD-4FE0-B806-60CF595E36A8}"/>
              </a:ext>
            </a:extLst>
          </p:cNvPr>
          <p:cNvSpPr txBox="1"/>
          <p:nvPr/>
        </p:nvSpPr>
        <p:spPr>
          <a:xfrm>
            <a:off x="4499992" y="1775379"/>
            <a:ext cx="360040" cy="28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[6]</a:t>
            </a:r>
            <a:endParaRPr lang="en-US" dirty="0"/>
          </a:p>
        </p:txBody>
      </p:sp>
      <p:sp>
        <p:nvSpPr>
          <p:cNvPr id="2" name="Sprechblase: rechteckig mit abgerundeten Ecken 1">
            <a:extLst>
              <a:ext uri="{FF2B5EF4-FFF2-40B4-BE49-F238E27FC236}">
                <a16:creationId xmlns:a16="http://schemas.microsoft.com/office/drawing/2014/main" id="{67EBA353-BF2D-4E25-85BE-5917D3E199DB}"/>
              </a:ext>
            </a:extLst>
          </p:cNvPr>
          <p:cNvSpPr/>
          <p:nvPr/>
        </p:nvSpPr>
        <p:spPr bwMode="auto">
          <a:xfrm>
            <a:off x="5148064" y="2852936"/>
            <a:ext cx="3312368" cy="2232248"/>
          </a:xfrm>
          <a:prstGeom prst="wedgeRoundRectCallout">
            <a:avLst/>
          </a:prstGeom>
          <a:solidFill>
            <a:schemeClr val="tx2"/>
          </a:solidFill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dist="35921" dir="2700000" algn="ctr" rotWithShape="0">
              <a:schemeClr val="bg2"/>
            </a:outerShdw>
            <a:reflection blurRad="6350" stA="52000" endA="300" endPos="35000" dir="5400000" sy="-100000" algn="bl" rotWithShape="0"/>
          </a:effectLst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613E24D-3AE7-42DA-AD5E-7FE971D41E36}"/>
              </a:ext>
            </a:extLst>
          </p:cNvPr>
          <p:cNvSpPr txBox="1"/>
          <p:nvPr/>
        </p:nvSpPr>
        <p:spPr>
          <a:xfrm>
            <a:off x="5220072" y="3028404"/>
            <a:ext cx="3168352" cy="1838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300"/>
              </a:spcAft>
            </a:pPr>
            <a:r>
              <a:rPr lang="de-DE" dirty="0" err="1">
                <a:solidFill>
                  <a:schemeClr val="bg1"/>
                </a:solidFill>
              </a:rPr>
              <a:t>Difference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to</a:t>
            </a:r>
            <a:r>
              <a:rPr lang="de-DE" dirty="0">
                <a:solidFill>
                  <a:schemeClr val="bg1"/>
                </a:solidFill>
              </a:rPr>
              <a:t> traditional passive </a:t>
            </a:r>
            <a:r>
              <a:rPr lang="de-DE" dirty="0" err="1">
                <a:solidFill>
                  <a:schemeClr val="bg1"/>
                </a:solidFill>
              </a:rPr>
              <a:t>tests</a:t>
            </a:r>
            <a:r>
              <a:rPr lang="de-DE" dirty="0">
                <a:solidFill>
                  <a:schemeClr val="bg1"/>
                </a:solidFill>
              </a:rPr>
              <a:t>:</a:t>
            </a:r>
          </a:p>
          <a:p>
            <a:pPr marL="171450" indent="-171450" algn="l">
              <a:spcAft>
                <a:spcPts val="300"/>
              </a:spcAft>
              <a:buFontTx/>
              <a:buChar char="-"/>
            </a:pPr>
            <a:r>
              <a:rPr lang="de-DE" dirty="0" err="1">
                <a:solidFill>
                  <a:schemeClr val="bg1"/>
                </a:solidFill>
              </a:rPr>
              <a:t>Instructions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of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participants</a:t>
            </a:r>
            <a:endParaRPr lang="de-DE" dirty="0">
              <a:solidFill>
                <a:schemeClr val="bg1"/>
              </a:solidFill>
            </a:endParaRPr>
          </a:p>
          <a:p>
            <a:pPr marL="628650" lvl="1" indent="-171450" algn="l">
              <a:spcAft>
                <a:spcPts val="300"/>
              </a:spcAft>
              <a:buFontTx/>
              <a:buChar char="-"/>
            </a:pPr>
            <a:r>
              <a:rPr lang="de-DE" dirty="0" err="1">
                <a:solidFill>
                  <a:schemeClr val="bg1"/>
                </a:solidFill>
              </a:rPr>
              <a:t>Make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them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familiar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with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games</a:t>
            </a:r>
            <a:endParaRPr lang="de-DE" dirty="0">
              <a:solidFill>
                <a:schemeClr val="bg1"/>
              </a:solidFill>
            </a:endParaRPr>
          </a:p>
          <a:p>
            <a:pPr marL="628650" lvl="1" indent="-171450" algn="l">
              <a:spcAft>
                <a:spcPts val="300"/>
              </a:spcAft>
              <a:buFontTx/>
              <a:buChar char="-"/>
            </a:pPr>
            <a:r>
              <a:rPr lang="de-DE" dirty="0" err="1">
                <a:solidFill>
                  <a:schemeClr val="bg1"/>
                </a:solidFill>
              </a:rPr>
              <a:t>Should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be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interested</a:t>
            </a:r>
            <a:r>
              <a:rPr lang="de-DE" dirty="0">
                <a:solidFill>
                  <a:schemeClr val="bg1"/>
                </a:solidFill>
              </a:rPr>
              <a:t> in </a:t>
            </a:r>
            <a:r>
              <a:rPr lang="de-DE" dirty="0" err="1">
                <a:solidFill>
                  <a:schemeClr val="bg1"/>
                </a:solidFill>
              </a:rPr>
              <a:t>gaming</a:t>
            </a:r>
            <a:endParaRPr lang="de-DE" dirty="0">
              <a:solidFill>
                <a:schemeClr val="bg1"/>
              </a:solidFill>
            </a:endParaRPr>
          </a:p>
          <a:p>
            <a:pPr marL="628650" lvl="1" indent="-171450" algn="l">
              <a:spcAft>
                <a:spcPts val="300"/>
              </a:spcAft>
              <a:buFontTx/>
              <a:buChar char="-"/>
            </a:pPr>
            <a:r>
              <a:rPr lang="de-DE" dirty="0">
                <a:solidFill>
                  <a:schemeClr val="bg1"/>
                </a:solidFill>
              </a:rPr>
              <a:t>Video </a:t>
            </a:r>
            <a:r>
              <a:rPr lang="de-DE" dirty="0" err="1">
                <a:solidFill>
                  <a:schemeClr val="bg1"/>
                </a:solidFill>
              </a:rPr>
              <a:t>quality</a:t>
            </a:r>
            <a:r>
              <a:rPr lang="de-DE" dirty="0">
                <a:solidFill>
                  <a:schemeClr val="bg1"/>
                </a:solidFill>
              </a:rPr>
              <a:t> vs. </a:t>
            </a:r>
            <a:r>
              <a:rPr lang="de-DE" dirty="0" err="1">
                <a:solidFill>
                  <a:schemeClr val="bg1"/>
                </a:solidFill>
              </a:rPr>
              <a:t>graphical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quality</a:t>
            </a:r>
            <a:endParaRPr lang="en-US" dirty="0">
              <a:solidFill>
                <a:schemeClr val="bg1"/>
              </a:solidFill>
            </a:endParaRPr>
          </a:p>
          <a:p>
            <a:pPr marL="171450" indent="-171450" algn="l">
              <a:spcAft>
                <a:spcPts val="300"/>
              </a:spcAft>
              <a:buFontTx/>
              <a:buChar char="-"/>
            </a:pPr>
            <a:r>
              <a:rPr lang="de-DE" dirty="0">
                <a:solidFill>
                  <a:schemeClr val="bg1"/>
                </a:solidFill>
              </a:rPr>
              <a:t>T</a:t>
            </a:r>
            <a:r>
              <a:rPr lang="en-US" dirty="0" err="1">
                <a:solidFill>
                  <a:schemeClr val="bg1"/>
                </a:solidFill>
              </a:rPr>
              <a:t>est</a:t>
            </a:r>
            <a:r>
              <a:rPr lang="en-US" dirty="0">
                <a:solidFill>
                  <a:schemeClr val="bg1"/>
                </a:solidFill>
              </a:rPr>
              <a:t> Material</a:t>
            </a:r>
          </a:p>
          <a:p>
            <a:pPr marL="628650" lvl="1" indent="-171450" algn="l">
              <a:spcAft>
                <a:spcPts val="300"/>
              </a:spcAft>
              <a:buFontTx/>
              <a:buChar char="-"/>
            </a:pPr>
            <a:r>
              <a:rPr lang="de-DE" dirty="0">
                <a:solidFill>
                  <a:schemeClr val="bg1"/>
                </a:solidFill>
              </a:rPr>
              <a:t>F</a:t>
            </a:r>
            <a:r>
              <a:rPr lang="en-US" dirty="0" err="1">
                <a:solidFill>
                  <a:schemeClr val="bg1"/>
                </a:solidFill>
              </a:rPr>
              <a:t>ind</a:t>
            </a:r>
            <a:r>
              <a:rPr lang="en-US" dirty="0">
                <a:solidFill>
                  <a:schemeClr val="bg1"/>
                </a:solidFill>
              </a:rPr>
              <a:t> representative scene</a:t>
            </a:r>
          </a:p>
          <a:p>
            <a:pPr marL="628650" lvl="1" indent="-171450" algn="l">
              <a:spcAft>
                <a:spcPts val="300"/>
              </a:spcAft>
              <a:buFontTx/>
              <a:buChar char="-"/>
            </a:pPr>
            <a:r>
              <a:rPr lang="de-DE" dirty="0">
                <a:solidFill>
                  <a:schemeClr val="bg1"/>
                </a:solidFill>
              </a:rPr>
              <a:t>S</a:t>
            </a:r>
            <a:r>
              <a:rPr lang="en-US" dirty="0" err="1">
                <a:solidFill>
                  <a:schemeClr val="bg1"/>
                </a:solidFill>
              </a:rPr>
              <a:t>timulus</a:t>
            </a:r>
            <a:r>
              <a:rPr lang="en-US" dirty="0">
                <a:solidFill>
                  <a:schemeClr val="bg1"/>
                </a:solidFill>
              </a:rPr>
              <a:t> duration longer (~ 30s)</a:t>
            </a:r>
            <a:endParaRPr lang="de-D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2446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 animBg="1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Ongoing Standardization Activities of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12</a:t>
            </a:fld>
            <a:endParaRPr lang="de-DE" altLang="de-DE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altLang="de-DE" b="1" dirty="0"/>
              <a:t>Comparison of interactive and passive tests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E7FFB99D-B283-4FAD-B267-D403EC8465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988" y="2391249"/>
            <a:ext cx="3633357" cy="2909959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90C72EEC-3511-42CA-8925-2A4B9CD285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8479" y="2417637"/>
            <a:ext cx="3605929" cy="2852936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A23A1BE1-A25A-4BD3-BDB4-2FF6F42DD2E6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2749267" y="5420288"/>
            <a:ext cx="3910965" cy="184785"/>
          </a:xfrm>
          <a:prstGeom prst="rect">
            <a:avLst/>
          </a:prstGeom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1C24FCD6-DF31-4B75-8910-4CDF8D00AFED}"/>
              </a:ext>
            </a:extLst>
          </p:cNvPr>
          <p:cNvSpPr/>
          <p:nvPr/>
        </p:nvSpPr>
        <p:spPr bwMode="auto">
          <a:xfrm>
            <a:off x="1187624" y="5013176"/>
            <a:ext cx="6912768" cy="30613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36AD8CA6-00A9-493B-8B15-24F3CBC28E58}"/>
              </a:ext>
            </a:extLst>
          </p:cNvPr>
          <p:cNvSpPr txBox="1"/>
          <p:nvPr/>
        </p:nvSpPr>
        <p:spPr>
          <a:xfrm>
            <a:off x="1115616" y="4993431"/>
            <a:ext cx="72728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400" dirty="0"/>
              <a:t>     </a:t>
            </a:r>
            <a:r>
              <a:rPr lang="de-DE" sz="1400" dirty="0" err="1"/>
              <a:t>Blocky</a:t>
            </a:r>
            <a:r>
              <a:rPr lang="de-DE" sz="1400" dirty="0"/>
              <a:t>           </a:t>
            </a:r>
            <a:r>
              <a:rPr lang="de-DE" sz="1400" dirty="0" err="1"/>
              <a:t>Jerky</a:t>
            </a:r>
            <a:r>
              <a:rPr lang="de-DE" sz="1400" dirty="0"/>
              <a:t>         Reference                       </a:t>
            </a:r>
            <a:r>
              <a:rPr lang="de-DE" sz="1400" dirty="0" err="1"/>
              <a:t>Blocky</a:t>
            </a:r>
            <a:r>
              <a:rPr lang="de-DE" sz="1400" dirty="0"/>
              <a:t>           </a:t>
            </a:r>
            <a:r>
              <a:rPr lang="de-DE" sz="1400" dirty="0" err="1"/>
              <a:t>Jerky</a:t>
            </a:r>
            <a:r>
              <a:rPr lang="de-DE" sz="1400" dirty="0"/>
              <a:t>         Reference</a:t>
            </a:r>
            <a:endParaRPr lang="en-US" sz="1400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042B4F9B-F57D-4B64-BBDE-3FCDFA730515}"/>
              </a:ext>
            </a:extLst>
          </p:cNvPr>
          <p:cNvSpPr txBox="1"/>
          <p:nvPr/>
        </p:nvSpPr>
        <p:spPr>
          <a:xfrm>
            <a:off x="7884368" y="2191002"/>
            <a:ext cx="360040" cy="28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[7]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100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Ongoing Standardization Activities of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13</a:t>
            </a:fld>
            <a:endParaRPr lang="de-DE" altLang="de-DE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b="1" dirty="0"/>
              <a:t>Future ITU-T Rec. G.OMG</a:t>
            </a:r>
            <a:endParaRPr lang="en-US" altLang="de-DE" dirty="0"/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329610AD-F0BC-442B-BAA2-9162121D8B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567" y="2379563"/>
            <a:ext cx="7560841" cy="364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84225" indent="-244475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2pPr>
            <a:lvl3pPr marL="119221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de-DE" sz="1600" b="1" kern="0" dirty="0"/>
              <a:t>Predict</a:t>
            </a:r>
            <a:r>
              <a:rPr lang="en-US" altLang="de-DE" sz="1600" kern="0" dirty="0"/>
              <a:t> overall </a:t>
            </a:r>
            <a:r>
              <a:rPr lang="en-US" altLang="de-DE" sz="1600" b="1" kern="0" dirty="0"/>
              <a:t>quality or individual quality aspects</a:t>
            </a:r>
            <a:r>
              <a:rPr lang="en-US" altLang="de-DE" sz="1600" kern="0" dirty="0"/>
              <a:t> based on encoding and network parameters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altLang="de-DE" sz="1600" kern="0" dirty="0"/>
              <a:t>T</a:t>
            </a:r>
            <a:r>
              <a:rPr lang="en-US" altLang="de-DE" sz="1600" kern="0" dirty="0"/>
              <a:t>wo modes depending on available information about game content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altLang="de-DE" sz="1600" b="1" kern="0" dirty="0" err="1"/>
              <a:t>Scope</a:t>
            </a:r>
            <a:r>
              <a:rPr lang="de-DE" altLang="de-DE" sz="1600" kern="0" dirty="0"/>
              <a:t>:</a:t>
            </a:r>
          </a:p>
          <a:p>
            <a:pPr marL="727075" lvl="1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sz="1600" kern="0" dirty="0"/>
              <a:t>Considering relevant factors identified in ITU-T Rec. G.1032</a:t>
            </a:r>
          </a:p>
          <a:p>
            <a:pPr marL="727075" lvl="1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sz="1600" kern="0" dirty="0"/>
              <a:t>Network planning tool (infrastructure and resource distribution)</a:t>
            </a:r>
          </a:p>
          <a:p>
            <a:pPr marL="727075" lvl="1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sz="1600" kern="0" dirty="0"/>
              <a:t>Target services: cloud gaming </a:t>
            </a:r>
          </a:p>
          <a:p>
            <a:pPr marL="727075" lvl="1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sz="1600" kern="0" dirty="0"/>
              <a:t>Target group: non-professional gamer</a:t>
            </a:r>
          </a:p>
          <a:p>
            <a:pPr marL="727075" lvl="1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altLang="de-DE" sz="1600" kern="0" dirty="0"/>
              <a:t>Not: VR gaming, mobile devices, social aspects (but might be applicable)</a:t>
            </a:r>
          </a:p>
          <a:p>
            <a:pPr marL="727075" lvl="1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altLang="de-DE" sz="1600" kern="0" dirty="0"/>
              <a:t>Not: </a:t>
            </a:r>
            <a:r>
              <a:rPr lang="en-GB" sz="1600" kern="0" dirty="0"/>
              <a:t>influence of the design of games or the motivation of users to play</a:t>
            </a:r>
            <a:endParaRPr lang="en-US" altLang="de-DE" sz="1600" kern="0" dirty="0"/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A9676795-4BBA-4606-9E10-2B7310DCE11C}"/>
              </a:ext>
            </a:extLst>
          </p:cNvPr>
          <p:cNvSpPr txBox="1"/>
          <p:nvPr/>
        </p:nvSpPr>
        <p:spPr>
          <a:xfrm>
            <a:off x="4210372" y="1778281"/>
            <a:ext cx="360040" cy="28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[8]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283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Ongoing Standardization Activities of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14</a:t>
            </a:fld>
            <a:endParaRPr lang="de-DE" altLang="de-DE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b="1" dirty="0"/>
              <a:t>Future ITU-T Rec. G.OMG</a:t>
            </a:r>
            <a:endParaRPr lang="en-US" altLang="de-DE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A17D2290-BDE7-4CEB-B88F-BC5B86A3B3B1}"/>
              </a:ext>
            </a:extLst>
          </p:cNvPr>
          <p:cNvSpPr txBox="1"/>
          <p:nvPr/>
        </p:nvSpPr>
        <p:spPr>
          <a:xfrm>
            <a:off x="7524328" y="5324966"/>
            <a:ext cx="360040" cy="28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[8]</a:t>
            </a:r>
            <a:endParaRPr lang="en-US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369C28B-FD5E-4BAB-B867-B8D416ADBF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08" y="2639424"/>
            <a:ext cx="8197112" cy="2829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837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Ongoing Standardization Activities of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15</a:t>
            </a:fld>
            <a:endParaRPr lang="de-DE" altLang="de-DE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b="1" dirty="0"/>
              <a:t>Future ITU-T Rec. G.OMG</a:t>
            </a:r>
            <a:endParaRPr lang="en-US" alt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84B19D5-D09A-47AE-BCEF-E5E2174CA6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2420888"/>
            <a:ext cx="6120765" cy="942255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8832AEED-45BF-471D-B19C-D7F49869C7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3291" y="3626760"/>
            <a:ext cx="6028827" cy="935643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C5B628E4-829B-4B11-A60C-F36EBB8629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7307" y="4850435"/>
            <a:ext cx="5688632" cy="949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5650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Ongoing Standardization Activities of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16</a:t>
            </a:fld>
            <a:endParaRPr lang="de-DE" altLang="de-DE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b="1" dirty="0"/>
              <a:t>Future ITU-T Rec. G.OMG</a:t>
            </a:r>
            <a:endParaRPr lang="en-US" altLang="de-DE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7" y="2523579"/>
            <a:ext cx="7776865" cy="3641725"/>
          </a:xfrm>
        </p:spPr>
        <p:txBody>
          <a:bodyPr/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altLang="de-DE" sz="1600" b="1" dirty="0" err="1"/>
              <a:t>Requirement</a:t>
            </a:r>
            <a:r>
              <a:rPr lang="de-DE" altLang="de-DE" sz="1600" b="1" dirty="0"/>
              <a:t> </a:t>
            </a:r>
            <a:r>
              <a:rPr lang="de-DE" altLang="de-DE" sz="1600" b="1" dirty="0" err="1"/>
              <a:t>specification</a:t>
            </a:r>
            <a:r>
              <a:rPr lang="de-DE" altLang="de-DE" sz="1600" b="1" dirty="0"/>
              <a:t> </a:t>
            </a:r>
            <a:r>
              <a:rPr lang="de-DE" altLang="de-DE" sz="1600" dirty="0" err="1"/>
              <a:t>submitted</a:t>
            </a:r>
            <a:r>
              <a:rPr lang="de-DE" altLang="de-DE" sz="1600" dirty="0"/>
              <a:t> in May 2018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altLang="de-DE" sz="1600" b="1" dirty="0"/>
              <a:t>Data </a:t>
            </a:r>
            <a:r>
              <a:rPr lang="de-DE" altLang="de-DE" sz="1600" b="1" dirty="0" err="1"/>
              <a:t>assessment</a:t>
            </a:r>
            <a:r>
              <a:rPr lang="de-DE" altLang="de-DE" sz="1600" b="1" dirty="0"/>
              <a:t> </a:t>
            </a:r>
            <a:r>
              <a:rPr lang="de-DE" altLang="de-DE" sz="1600" dirty="0" err="1"/>
              <a:t>process</a:t>
            </a:r>
            <a:r>
              <a:rPr lang="de-DE" altLang="de-DE" sz="1600" dirty="0"/>
              <a:t> will </a:t>
            </a:r>
            <a:r>
              <a:rPr lang="de-DE" altLang="de-DE" sz="1600" dirty="0" err="1"/>
              <a:t>be</a:t>
            </a:r>
            <a:r>
              <a:rPr lang="de-DE" altLang="de-DE" sz="1600" dirty="0"/>
              <a:t> </a:t>
            </a:r>
            <a:r>
              <a:rPr lang="de-DE" altLang="de-DE" sz="1600" dirty="0" err="1"/>
              <a:t>discussed</a:t>
            </a:r>
            <a:r>
              <a:rPr lang="de-DE" altLang="de-DE" sz="1600" dirty="0"/>
              <a:t> in </a:t>
            </a:r>
            <a:r>
              <a:rPr lang="de-DE" altLang="de-DE" sz="1600" dirty="0" err="1"/>
              <a:t>Dec</a:t>
            </a:r>
            <a:r>
              <a:rPr lang="de-DE" altLang="de-DE" sz="1600" dirty="0"/>
              <a:t> 2018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altLang="de-DE" sz="1600" dirty="0"/>
              <a:t>So </a:t>
            </a:r>
            <a:r>
              <a:rPr lang="de-DE" altLang="de-DE" sz="1600" dirty="0" err="1"/>
              <a:t>far</a:t>
            </a:r>
            <a:r>
              <a:rPr lang="de-DE" altLang="de-DE" sz="1600" dirty="0"/>
              <a:t> </a:t>
            </a:r>
            <a:r>
              <a:rPr lang="de-DE" altLang="de-DE" sz="1600" dirty="0" err="1"/>
              <a:t>six</a:t>
            </a:r>
            <a:r>
              <a:rPr lang="de-DE" altLang="de-DE" sz="1600" dirty="0"/>
              <a:t> </a:t>
            </a:r>
            <a:r>
              <a:rPr lang="de-DE" altLang="de-DE" sz="1600" dirty="0" err="1"/>
              <a:t>games</a:t>
            </a:r>
            <a:r>
              <a:rPr lang="de-DE" altLang="de-DE" sz="1600" dirty="0"/>
              <a:t> </a:t>
            </a:r>
            <a:r>
              <a:rPr lang="de-DE" altLang="de-DE" sz="1600" dirty="0" err="1"/>
              <a:t>used</a:t>
            </a:r>
            <a:r>
              <a:rPr lang="de-DE" altLang="de-DE" sz="1600" dirty="0"/>
              <a:t> </a:t>
            </a:r>
            <a:r>
              <a:rPr lang="de-DE" altLang="de-DE" sz="1600" dirty="0" err="1"/>
              <a:t>to</a:t>
            </a:r>
            <a:r>
              <a:rPr lang="de-DE" altLang="de-DE" sz="1600" dirty="0"/>
              <a:t> </a:t>
            </a:r>
            <a:r>
              <a:rPr lang="de-DE" altLang="de-DE" sz="1600" dirty="0" err="1"/>
              <a:t>build</a:t>
            </a:r>
            <a:r>
              <a:rPr lang="de-DE" altLang="de-DE" sz="1600" dirty="0"/>
              <a:t> </a:t>
            </a:r>
            <a:r>
              <a:rPr lang="de-DE" altLang="de-DE" sz="1600" dirty="0" err="1"/>
              <a:t>dataset</a:t>
            </a:r>
            <a:endParaRPr lang="en-US" altLang="de-DE" sz="160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65C8BB66-B924-44FE-921B-7165A19D2F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252" y="3731662"/>
            <a:ext cx="7452320" cy="2073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9976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Ongoing Standardization Activities of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17</a:t>
            </a:fld>
            <a:endParaRPr lang="de-DE" altLang="de-DE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b="1" dirty="0"/>
              <a:t>Impact of Spatial Video Quality on Input Quality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C07426DF-9564-491C-B101-771C8FABE8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de-DE" dirty="0" err="1"/>
              <a:t>Subjective</a:t>
            </a:r>
            <a:r>
              <a:rPr lang="de-DE" dirty="0"/>
              <a:t> </a:t>
            </a:r>
            <a:r>
              <a:rPr lang="de-DE" dirty="0" err="1"/>
              <a:t>ratings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CSGO at 720p</a:t>
            </a:r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r>
              <a:rPr lang="de-DE" dirty="0"/>
              <a:t>	</a:t>
            </a:r>
            <a:r>
              <a:rPr lang="en-US" dirty="0"/>
              <a:t>	          Interaction Quality		                Spatial Video Quality</a:t>
            </a:r>
            <a:endParaRPr lang="de-DE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226B50D7-E153-4A70-B7B9-9B77F2AD1755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870" y="2636912"/>
            <a:ext cx="7989083" cy="30364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360478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Ongoing Standardization Activities of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18</a:t>
            </a:fld>
            <a:endParaRPr lang="de-DE" altLang="de-DE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altLang="de-DE" b="1" dirty="0"/>
              <a:t>Remaining challenges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7" y="2348880"/>
            <a:ext cx="7776865" cy="3641725"/>
          </a:xfrm>
        </p:spPr>
        <p:txBody>
          <a:bodyPr/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de-DE" sz="1600" dirty="0">
                <a:ea typeface="+mn-ea"/>
                <a:cs typeface="+mn-cs"/>
              </a:rPr>
              <a:t>Model inputs are system influence factors, but they are potentially augmented by human and context  influence factors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de-DE" sz="1600" dirty="0">
                <a:ea typeface="+mn-ea"/>
                <a:cs typeface="+mn-cs"/>
              </a:rPr>
              <a:t>Game characteristics largely determine the impact of system influence factors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de-DE" sz="1600" dirty="0">
                <a:ea typeface="+mn-ea"/>
                <a:cs typeface="+mn-cs"/>
              </a:rPr>
              <a:t>Parametric description of game characteristics missing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dirty="0">
                <a:ea typeface="+mn-ea"/>
                <a:cs typeface="+mn-cs"/>
              </a:rPr>
              <a:t>Physiological </a:t>
            </a:r>
            <a:r>
              <a:rPr lang="de-DE" sz="1600" dirty="0" err="1">
                <a:ea typeface="+mn-ea"/>
                <a:cs typeface="+mn-cs"/>
              </a:rPr>
              <a:t>measurement</a:t>
            </a:r>
            <a:r>
              <a:rPr lang="de-DE" sz="1600" dirty="0">
                <a:ea typeface="+mn-ea"/>
                <a:cs typeface="+mn-cs"/>
              </a:rPr>
              <a:t> </a:t>
            </a:r>
            <a:r>
              <a:rPr lang="de-DE" sz="1600" dirty="0" err="1">
                <a:ea typeface="+mn-ea"/>
                <a:cs typeface="+mn-cs"/>
              </a:rPr>
              <a:t>methods</a:t>
            </a:r>
            <a:endParaRPr lang="de-DE" sz="1600" dirty="0">
              <a:ea typeface="+mn-ea"/>
              <a:cs typeface="+mn-cs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dirty="0">
                <a:ea typeface="+mn-ea"/>
                <a:cs typeface="+mn-cs"/>
              </a:rPr>
              <a:t>Performance </a:t>
            </a:r>
            <a:r>
              <a:rPr lang="de-DE" sz="1600" dirty="0" err="1">
                <a:ea typeface="+mn-ea"/>
                <a:cs typeface="+mn-cs"/>
              </a:rPr>
              <a:t>metrics</a:t>
            </a:r>
            <a:endParaRPr lang="de-DE" sz="1600" dirty="0">
              <a:ea typeface="+mn-ea"/>
              <a:cs typeface="+mn-cs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dirty="0">
                <a:ea typeface="+mn-ea"/>
                <a:cs typeface="+mn-cs"/>
              </a:rPr>
              <a:t>Fast </a:t>
            </a:r>
            <a:r>
              <a:rPr lang="de-DE" sz="1600" dirty="0" err="1">
                <a:ea typeface="+mn-ea"/>
                <a:cs typeface="+mn-cs"/>
              </a:rPr>
              <a:t>development</a:t>
            </a:r>
            <a:r>
              <a:rPr lang="de-DE" sz="1600" dirty="0">
                <a:ea typeface="+mn-ea"/>
                <a:cs typeface="+mn-cs"/>
              </a:rPr>
              <a:t> </a:t>
            </a:r>
            <a:r>
              <a:rPr lang="de-DE" sz="1600" dirty="0" err="1">
                <a:ea typeface="+mn-ea"/>
                <a:cs typeface="+mn-cs"/>
              </a:rPr>
              <a:t>of</a:t>
            </a:r>
            <a:r>
              <a:rPr lang="de-DE" sz="1600" dirty="0">
                <a:ea typeface="+mn-ea"/>
                <a:cs typeface="+mn-cs"/>
              </a:rPr>
              <a:t> </a:t>
            </a:r>
            <a:r>
              <a:rPr lang="de-DE" sz="1600" dirty="0" err="1">
                <a:ea typeface="+mn-ea"/>
                <a:cs typeface="+mn-cs"/>
              </a:rPr>
              <a:t>cloud</a:t>
            </a:r>
            <a:r>
              <a:rPr lang="de-DE" sz="1600" dirty="0">
                <a:ea typeface="+mn-ea"/>
                <a:cs typeface="+mn-cs"/>
              </a:rPr>
              <a:t> </a:t>
            </a:r>
            <a:r>
              <a:rPr lang="de-DE" sz="1600" dirty="0" err="1">
                <a:ea typeface="+mn-ea"/>
                <a:cs typeface="+mn-cs"/>
              </a:rPr>
              <a:t>gaming</a:t>
            </a:r>
            <a:r>
              <a:rPr lang="de-DE" sz="1600" dirty="0">
                <a:ea typeface="+mn-ea"/>
                <a:cs typeface="+mn-cs"/>
              </a:rPr>
              <a:t> </a:t>
            </a:r>
            <a:r>
              <a:rPr lang="de-DE" sz="1600" dirty="0" err="1">
                <a:ea typeface="+mn-ea"/>
                <a:cs typeface="+mn-cs"/>
              </a:rPr>
              <a:t>systems</a:t>
            </a:r>
            <a:endParaRPr lang="de-DE" sz="1600" dirty="0">
              <a:ea typeface="+mn-ea"/>
              <a:cs typeface="+mn-cs"/>
            </a:endParaRPr>
          </a:p>
          <a:p>
            <a:pPr marL="727075" lvl="1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dirty="0">
                <a:ea typeface="+mn-ea"/>
                <a:cs typeface="+mn-cs"/>
              </a:rPr>
              <a:t>Individual </a:t>
            </a:r>
            <a:r>
              <a:rPr lang="de-DE" sz="1600" dirty="0" err="1">
                <a:ea typeface="+mn-ea"/>
                <a:cs typeface="+mn-cs"/>
              </a:rPr>
              <a:t>network</a:t>
            </a:r>
            <a:r>
              <a:rPr lang="de-DE" sz="1600" dirty="0">
                <a:ea typeface="+mn-ea"/>
                <a:cs typeface="+mn-cs"/>
              </a:rPr>
              <a:t> </a:t>
            </a:r>
            <a:r>
              <a:rPr lang="de-DE" sz="1600" dirty="0" err="1">
                <a:ea typeface="+mn-ea"/>
                <a:cs typeface="+mn-cs"/>
              </a:rPr>
              <a:t>protocols</a:t>
            </a:r>
            <a:r>
              <a:rPr lang="de-DE" sz="1600" dirty="0">
                <a:ea typeface="+mn-ea"/>
                <a:cs typeface="+mn-cs"/>
              </a:rPr>
              <a:t> (packet </a:t>
            </a:r>
            <a:r>
              <a:rPr lang="de-DE" sz="1600" dirty="0" err="1">
                <a:ea typeface="+mn-ea"/>
                <a:cs typeface="+mn-cs"/>
              </a:rPr>
              <a:t>loss</a:t>
            </a:r>
            <a:r>
              <a:rPr lang="de-DE" sz="1600" dirty="0">
                <a:ea typeface="+mn-ea"/>
                <a:cs typeface="+mn-cs"/>
              </a:rPr>
              <a:t> </a:t>
            </a:r>
            <a:r>
              <a:rPr lang="de-DE" sz="1600" dirty="0" err="1">
                <a:ea typeface="+mn-ea"/>
                <a:cs typeface="+mn-cs"/>
              </a:rPr>
              <a:t>influence</a:t>
            </a:r>
            <a:r>
              <a:rPr lang="de-DE" sz="1600" dirty="0">
                <a:ea typeface="+mn-ea"/>
                <a:cs typeface="+mn-cs"/>
              </a:rPr>
              <a:t>)</a:t>
            </a:r>
          </a:p>
          <a:p>
            <a:pPr marL="727075" lvl="1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dirty="0" err="1">
                <a:ea typeface="+mn-ea"/>
                <a:cs typeface="+mn-cs"/>
              </a:rPr>
              <a:t>Current</a:t>
            </a:r>
            <a:r>
              <a:rPr lang="de-DE" sz="1600" dirty="0">
                <a:ea typeface="+mn-ea"/>
                <a:cs typeface="+mn-cs"/>
              </a:rPr>
              <a:t> </a:t>
            </a:r>
            <a:r>
              <a:rPr lang="de-DE" sz="1600" dirty="0" err="1">
                <a:ea typeface="+mn-ea"/>
                <a:cs typeface="+mn-cs"/>
              </a:rPr>
              <a:t>models</a:t>
            </a:r>
            <a:r>
              <a:rPr lang="de-DE" sz="1600" dirty="0">
                <a:ea typeface="+mn-ea"/>
                <a:cs typeface="+mn-cs"/>
              </a:rPr>
              <a:t> not </a:t>
            </a:r>
            <a:r>
              <a:rPr lang="de-DE" sz="1600" dirty="0" err="1">
                <a:ea typeface="+mn-ea"/>
                <a:cs typeface="+mn-cs"/>
              </a:rPr>
              <a:t>accurate</a:t>
            </a:r>
            <a:r>
              <a:rPr lang="de-DE" sz="1600" dirty="0">
                <a:ea typeface="+mn-ea"/>
                <a:cs typeface="+mn-cs"/>
              </a:rPr>
              <a:t> </a:t>
            </a:r>
            <a:r>
              <a:rPr lang="de-DE" sz="1600" dirty="0" err="1">
                <a:ea typeface="+mn-ea"/>
                <a:cs typeface="+mn-cs"/>
              </a:rPr>
              <a:t>for</a:t>
            </a:r>
            <a:r>
              <a:rPr lang="de-DE" sz="1600" dirty="0">
                <a:ea typeface="+mn-ea"/>
                <a:cs typeface="+mn-cs"/>
              </a:rPr>
              <a:t> GPU </a:t>
            </a:r>
            <a:r>
              <a:rPr lang="de-DE" sz="1600" dirty="0" err="1">
                <a:ea typeface="+mn-ea"/>
                <a:cs typeface="+mn-cs"/>
              </a:rPr>
              <a:t>encoding</a:t>
            </a:r>
            <a:endParaRPr lang="de-DE" sz="1600" dirty="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79790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b="1" dirty="0"/>
              <a:t>Thank you for your Attention!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	</a:t>
            </a:r>
          </a:p>
          <a:p>
            <a:r>
              <a:rPr lang="de-DE" dirty="0"/>
              <a:t>	</a:t>
            </a:r>
            <a:r>
              <a:rPr lang="en-US" sz="1600" dirty="0">
                <a:solidFill>
                  <a:schemeClr val="tx2"/>
                </a:solidFill>
              </a:rPr>
              <a:t>Ongoing Standardization Activities of </a:t>
            </a:r>
          </a:p>
          <a:p>
            <a:r>
              <a:rPr lang="en-US" sz="1600" dirty="0">
                <a:solidFill>
                  <a:schemeClr val="tx2"/>
                </a:solidFill>
              </a:rPr>
              <a:t>	Gaming Quality of Experience</a:t>
            </a:r>
          </a:p>
          <a:p>
            <a:r>
              <a:rPr lang="en-US" altLang="de-DE" sz="1600" dirty="0">
                <a:solidFill>
                  <a:schemeClr val="tx2"/>
                </a:solidFill>
              </a:rPr>
              <a:t>	</a:t>
            </a:r>
            <a:r>
              <a:rPr lang="en-US" altLang="de-DE" dirty="0">
                <a:solidFill>
                  <a:schemeClr val="accent5">
                    <a:lumMod val="50000"/>
                  </a:schemeClr>
                </a:solidFill>
              </a:rPr>
              <a:t>Steven Schmidt</a:t>
            </a:r>
            <a:endParaRPr lang="en-US" altLang="de-DE" dirty="0">
              <a:solidFill>
                <a:srgbClr val="717171"/>
              </a:solidFill>
            </a:endParaRPr>
          </a:p>
          <a:p>
            <a:r>
              <a:rPr lang="en-US" altLang="de-DE" dirty="0">
                <a:solidFill>
                  <a:srgbClr val="717171"/>
                </a:solidFill>
              </a:rPr>
              <a:t> </a:t>
            </a:r>
          </a:p>
          <a:p>
            <a:endParaRPr lang="de-DE" sz="1600" dirty="0"/>
          </a:p>
          <a:p>
            <a:r>
              <a:rPr lang="de-DE" sz="1600" dirty="0">
                <a:solidFill>
                  <a:schemeClr val="tx2"/>
                </a:solidFill>
              </a:rPr>
              <a:t>	</a:t>
            </a:r>
            <a:r>
              <a:rPr lang="en-US" sz="1600" dirty="0">
                <a:solidFill>
                  <a:schemeClr val="tx2"/>
                </a:solidFill>
              </a:rPr>
              <a:t>We are always searching for collaborations </a:t>
            </a:r>
            <a:r>
              <a:rPr lang="en-US" sz="1600" dirty="0">
                <a:solidFill>
                  <a:schemeClr val="tx2"/>
                </a:solidFill>
                <a:sym typeface="Wingdings" panose="05000000000000000000" pitchFamily="2" charset="2"/>
              </a:rPr>
              <a:t></a:t>
            </a:r>
            <a:endParaRPr lang="de-DE" sz="1600" dirty="0">
              <a:solidFill>
                <a:srgbClr val="C00000"/>
              </a:solidFill>
            </a:endParaRPr>
          </a:p>
          <a:p>
            <a:pPr marL="441325" lvl="1" indent="0">
              <a:buNone/>
            </a:pPr>
            <a:br>
              <a:rPr lang="en-US" altLang="de-DE" dirty="0">
                <a:solidFill>
                  <a:srgbClr val="C00000"/>
                </a:solidFill>
              </a:rPr>
            </a:br>
            <a:endParaRPr lang="de-DE" dirty="0"/>
          </a:p>
          <a:p>
            <a:endParaRPr lang="de-DE" dirty="0"/>
          </a:p>
          <a:p>
            <a:r>
              <a:rPr lang="de-DE" dirty="0"/>
              <a:t>		</a:t>
            </a:r>
            <a:r>
              <a:rPr lang="de-DE" dirty="0" err="1"/>
              <a:t>Visit</a:t>
            </a:r>
            <a:r>
              <a:rPr lang="de-DE" dirty="0"/>
              <a:t> </a:t>
            </a:r>
          </a:p>
          <a:p>
            <a:r>
              <a:rPr lang="de-DE" dirty="0"/>
              <a:t>		www.qu.tu-berlin.de </a:t>
            </a:r>
          </a:p>
          <a:p>
            <a:r>
              <a:rPr lang="de-DE" dirty="0"/>
              <a:t>		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.</a:t>
            </a:r>
          </a:p>
          <a:p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Ongoing Standardization Activities of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/>
              <a:t>Seite </a:t>
            </a:r>
            <a:fld id="{899A9F41-36D9-4064-90C9-A821A7F2FEA7}" type="slidenum">
              <a:rPr lang="de-DE" altLang="de-DE" smtClean="0"/>
              <a:pPr/>
              <a:t>19</a:t>
            </a:fld>
            <a:endParaRPr lang="de-DE" altLang="de-DE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2CC423C2-5962-4F88-86F7-A8C3C07637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0112" y="2564904"/>
            <a:ext cx="2743583" cy="2934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6389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1556792"/>
            <a:ext cx="8061325" cy="358560"/>
          </a:xfrm>
        </p:spPr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750" y="1916832"/>
            <a:ext cx="8061325" cy="3641725"/>
          </a:xfrm>
        </p:spPr>
        <p:txBody>
          <a:bodyPr/>
          <a:lstStyle/>
          <a:p>
            <a:r>
              <a:rPr lang="en-US" sz="1100" dirty="0"/>
              <a:t>[1] H.B. Duran, </a:t>
            </a:r>
            <a:r>
              <a:rPr lang="en-US" sz="1100" dirty="0" err="1"/>
              <a:t>Newzoo</a:t>
            </a:r>
            <a:r>
              <a:rPr lang="en-US" sz="1100" dirty="0"/>
              <a:t> quarterly update of its Global Games Market Report, 2018, URL: </a:t>
            </a:r>
            <a:r>
              <a:rPr lang="en-US" sz="1100" dirty="0">
                <a:hlinkClick r:id="rId2"/>
              </a:rPr>
              <a:t>http://www.alistdaily.com/entertainment/mobile-games-market-newzoo-april-2018/</a:t>
            </a:r>
            <a:r>
              <a:rPr lang="en-US" sz="1100" dirty="0"/>
              <a:t> (last accessed: 10.11.2018)</a:t>
            </a:r>
          </a:p>
          <a:p>
            <a:r>
              <a:rPr lang="en-US" sz="1100" dirty="0"/>
              <a:t>[2] S. </a:t>
            </a:r>
            <a:r>
              <a:rPr lang="en-US" sz="1100" dirty="0" err="1"/>
              <a:t>Möller</a:t>
            </a:r>
            <a:r>
              <a:rPr lang="en-US" sz="1100" dirty="0"/>
              <a:t>, S. Schmidt, and J. Beyer, “Gaming taxonomy: An overview of concepts and evaluation methods for computer gaming </a:t>
            </a:r>
            <a:r>
              <a:rPr lang="en-US" sz="1100" dirty="0" err="1"/>
              <a:t>qoe</a:t>
            </a:r>
            <a:r>
              <a:rPr lang="en-US" sz="1100" dirty="0"/>
              <a:t>,” in </a:t>
            </a:r>
            <a:r>
              <a:rPr lang="en-US" sz="1100" i="1" dirty="0"/>
              <a:t>Quality of Multimedia Experience (</a:t>
            </a:r>
            <a:r>
              <a:rPr lang="en-US" sz="1100" i="1" dirty="0" err="1"/>
              <a:t>QoMEX</a:t>
            </a:r>
            <a:r>
              <a:rPr lang="en-US" sz="1100" i="1" dirty="0"/>
              <a:t>), 2013 Fifth International Workshop on</a:t>
            </a:r>
            <a:r>
              <a:rPr lang="en-US" sz="1100" dirty="0"/>
              <a:t>, 2013. </a:t>
            </a:r>
          </a:p>
          <a:p>
            <a:r>
              <a:rPr lang="en-US" sz="1100" dirty="0"/>
              <a:t>[3] S. </a:t>
            </a:r>
            <a:r>
              <a:rPr lang="en-US" sz="1100" dirty="0" err="1"/>
              <a:t>Möller</a:t>
            </a:r>
            <a:r>
              <a:rPr lang="en-US" sz="1100" dirty="0"/>
              <a:t>, S. Schmidt, and S. </a:t>
            </a:r>
            <a:r>
              <a:rPr lang="en-US" sz="1100" dirty="0" err="1"/>
              <a:t>Zadtootaghaj</a:t>
            </a:r>
            <a:r>
              <a:rPr lang="en-US" sz="1100" dirty="0"/>
              <a:t>, “New ITU-T Standards for Gaming </a:t>
            </a:r>
            <a:r>
              <a:rPr lang="en-US" sz="1100" dirty="0" err="1"/>
              <a:t>QoE</a:t>
            </a:r>
            <a:r>
              <a:rPr lang="en-US" sz="1100" dirty="0"/>
              <a:t> Evaluation and Management,” in </a:t>
            </a:r>
            <a:r>
              <a:rPr lang="en-US" sz="1100" i="1" dirty="0"/>
              <a:t>Quality of Multimedia Experience (</a:t>
            </a:r>
            <a:r>
              <a:rPr lang="en-US" sz="1100" i="1" dirty="0" err="1"/>
              <a:t>QoMEX</a:t>
            </a:r>
            <a:r>
              <a:rPr lang="en-US" sz="1100" i="1" dirty="0"/>
              <a:t>), 2018 Tenth International Workshop on</a:t>
            </a:r>
            <a:r>
              <a:rPr lang="en-US" sz="1100" dirty="0"/>
              <a:t>, 2018. </a:t>
            </a:r>
          </a:p>
          <a:p>
            <a:r>
              <a:rPr lang="de-DE" sz="1100" dirty="0"/>
              <a:t>[</a:t>
            </a:r>
            <a:r>
              <a:rPr lang="en-US" sz="1100" dirty="0"/>
              <a:t>4] J. Beyer, “Quality-influencing factors in mobile gaming”, </a:t>
            </a:r>
            <a:r>
              <a:rPr lang="en-US" sz="1100" dirty="0">
                <a:hlinkClick r:id="rId3"/>
              </a:rPr>
              <a:t>http://dx.doi.org/10.14279/depositonce-6406</a:t>
            </a:r>
            <a:r>
              <a:rPr lang="en-US" sz="1100" dirty="0"/>
              <a:t>, Dissertation, 2017.</a:t>
            </a:r>
          </a:p>
          <a:p>
            <a:r>
              <a:rPr lang="de-DE" sz="1100" dirty="0"/>
              <a:t>[</a:t>
            </a:r>
            <a:r>
              <a:rPr lang="en-US" sz="1100" dirty="0"/>
              <a:t>5] International Telecommunication Union, Study Group 12 (Source: Deutsche Telekom AG), “G.1032: G.1032 : Influence factors on gaming quality of experience” , Geneva, 2017. </a:t>
            </a:r>
          </a:p>
          <a:p>
            <a:r>
              <a:rPr lang="de-DE" sz="1100" dirty="0"/>
              <a:t>[</a:t>
            </a:r>
            <a:r>
              <a:rPr lang="en-US" sz="1100" dirty="0"/>
              <a:t>6] International Telecommunication Union, Study Group 12 (Source: Deutsche Telekom AG), “P.809 : Subjective evaluation methods for gaming quality” , Geneva, 2018. </a:t>
            </a:r>
          </a:p>
          <a:p>
            <a:r>
              <a:rPr lang="de-DE" sz="1100" dirty="0"/>
              <a:t>[7] </a:t>
            </a:r>
            <a:r>
              <a:rPr lang="en-US" sz="1100" dirty="0"/>
              <a:t>S. Schmidt, and S. </a:t>
            </a:r>
            <a:r>
              <a:rPr lang="en-US" sz="1100" dirty="0" err="1"/>
              <a:t>Zadtootaghaj</a:t>
            </a:r>
            <a:r>
              <a:rPr lang="en-US" sz="1100" dirty="0"/>
              <a:t>, S. </a:t>
            </a:r>
            <a:r>
              <a:rPr lang="en-US" sz="1100" dirty="0" err="1"/>
              <a:t>Möller</a:t>
            </a:r>
            <a:r>
              <a:rPr lang="en-US" sz="1100" dirty="0"/>
              <a:t>, “A Comparison of Interactive and Passive Quality Assessment for Gaming Research,” in </a:t>
            </a:r>
            <a:r>
              <a:rPr lang="en-US" sz="1100" i="1" dirty="0"/>
              <a:t>Quality of Multimedia Experience (</a:t>
            </a:r>
            <a:r>
              <a:rPr lang="en-US" sz="1100" i="1" dirty="0" err="1"/>
              <a:t>QoMEX</a:t>
            </a:r>
            <a:r>
              <a:rPr lang="en-US" sz="1100" i="1" dirty="0"/>
              <a:t>), 2018 Tenth International Workshop on</a:t>
            </a:r>
            <a:r>
              <a:rPr lang="en-US" sz="1100" dirty="0"/>
              <a:t>, 2018. </a:t>
            </a:r>
          </a:p>
          <a:p>
            <a:r>
              <a:rPr lang="de-DE" sz="1100" dirty="0"/>
              <a:t>[</a:t>
            </a:r>
            <a:r>
              <a:rPr lang="en-US" sz="1100" dirty="0"/>
              <a:t>8] International Telecommunication Union, Study Group 12 (Source: Deutsche Telekom AG), “ITU-T Contribution SG12-C200: Requirement Specification and Possible Structure for an Opinion Model Predicting Gaming </a:t>
            </a:r>
            <a:r>
              <a:rPr lang="en-US" sz="1100" dirty="0" err="1"/>
              <a:t>QoE</a:t>
            </a:r>
            <a:r>
              <a:rPr lang="en-US" sz="1100" dirty="0"/>
              <a:t> (G.OMG)”, Geneva, 2018.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Ongoing Standardization Activities of Gaming Quality of Experience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/>
              <a:t>Seite </a:t>
            </a:r>
            <a:fld id="{899A9F41-36D9-4064-90C9-A821A7F2FEA7}" type="slidenum">
              <a:rPr lang="de-DE" altLang="de-DE" smtClean="0"/>
              <a:pPr/>
              <a:t>20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21679785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n2nyiRVAk2sY8r3g7e7oQ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RVlIXFhMUKcTRq50NOd6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Nt415HaAUC2NWp.oTijp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FjAop8T3kevt464xj92s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sDXX7Sn90e6jhka_N9e3w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4O.nDz0CkmlJ27rUYDXD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aMkvLq5LE6J6OdVhrKBNw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fn5jOIkbkq3Gm0R7D0d9g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wGGEVjZkk6ksQex2_P81A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DI.6_efY02CzJGC7cKL8A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w52Uy4vckuARZ8FOIOciA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eMTm.fOoEiHslqltDgGZg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d9qVzJCC0C6AKehwhQj8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eP5IhCkBkiq1JvW_vWYSA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8wzqunJAkqfh0_J15ULHw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jCn8iiR6kKIrh5ZeKsotQ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CSD27FrTUGUd.SkwNrrZQ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j34Dzl2PUe_t.qMkkosLw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t7RetUzcEGzM9ryAkxCCQ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VgSSzTJ_EqRH_MrAzpWIQ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1Gk226vckaKmSHZAOF6PA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T_DiecuvUW0WVJmxKzQ4A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46oDuxF9UGjlyypJtDicQ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USEvUiDM0m98BTimQ55nQ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i0kWK4qw0SwMCF4cYNPvw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1eA19g7tUWvyCmKtx2Pwg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K.tS1yhQUe.ZpPBSzfLEQ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gJaFm6W4UuIJAMWH9dEPA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zHGx8d76EiocKL_qxtxtA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Xs14fV3BUmJG7cl9lvkRA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NFDBqFJfkewpqwwIlAwYw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uyhdpjKnUW8GXH9AQ10zA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t7RetUzcEGzM9ryAkxCCQ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T_DiecuvUW0WVJmxKzQ4A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USEvUiDM0m98BTimQ55nQ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gJaFm6W4UuIJAMWH9dEPA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1Gk226vckaKmSHZAOF6PA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1Gk226vckaKmSHZAOF6PA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eMTm.fOoEiHslqltDgGZg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xCBJxcPpEO_kMOPwSkSog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xCBJxcPpEO_kMOPwSkSog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Xs14fV3BUmJG7cl9lvkRA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1eA19g7tUWvyCmKtx2Pwg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1eA19g7tUWvyCmKtx2Pwg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eMTm.fOoEiHslqltDgGZg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K.tS1yhQUe.ZpPBSzfLEQ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Xs14fV3BUmJG7cl9lvkRA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Xs14fV3BUmJG7cl9lvkRA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1Gk226vckaKmSHZAOF6PA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1Gk226vckaKmSHZAOF6PA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w52Uy4vckuARZ8FOIOciA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i0kWK4qw0SwMCF4cYNPvw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46oDuxF9UGjlyypJtDicQ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46oDuxF9UGjlyypJtDicQ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NFDBqFJfkewpqwwIlAwYw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LF1Q0jZ40eSK5gsxlqYKQ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NFDBqFJfkewpqwwIlAwYw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CzCT.doEusM_MJbfU06w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Np5exX7LU69OKx83ZYlsQ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nDuLWzlk0miF445nfcsgQ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X3bPV86sEWe2Yp8CHhVCQ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okBD3vdlECeUvkqwQU8pg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bs20T6KnE6FLzKG2ntg3w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5roKrl3JU28h9207aGwuQ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ZSEhizQokuQHzmrXkupoQ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4Uvi0cLakiyiIZM4wdekg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NFDBqFJfkewpqwwIlAwYw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heme/theme1.xml><?xml version="1.0" encoding="utf-8"?>
<a:theme xmlns:a="http://schemas.openxmlformats.org/drawingml/2006/main" name="TU_PPT_Master_mitBild_V02_Aussicht">
  <a:themeElements>
    <a:clrScheme name="Technische Universität Berlin | PowerPoint Master 1">
      <a:dk1>
        <a:srgbClr val="000000"/>
      </a:dk1>
      <a:lt1>
        <a:srgbClr val="FFFFFF"/>
      </a:lt1>
      <a:dk2>
        <a:srgbClr val="C50E1F"/>
      </a:dk2>
      <a:lt2>
        <a:srgbClr val="B2B2B2"/>
      </a:lt2>
      <a:accent1>
        <a:srgbClr val="717171"/>
      </a:accent1>
      <a:accent2>
        <a:srgbClr val="177191"/>
      </a:accent2>
      <a:accent3>
        <a:srgbClr val="FFFFFF"/>
      </a:accent3>
      <a:accent4>
        <a:srgbClr val="000000"/>
      </a:accent4>
      <a:accent5>
        <a:srgbClr val="BBBBBB"/>
      </a:accent5>
      <a:accent6>
        <a:srgbClr val="146683"/>
      </a:accent6>
      <a:hlink>
        <a:srgbClr val="53BDE3"/>
      </a:hlink>
      <a:folHlink>
        <a:srgbClr val="99CC00"/>
      </a:folHlink>
    </a:clrScheme>
    <a:fontScheme name="Technische Universität Berlin | PowerPoint 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echnische Universität Berlin | PowerPoint Master 1">
        <a:dk1>
          <a:srgbClr val="000000"/>
        </a:dk1>
        <a:lt1>
          <a:srgbClr val="FFFFFF"/>
        </a:lt1>
        <a:dk2>
          <a:srgbClr val="C50E1F"/>
        </a:dk2>
        <a:lt2>
          <a:srgbClr val="B2B2B2"/>
        </a:lt2>
        <a:accent1>
          <a:srgbClr val="717171"/>
        </a:accent1>
        <a:accent2>
          <a:srgbClr val="177191"/>
        </a:accent2>
        <a:accent3>
          <a:srgbClr val="FFFFFF"/>
        </a:accent3>
        <a:accent4>
          <a:srgbClr val="000000"/>
        </a:accent4>
        <a:accent5>
          <a:srgbClr val="BBBBBB"/>
        </a:accent5>
        <a:accent6>
          <a:srgbClr val="146683"/>
        </a:accent6>
        <a:hlink>
          <a:srgbClr val="53BDE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TM04033921[[fn=Damast]]</Template>
  <TotalTime>0</TotalTime>
  <Words>1545</Words>
  <Application>Microsoft Office PowerPoint</Application>
  <PresentationFormat>On-screen Show (4:3)</PresentationFormat>
  <Paragraphs>244</Paragraphs>
  <Slides>20</Slides>
  <Notes>17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Calibri</vt:lpstr>
      <vt:lpstr>Tele-GroteskFet</vt:lpstr>
      <vt:lpstr>Tele-GroteskHal</vt:lpstr>
      <vt:lpstr>Tele-GroteskUlt</vt:lpstr>
      <vt:lpstr>Wingdings</vt:lpstr>
      <vt:lpstr>TU_PPT_Master_mitBild_V02_Aussicht</vt:lpstr>
      <vt:lpstr>TCLayout.ActiveDocument.1</vt:lpstr>
      <vt:lpstr>Ongoing Standardization Activities  of Gaming Quality of Experience </vt:lpstr>
      <vt:lpstr>Motivation (I) – What is Cloud Gaming?</vt:lpstr>
      <vt:lpstr>Motivation (II)</vt:lpstr>
      <vt:lpstr>PowerPoint Presentation</vt:lpstr>
      <vt:lpstr>What is Gaming Quality of Experience?</vt:lpstr>
      <vt:lpstr>PowerPoint Presentation</vt:lpstr>
      <vt:lpstr>PowerPoint Presentation</vt:lpstr>
      <vt:lpstr>PowerPoint Presentation</vt:lpstr>
      <vt:lpstr>ITU-T Rec. G.1032 - G.QoE-Gaming </vt:lpstr>
      <vt:lpstr>PowerPoint Presentation</vt:lpstr>
      <vt:lpstr>ITU-T Rec. P.809 – P.GAME</vt:lpstr>
      <vt:lpstr>Comparison of interactive and passive tests</vt:lpstr>
      <vt:lpstr>Future ITU-T Rec. G.OMG</vt:lpstr>
      <vt:lpstr>Future ITU-T Rec. G.OMG</vt:lpstr>
      <vt:lpstr>Future ITU-T Rec. G.OMG</vt:lpstr>
      <vt:lpstr>Future ITU-T Rec. G.OMG</vt:lpstr>
      <vt:lpstr>Impact of Spatial Video Quality on Input Quality</vt:lpstr>
      <vt:lpstr>Remaining challenges</vt:lpstr>
      <vt:lpstr>Thank you for your Attention!</vt:lpstr>
      <vt:lpstr>References</vt:lpstr>
    </vt:vector>
  </TitlesOfParts>
  <Company>DTAG, Laboratories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 DER PRÄSENTATION ODER THEMA</dc:title>
  <dc:creator>koester.friedemann</dc:creator>
  <cp:lastModifiedBy>Nabajeet Barman</cp:lastModifiedBy>
  <cp:revision>257</cp:revision>
  <dcterms:created xsi:type="dcterms:W3CDTF">2015-10-01T10:02:31Z</dcterms:created>
  <dcterms:modified xsi:type="dcterms:W3CDTF">2018-11-16T19:25:37Z</dcterms:modified>
</cp:coreProperties>
</file>