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8" r:id="rId3"/>
    <p:sldId id="266" r:id="rId4"/>
    <p:sldId id="262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C2734-1CD2-4635-B311-517D7373FC02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391FD-B275-47C3-BCBB-F5B8AC788DA2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effectLst/>
            </a:endParaRPr>
          </a:p>
          <a:p>
            <a:pPr lvl="1" rtl="0" fontAlgn="base"/>
            <a:r>
              <a:rPr lang="en-US" sz="9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a small part of the content will be seen!</a:t>
            </a:r>
            <a:endParaRPr lang="en-US" sz="8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rtl="0" fontAlgn="base"/>
            <a:r>
              <a:rPr lang="en-US" sz="9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Weighting the PSNR essential - But what type of saliency weighting???</a:t>
            </a:r>
            <a:endParaRPr lang="en-US" sz="8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 smtClean="0">
              <a:effectLst/>
            </a:endParaRPr>
          </a:p>
          <a:p>
            <a:pPr lvl="1" rtl="0" fontAlgn="base"/>
            <a:r>
              <a:rPr lang="en-US" sz="9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ansmitting</a:t>
            </a:r>
            <a:r>
              <a:rPr lang="en-US" sz="9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entire panorama is data intensive/ wasteful</a:t>
            </a:r>
            <a:endParaRPr lang="en-US" sz="8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rtl="0" fontAlgn="base"/>
            <a:r>
              <a:rPr lang="en-US" sz="9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eye and head movement analysis to only stream/ render relevant data</a:t>
            </a:r>
            <a:endParaRPr lang="en-US" sz="8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b="0" i="0" u="none" strike="noStrike" kern="1200" dirty="0" err="1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7DCDB365-D224-C14F-825F-D96C304A65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152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530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100"/>
            </a:lvl1pPr>
            <a:lvl2pPr marL="401821" indent="0" algn="ctr">
              <a:buNone/>
              <a:defRPr sz="1800"/>
            </a:lvl2pPr>
            <a:lvl3pPr marL="803642" indent="0" algn="ctr">
              <a:buNone/>
              <a:defRPr sz="1600"/>
            </a:lvl3pPr>
            <a:lvl4pPr marL="1205465" indent="0" algn="ctr">
              <a:buNone/>
              <a:defRPr sz="1400"/>
            </a:lvl4pPr>
            <a:lvl5pPr marL="1607285" indent="0" algn="ctr">
              <a:buNone/>
              <a:defRPr sz="1400"/>
            </a:lvl5pPr>
            <a:lvl6pPr marL="2009107" indent="0" algn="ctr">
              <a:buNone/>
              <a:defRPr sz="1400"/>
            </a:lvl6pPr>
            <a:lvl7pPr marL="2410930" indent="0" algn="ctr">
              <a:buNone/>
              <a:defRPr sz="1400"/>
            </a:lvl7pPr>
            <a:lvl8pPr marL="2812750" indent="0" algn="ctr">
              <a:buNone/>
              <a:defRPr sz="1400"/>
            </a:lvl8pPr>
            <a:lvl9pPr marL="3214570" indent="0" algn="ctr">
              <a:buNone/>
              <a:defRPr sz="1400"/>
            </a:lvl9pPr>
          </a:lstStyle>
          <a:p>
            <a:r>
              <a:rPr lang="es-E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7493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hape 32"/>
          <p:cNvSpPr txBox="1"/>
          <p:nvPr userDrawn="1"/>
        </p:nvSpPr>
        <p:spPr>
          <a:xfrm>
            <a:off x="8789747" y="6453337"/>
            <a:ext cx="354254" cy="365125"/>
          </a:xfrm>
          <a:prstGeom prst="rect">
            <a:avLst/>
          </a:prstGeom>
          <a:noFill/>
          <a:ln>
            <a:noFill/>
          </a:ln>
        </p:spPr>
        <p:txBody>
          <a:bodyPr lIns="80352" tIns="40163" rIns="80352" bIns="40163" anchor="t" anchorCtr="0">
            <a:noAutofit/>
          </a:bodyPr>
          <a:lstStyle/>
          <a:p>
            <a:pPr defTabSz="803642">
              <a:buSzPct val="25000"/>
            </a:pPr>
            <a:fld id="{00000000-1234-1234-1234-123412341234}" type="slidenum">
              <a:rPr lang="de-DE" sz="1100">
                <a:solidFill>
                  <a:prstClr val="black"/>
                </a:solidFill>
                <a:ea typeface="Calibri"/>
                <a:cs typeface="Calibri"/>
                <a:sym typeface="Calibri"/>
              </a:rPr>
              <a:pPr defTabSz="803642">
                <a:buSzPct val="25000"/>
              </a:pPr>
              <a:t>‹#›</a:t>
            </a:fld>
            <a:endParaRPr lang="de-DE" sz="11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924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2" y="1709755"/>
            <a:ext cx="7886700" cy="2852737"/>
          </a:xfrm>
        </p:spPr>
        <p:txBody>
          <a:bodyPr anchor="b"/>
          <a:lstStyle>
            <a:lvl1pPr>
              <a:defRPr sz="530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2" y="4589466"/>
            <a:ext cx="7886700" cy="1500187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0182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036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054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07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091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109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127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145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271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62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365126"/>
            <a:ext cx="7886700" cy="1325563"/>
          </a:xfrm>
        </p:spPr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1821" indent="0">
              <a:buNone/>
              <a:defRPr sz="1800" b="1"/>
            </a:lvl2pPr>
            <a:lvl3pPr marL="803642" indent="0">
              <a:buNone/>
              <a:defRPr sz="1600" b="1"/>
            </a:lvl3pPr>
            <a:lvl4pPr marL="1205465" indent="0">
              <a:buNone/>
              <a:defRPr sz="1400" b="1"/>
            </a:lvl4pPr>
            <a:lvl5pPr marL="1607285" indent="0">
              <a:buNone/>
              <a:defRPr sz="1400" b="1"/>
            </a:lvl5pPr>
            <a:lvl6pPr marL="2009107" indent="0">
              <a:buNone/>
              <a:defRPr sz="1400" b="1"/>
            </a:lvl6pPr>
            <a:lvl7pPr marL="2410930" indent="0">
              <a:buNone/>
              <a:defRPr sz="1400" b="1"/>
            </a:lvl7pPr>
            <a:lvl8pPr marL="2812750" indent="0">
              <a:buNone/>
              <a:defRPr sz="1400" b="1"/>
            </a:lvl8pPr>
            <a:lvl9pPr marL="3214570" indent="0">
              <a:buNone/>
              <a:defRPr sz="14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1821" indent="0">
              <a:buNone/>
              <a:defRPr sz="1800" b="1"/>
            </a:lvl2pPr>
            <a:lvl3pPr marL="803642" indent="0">
              <a:buNone/>
              <a:defRPr sz="1600" b="1"/>
            </a:lvl3pPr>
            <a:lvl4pPr marL="1205465" indent="0">
              <a:buNone/>
              <a:defRPr sz="1400" b="1"/>
            </a:lvl4pPr>
            <a:lvl5pPr marL="1607285" indent="0">
              <a:buNone/>
              <a:defRPr sz="1400" b="1"/>
            </a:lvl5pPr>
            <a:lvl6pPr marL="2009107" indent="0">
              <a:buNone/>
              <a:defRPr sz="1400" b="1"/>
            </a:lvl6pPr>
            <a:lvl7pPr marL="2410930" indent="0">
              <a:buNone/>
              <a:defRPr sz="1400" b="1"/>
            </a:lvl7pPr>
            <a:lvl8pPr marL="2812750" indent="0">
              <a:buNone/>
              <a:defRPr sz="1400" b="1"/>
            </a:lvl8pPr>
            <a:lvl9pPr marL="3214570" indent="0">
              <a:buNone/>
              <a:defRPr sz="14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900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10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87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1"/>
            <a:ext cx="4629150" cy="487362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5" y="2057403"/>
            <a:ext cx="2949178" cy="3811588"/>
          </a:xfrm>
        </p:spPr>
        <p:txBody>
          <a:bodyPr/>
          <a:lstStyle>
            <a:lvl1pPr marL="0" indent="0">
              <a:buNone/>
              <a:defRPr sz="1400"/>
            </a:lvl1pPr>
            <a:lvl2pPr marL="401821" indent="0">
              <a:buNone/>
              <a:defRPr sz="1200"/>
            </a:lvl2pPr>
            <a:lvl3pPr marL="803642" indent="0">
              <a:buNone/>
              <a:defRPr sz="1100"/>
            </a:lvl3pPr>
            <a:lvl4pPr marL="1205465" indent="0">
              <a:buNone/>
              <a:defRPr sz="900"/>
            </a:lvl4pPr>
            <a:lvl5pPr marL="1607285" indent="0">
              <a:buNone/>
              <a:defRPr sz="900"/>
            </a:lvl5pPr>
            <a:lvl6pPr marL="2009107" indent="0">
              <a:buNone/>
              <a:defRPr sz="900"/>
            </a:lvl6pPr>
            <a:lvl7pPr marL="2410930" indent="0">
              <a:buNone/>
              <a:defRPr sz="900"/>
            </a:lvl7pPr>
            <a:lvl8pPr marL="2812750" indent="0">
              <a:buNone/>
              <a:defRPr sz="900"/>
            </a:lvl8pPr>
            <a:lvl9pPr marL="3214570" indent="0">
              <a:buNone/>
              <a:defRPr sz="9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8387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1"/>
            <a:ext cx="4629150" cy="4873625"/>
          </a:xfrm>
        </p:spPr>
        <p:txBody>
          <a:bodyPr anchor="t"/>
          <a:lstStyle>
            <a:lvl1pPr marL="0" indent="0">
              <a:buNone/>
              <a:defRPr sz="2800"/>
            </a:lvl1pPr>
            <a:lvl2pPr marL="401821" indent="0">
              <a:buNone/>
              <a:defRPr sz="2500"/>
            </a:lvl2pPr>
            <a:lvl3pPr marL="803642" indent="0">
              <a:buNone/>
              <a:defRPr sz="2100"/>
            </a:lvl3pPr>
            <a:lvl4pPr marL="1205465" indent="0">
              <a:buNone/>
              <a:defRPr sz="1800"/>
            </a:lvl4pPr>
            <a:lvl5pPr marL="1607285" indent="0">
              <a:buNone/>
              <a:defRPr sz="1800"/>
            </a:lvl5pPr>
            <a:lvl6pPr marL="2009107" indent="0">
              <a:buNone/>
              <a:defRPr sz="1800"/>
            </a:lvl6pPr>
            <a:lvl7pPr marL="2410930" indent="0">
              <a:buNone/>
              <a:defRPr sz="1800"/>
            </a:lvl7pPr>
            <a:lvl8pPr marL="2812750" indent="0">
              <a:buNone/>
              <a:defRPr sz="1800"/>
            </a:lvl8pPr>
            <a:lvl9pPr marL="3214570" indent="0">
              <a:buNone/>
              <a:defRPr sz="1800"/>
            </a:lvl9pPr>
          </a:lstStyle>
          <a:p>
            <a:r>
              <a:rPr lang="es-E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5" y="2057403"/>
            <a:ext cx="2949178" cy="3811588"/>
          </a:xfrm>
        </p:spPr>
        <p:txBody>
          <a:bodyPr/>
          <a:lstStyle>
            <a:lvl1pPr marL="0" indent="0">
              <a:buNone/>
              <a:defRPr sz="1400"/>
            </a:lvl1pPr>
            <a:lvl2pPr marL="401821" indent="0">
              <a:buNone/>
              <a:defRPr sz="1200"/>
            </a:lvl2pPr>
            <a:lvl3pPr marL="803642" indent="0">
              <a:buNone/>
              <a:defRPr sz="1100"/>
            </a:lvl3pPr>
            <a:lvl4pPr marL="1205465" indent="0">
              <a:buNone/>
              <a:defRPr sz="900"/>
            </a:lvl4pPr>
            <a:lvl5pPr marL="1607285" indent="0">
              <a:buNone/>
              <a:defRPr sz="900"/>
            </a:lvl5pPr>
            <a:lvl6pPr marL="2009107" indent="0">
              <a:buNone/>
              <a:defRPr sz="900"/>
            </a:lvl6pPr>
            <a:lvl7pPr marL="2410930" indent="0">
              <a:buNone/>
              <a:defRPr sz="900"/>
            </a:lvl7pPr>
            <a:lvl8pPr marL="2812750" indent="0">
              <a:buNone/>
              <a:defRPr sz="900"/>
            </a:lvl8pPr>
            <a:lvl9pPr marL="3214570" indent="0">
              <a:buNone/>
              <a:defRPr sz="9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427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1213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7" y="365142"/>
            <a:ext cx="1971675" cy="5811839"/>
          </a:xfrm>
        </p:spPr>
        <p:txBody>
          <a:bodyPr vert="eaVert"/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62" y="365142"/>
            <a:ext cx="5800725" cy="5811839"/>
          </a:xfrm>
        </p:spPr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8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61126-1A85-49F4-9E7D-8F25AD2CEA8A}" type="datetimeFigureOut">
              <a:rPr lang="fr-FR" smtClean="0"/>
              <a:t>27/11/2017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2288A-A801-403F-83E6-E6B6F2E1F9CC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6" y="365126"/>
            <a:ext cx="7886700" cy="1325563"/>
          </a:xfrm>
          <a:prstGeom prst="rect">
            <a:avLst/>
          </a:prstGeom>
        </p:spPr>
        <p:txBody>
          <a:bodyPr vert="horz" lIns="107153" tIns="53569" rIns="107153" bIns="53569" rtlCol="0" anchor="ctr">
            <a:normAutofit/>
          </a:bodyPr>
          <a:lstStyle/>
          <a:p>
            <a:r>
              <a:rPr lang="es-E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6" y="1825625"/>
            <a:ext cx="7886700" cy="4351339"/>
          </a:xfrm>
          <a:prstGeom prst="rect">
            <a:avLst/>
          </a:prstGeom>
        </p:spPr>
        <p:txBody>
          <a:bodyPr vert="horz" lIns="107153" tIns="53569" rIns="107153" bIns="53569" rtlCol="0">
            <a:normAutofit/>
          </a:bodyPr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 defTabSz="803642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66862-E9E2-2D4C-BD5E-9ED524D01298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/>
              <a:t>11/27/2017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6" y="6356353"/>
            <a:ext cx="3086100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ctr" defTabSz="803642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 defTabSz="803642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886B6-1011-8A40-9BAF-DBC111E516DD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309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803642" rtl="0" eaLnBrk="1" latinLnBrk="0" hangingPunct="1">
        <a:lnSpc>
          <a:spcPct val="90000"/>
        </a:lnSpc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912" indent="-200912" algn="l" defTabSz="803642" rtl="0" eaLnBrk="1" latinLnBrk="0" hangingPunct="1">
        <a:lnSpc>
          <a:spcPct val="90000"/>
        </a:lnSpc>
        <a:spcBef>
          <a:spcPts val="88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2736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551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6374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8197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10021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11837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13660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15482" indent="-200912" algn="l" defTabSz="803642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1821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3642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5465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7285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9107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0930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12750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14570" algn="l" defTabSz="80364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alient360@univ-nantes.f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120" descr="IMG_20170127_142147_HDR.jpg"/>
          <p:cNvPicPr preferRelativeResize="0"/>
          <p:nvPr/>
        </p:nvPicPr>
        <p:blipFill>
          <a:blip r:embed="rId3" cstate="print">
            <a:alphaModFix/>
          </a:blip>
          <a:srcRect l="39110"/>
          <a:stretch>
            <a:fillRect/>
          </a:stretch>
        </p:blipFill>
        <p:spPr>
          <a:xfrm>
            <a:off x="5220072" y="2112235"/>
            <a:ext cx="3923928" cy="477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081D479-1F26-4E4A-A392-4F548045E28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653136"/>
            <a:ext cx="1553378" cy="11521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ED78046-5326-49D6-967D-B438D3BF38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725144"/>
            <a:ext cx="2787259" cy="10801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08104" y="260648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 Black" pitchFamily="34" charset="0"/>
              </a:rPr>
              <a:t>SALIENT</a:t>
            </a:r>
            <a:r>
              <a:rPr lang="fr-FR" sz="2400" dirty="0" smtClean="0">
                <a:solidFill>
                  <a:srgbClr val="FF0000"/>
                </a:solidFill>
                <a:latin typeface="Arial Black" pitchFamily="34" charset="0"/>
              </a:rPr>
              <a:t>360</a:t>
            </a:r>
            <a:r>
              <a:rPr lang="fr-FR" sz="2400" dirty="0" smtClean="0">
                <a:latin typeface="Arial Black" pitchFamily="34" charset="0"/>
              </a:rPr>
              <a:t>!</a:t>
            </a:r>
          </a:p>
          <a:p>
            <a:r>
              <a:rPr lang="fr-FR" sz="2400" dirty="0" smtClean="0">
                <a:latin typeface="Arial Black" pitchFamily="34" charset="0"/>
              </a:rPr>
              <a:t>GRAND </a:t>
            </a:r>
            <a:r>
              <a:rPr lang="fr-FR" sz="2400" dirty="0" smtClean="0">
                <a:latin typeface="Arial Black" pitchFamily="34" charset="0"/>
              </a:rPr>
              <a:t>CHALLENGE</a:t>
            </a:r>
          </a:p>
          <a:p>
            <a:r>
              <a:rPr lang="fr-FR" sz="2400" dirty="0" smtClean="0">
                <a:latin typeface="Arial Black" pitchFamily="34" charset="0"/>
              </a:rPr>
              <a:t>ICME 2018 </a:t>
            </a:r>
            <a:r>
              <a:rPr lang="fr-FR" sz="2400" dirty="0" err="1" smtClean="0">
                <a:latin typeface="Arial Black" pitchFamily="34" charset="0"/>
              </a:rPr>
              <a:t>edition</a:t>
            </a:r>
            <a:endParaRPr lang="fr-FR" sz="2400" dirty="0">
              <a:latin typeface="Arial Black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5189707" cy="4161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Visual attention (saliency) and 360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44" y="1210747"/>
            <a:ext cx="4863986" cy="48004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Viewport encoding </a:t>
            </a:r>
            <a:r>
              <a:rPr lang="en-US" dirty="0">
                <a:solidFill>
                  <a:schemeClr val="bg1"/>
                </a:solidFill>
              </a:rPr>
              <a:t>and streaming, non-uniform quality streaming</a:t>
            </a:r>
            <a:r>
              <a:rPr lang="en-US" dirty="0" smtClean="0">
                <a:solidFill>
                  <a:schemeClr val="bg1"/>
                </a:solidFill>
              </a:rPr>
              <a:t>...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Artistic intent, story telling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		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1144"/>
              </a:spcBef>
            </a:pPr>
            <a:r>
              <a:rPr lang="en-US" dirty="0">
                <a:solidFill>
                  <a:schemeClr val="bg1"/>
                </a:solidFill>
              </a:rPr>
              <a:t>Evaluation of </a:t>
            </a:r>
            <a:r>
              <a:rPr lang="en-US" dirty="0" smtClean="0">
                <a:solidFill>
                  <a:schemeClr val="bg1"/>
                </a:solidFill>
              </a:rPr>
              <a:t>quality : weighting the metrics</a:t>
            </a:r>
          </a:p>
          <a:p>
            <a:pPr lvl="1">
              <a:buNone/>
            </a:pPr>
            <a:endParaRPr lang="is-I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4030" y="1325563"/>
            <a:ext cx="3945268" cy="332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218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52673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hape 120" descr="IMG_20170127_142147_HDR.jpg"/>
          <p:cNvPicPr preferRelativeResize="0"/>
          <p:nvPr/>
        </p:nvPicPr>
        <p:blipFill>
          <a:blip r:embed="rId4" cstate="print">
            <a:alphaModFix/>
          </a:blip>
          <a:srcRect l="39110"/>
          <a:stretch>
            <a:fillRect/>
          </a:stretch>
        </p:blipFill>
        <p:spPr>
          <a:xfrm>
            <a:off x="5220072" y="2112235"/>
            <a:ext cx="3923928" cy="477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081D479-1F26-4E4A-A392-4F548045E28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290" y="4490911"/>
            <a:ext cx="1241054" cy="920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5FB55A8-5306-4F9E-A7EA-AFCF5FBC858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53022" y="4603923"/>
            <a:ext cx="1137747" cy="6944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795374D-820A-4DB7-B698-57A16F46D0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8700" y="4389107"/>
            <a:ext cx="1447324" cy="11240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ED78046-5326-49D6-967D-B438D3BF38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9" y="5541235"/>
            <a:ext cx="1974329" cy="7650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5808266-2A91-479D-9F7A-7128A95A739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3529" y="5733257"/>
            <a:ext cx="1752247" cy="4814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08104" y="260648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 Black" pitchFamily="34" charset="0"/>
              </a:rPr>
              <a:t>SALIENT</a:t>
            </a:r>
            <a:r>
              <a:rPr lang="fr-FR" sz="2400" dirty="0" smtClean="0">
                <a:solidFill>
                  <a:srgbClr val="FF0000"/>
                </a:solidFill>
                <a:latin typeface="Arial Black" pitchFamily="34" charset="0"/>
              </a:rPr>
              <a:t>360</a:t>
            </a:r>
            <a:r>
              <a:rPr lang="fr-FR" sz="2400" dirty="0" smtClean="0">
                <a:latin typeface="Arial Black" pitchFamily="34" charset="0"/>
              </a:rPr>
              <a:t>!</a:t>
            </a:r>
          </a:p>
          <a:p>
            <a:r>
              <a:rPr lang="fr-FR" sz="2400" dirty="0" smtClean="0">
                <a:latin typeface="Arial Black" pitchFamily="34" charset="0"/>
              </a:rPr>
              <a:t>GRAND CHALLENGE</a:t>
            </a:r>
            <a:endParaRPr lang="fr-FR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120" descr="IMG_20170127_142147_HDR.jpg"/>
          <p:cNvPicPr preferRelativeResize="0"/>
          <p:nvPr/>
        </p:nvPicPr>
        <p:blipFill>
          <a:blip r:embed="rId3" cstate="print">
            <a:alphaModFix/>
          </a:blip>
          <a:srcRect l="39110"/>
          <a:stretch>
            <a:fillRect/>
          </a:stretch>
        </p:blipFill>
        <p:spPr>
          <a:xfrm>
            <a:off x="5220072" y="2112235"/>
            <a:ext cx="3923928" cy="47731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Simplified Arabic" pitchFamily="18" charset="-78"/>
                <a:sym typeface="Arial"/>
              </a:rPr>
              <a:t>We </a:t>
            </a: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Simplified Arabic" pitchFamily="18" charset="-78"/>
                <a:sym typeface="Arial"/>
              </a:rPr>
              <a:t>record</a:t>
            </a:r>
            <a:endParaRPr kumimoji="0" lang="en-GB" sz="4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Simplified Arabic" pitchFamily="18" charset="-78"/>
              <a:sym typeface="Arial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1412776"/>
            <a:ext cx="5220072" cy="240026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3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Raw </a:t>
            </a:r>
            <a:r>
              <a:rPr lang="en-GB" sz="3400" kern="1200" dirty="0" err="1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eye+head</a:t>
            </a:r>
            <a:r>
              <a:rPr lang="en-GB" sz="3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tracking data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Rotational angles, Translational movements.</a:t>
            </a:r>
          </a:p>
          <a:p>
            <a:pPr marL="514350" marR="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[2x2] Eyes-movement within the viewport projection.</a:t>
            </a:r>
          </a:p>
          <a:p>
            <a:pPr marL="514350" marR="0" lvl="1" indent="-171450" algn="l" defTabSz="6858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 stamp of capture and record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Symbol"/>
              <a:buChar char="Þ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59300" y="85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Challenge</a:t>
            </a:r>
            <a:r>
              <a:rPr lang="en" dirty="0" smtClean="0">
                <a:solidFill>
                  <a:srgbClr val="FF0000"/>
                </a:solidFill>
              </a:rPr>
              <a:t>S</a:t>
            </a:r>
            <a:r>
              <a:rPr lang="en" dirty="0" smtClean="0"/>
              <a:t> </a:t>
            </a:r>
            <a:endParaRPr lang="en" dirty="0"/>
          </a:p>
        </p:txBody>
      </p:sp>
      <p:pic>
        <p:nvPicPr>
          <p:cNvPr id="114" name="Shape 114" descr="SH94.jpg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5496" y="2660916"/>
            <a:ext cx="2699792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 descr="SHE94.jpg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2843808" y="2660915"/>
            <a:ext cx="2880320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 descr="P94.JPG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5940152" y="2660915"/>
            <a:ext cx="2808312" cy="14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179512" y="4045139"/>
            <a:ext cx="2520280" cy="130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</a:t>
            </a:r>
            <a:r>
              <a:rPr lang="en" b="1" dirty="0" smtClean="0">
                <a:solidFill>
                  <a:srgbClr val="FF0000"/>
                </a:solidFill>
              </a:rPr>
              <a:t>the view port location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(Head gaze)</a:t>
            </a:r>
            <a:endParaRPr lang="en" b="1" dirty="0"/>
          </a:p>
        </p:txBody>
      </p:sp>
      <p:sp>
        <p:nvSpPr>
          <p:cNvPr id="11" name="Shape 118"/>
          <p:cNvSpPr txBox="1"/>
          <p:nvPr/>
        </p:nvSpPr>
        <p:spPr>
          <a:xfrm>
            <a:off x="395536" y="1124744"/>
            <a:ext cx="2233450" cy="6480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 dirty="0" smtClean="0"/>
              <a:t>Given a 360 image</a:t>
            </a:r>
            <a:endParaRPr lang="en" sz="1800" b="1" dirty="0"/>
          </a:p>
        </p:txBody>
      </p:sp>
      <p:sp>
        <p:nvSpPr>
          <p:cNvPr id="12" name="Shape 118"/>
          <p:cNvSpPr txBox="1"/>
          <p:nvPr/>
        </p:nvSpPr>
        <p:spPr>
          <a:xfrm>
            <a:off x="2915816" y="4045139"/>
            <a:ext cx="2808312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the view port location and </a:t>
            </a:r>
            <a:r>
              <a:rPr lang="en" b="1" dirty="0" smtClean="0">
                <a:solidFill>
                  <a:srgbClr val="FF0000"/>
                </a:solidFill>
              </a:rPr>
              <a:t>the eye gaze location in the view port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(Eye Gaze location)</a:t>
            </a:r>
            <a:endParaRPr lang="en" b="1" dirty="0"/>
          </a:p>
        </p:txBody>
      </p:sp>
      <p:sp>
        <p:nvSpPr>
          <p:cNvPr id="13" name="Shape 118"/>
          <p:cNvSpPr txBox="1"/>
          <p:nvPr/>
        </p:nvSpPr>
        <p:spPr>
          <a:xfrm>
            <a:off x="6082966" y="4101075"/>
            <a:ext cx="244947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</a:t>
            </a:r>
            <a:r>
              <a:rPr lang="en" b="1" dirty="0" smtClean="0">
                <a:solidFill>
                  <a:srgbClr val="FF0000"/>
                </a:solidFill>
              </a:rPr>
              <a:t>t</a:t>
            </a:r>
            <a:r>
              <a:rPr lang="fr-FR" b="1" dirty="0" err="1" smtClean="0">
                <a:solidFill>
                  <a:srgbClr val="FF0000"/>
                </a:solidFill>
              </a:rPr>
              <a:t>he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order</a:t>
            </a:r>
            <a:r>
              <a:rPr lang="fr-FR" b="1" dirty="0" smtClean="0">
                <a:solidFill>
                  <a:srgbClr val="FF0000"/>
                </a:solidFill>
              </a:rPr>
              <a:t> of </a:t>
            </a:r>
            <a:r>
              <a:rPr lang="en" b="1" dirty="0" smtClean="0">
                <a:solidFill>
                  <a:srgbClr val="FF0000"/>
                </a:solidFill>
              </a:rPr>
              <a:t>eye </a:t>
            </a:r>
            <a:r>
              <a:rPr lang="en" b="1" smtClean="0">
                <a:solidFill>
                  <a:srgbClr val="FF0000"/>
                </a:solidFill>
              </a:rPr>
              <a:t>gaze fixation</a:t>
            </a:r>
            <a:r>
              <a:rPr lang="en" b="1" dirty="0" smtClean="0"/>
              <a:t>?</a:t>
            </a:r>
          </a:p>
        </p:txBody>
      </p:sp>
      <p:pic>
        <p:nvPicPr>
          <p:cNvPr id="14" name="Shape 113" descr="P94.JPG"/>
          <p:cNvPicPr preferRelativeResize="0"/>
          <p:nvPr/>
        </p:nvPicPr>
        <p:blipFill>
          <a:blip r:embed="rId6" cstate="print">
            <a:alphaModFix/>
          </a:blip>
          <a:stretch>
            <a:fillRect/>
          </a:stretch>
        </p:blipFill>
        <p:spPr>
          <a:xfrm>
            <a:off x="2843808" y="932724"/>
            <a:ext cx="2880320" cy="1632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59300" y="85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Challenge</a:t>
            </a:r>
            <a:r>
              <a:rPr lang="en" dirty="0" smtClean="0">
                <a:solidFill>
                  <a:srgbClr val="FF0000"/>
                </a:solidFill>
              </a:rPr>
              <a:t>S</a:t>
            </a:r>
            <a:r>
              <a:rPr lang="en" dirty="0" smtClean="0"/>
              <a:t> </a:t>
            </a:r>
            <a:endParaRPr lang="en" dirty="0"/>
          </a:p>
        </p:txBody>
      </p:sp>
      <p:pic>
        <p:nvPicPr>
          <p:cNvPr id="114" name="Shape 114" descr="SH94.jpg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5496" y="2660916"/>
            <a:ext cx="2699792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 descr="SHE94.jpg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2843808" y="2660915"/>
            <a:ext cx="2880320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 descr="P94.JPG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5940152" y="2660915"/>
            <a:ext cx="2808312" cy="14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179512" y="4045139"/>
            <a:ext cx="2520280" cy="130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</a:t>
            </a:r>
            <a:r>
              <a:rPr lang="en" b="1" dirty="0" smtClean="0">
                <a:solidFill>
                  <a:srgbClr val="FF0000"/>
                </a:solidFill>
              </a:rPr>
              <a:t>the view port location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(Head gaze)</a:t>
            </a:r>
            <a:endParaRPr lang="en" b="1" dirty="0"/>
          </a:p>
        </p:txBody>
      </p:sp>
      <p:sp>
        <p:nvSpPr>
          <p:cNvPr id="11" name="Shape 118"/>
          <p:cNvSpPr txBox="1"/>
          <p:nvPr/>
        </p:nvSpPr>
        <p:spPr>
          <a:xfrm>
            <a:off x="1330438" y="1028733"/>
            <a:ext cx="208943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 dirty="0" smtClean="0"/>
              <a:t>Given a 360 image</a:t>
            </a:r>
            <a:endParaRPr lang="en" sz="1800" b="1" dirty="0"/>
          </a:p>
        </p:txBody>
      </p:sp>
      <p:sp>
        <p:nvSpPr>
          <p:cNvPr id="12" name="Shape 118"/>
          <p:cNvSpPr txBox="1"/>
          <p:nvPr/>
        </p:nvSpPr>
        <p:spPr>
          <a:xfrm>
            <a:off x="2915816" y="4045139"/>
            <a:ext cx="2808312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the view port location and </a:t>
            </a:r>
            <a:r>
              <a:rPr lang="en" b="1" dirty="0" smtClean="0">
                <a:solidFill>
                  <a:srgbClr val="FF0000"/>
                </a:solidFill>
              </a:rPr>
              <a:t>the eye gaze location in the view port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(gaze location)</a:t>
            </a:r>
            <a:endParaRPr lang="en" b="1" dirty="0"/>
          </a:p>
        </p:txBody>
      </p:sp>
      <p:sp>
        <p:nvSpPr>
          <p:cNvPr id="13" name="Shape 118"/>
          <p:cNvSpPr txBox="1"/>
          <p:nvPr/>
        </p:nvSpPr>
        <p:spPr>
          <a:xfrm>
            <a:off x="6082966" y="4101075"/>
            <a:ext cx="244947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</a:t>
            </a:r>
            <a:r>
              <a:rPr lang="en" b="1" dirty="0" smtClean="0">
                <a:solidFill>
                  <a:srgbClr val="FF0000"/>
                </a:solidFill>
              </a:rPr>
              <a:t>t</a:t>
            </a:r>
            <a:r>
              <a:rPr lang="fr-FR" b="1" dirty="0" err="1" smtClean="0">
                <a:solidFill>
                  <a:srgbClr val="FF0000"/>
                </a:solidFill>
              </a:rPr>
              <a:t>he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order</a:t>
            </a:r>
            <a:r>
              <a:rPr lang="fr-FR" b="1" dirty="0" smtClean="0">
                <a:solidFill>
                  <a:srgbClr val="FF0000"/>
                </a:solidFill>
              </a:rPr>
              <a:t> of </a:t>
            </a:r>
            <a:r>
              <a:rPr lang="en" b="1" dirty="0" smtClean="0">
                <a:solidFill>
                  <a:srgbClr val="FF0000"/>
                </a:solidFill>
              </a:rPr>
              <a:t>eye gaze  fixation</a:t>
            </a:r>
            <a:r>
              <a:rPr lang="en" b="1" dirty="0" smtClean="0"/>
              <a:t>?</a:t>
            </a:r>
          </a:p>
        </p:txBody>
      </p:sp>
      <p:pic>
        <p:nvPicPr>
          <p:cNvPr id="14" name="Shape 113" descr="P94.JPG"/>
          <p:cNvPicPr preferRelativeResize="0"/>
          <p:nvPr/>
        </p:nvPicPr>
        <p:blipFill>
          <a:blip r:embed="rId6" cstate="print">
            <a:alphaModFix/>
          </a:blip>
          <a:stretch>
            <a:fillRect/>
          </a:stretch>
        </p:blipFill>
        <p:spPr>
          <a:xfrm>
            <a:off x="2843808" y="932724"/>
            <a:ext cx="2880320" cy="163218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18"/>
          <p:cNvSpPr txBox="1"/>
          <p:nvPr/>
        </p:nvSpPr>
        <p:spPr>
          <a:xfrm>
            <a:off x="107504" y="5349213"/>
            <a:ext cx="208943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FF0000"/>
                </a:solidFill>
              </a:rPr>
              <a:t>9 Teams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(China, Italy, France, Germany)</a:t>
            </a:r>
            <a:endParaRPr lang="en" b="1" dirty="0"/>
          </a:p>
        </p:txBody>
      </p:sp>
      <p:sp>
        <p:nvSpPr>
          <p:cNvPr id="16" name="Shape 118"/>
          <p:cNvSpPr txBox="1"/>
          <p:nvPr/>
        </p:nvSpPr>
        <p:spPr>
          <a:xfrm>
            <a:off x="2843808" y="5349213"/>
            <a:ext cx="208943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b="1" dirty="0" smtClean="0">
                <a:solidFill>
                  <a:srgbClr val="FF0000"/>
                </a:solidFill>
              </a:rPr>
              <a:t>11 Teams </a:t>
            </a:r>
            <a:r>
              <a:rPr lang="en" b="1" dirty="0" smtClean="0"/>
              <a:t>(China, Italy, France, India, Ireland, South Korea Germany)</a:t>
            </a:r>
          </a:p>
          <a:p>
            <a:pPr lvl="0" rtl="0">
              <a:spcBef>
                <a:spcPts val="0"/>
              </a:spcBef>
              <a:buNone/>
            </a:pPr>
            <a:endParaRPr lang="en" b="1" dirty="0"/>
          </a:p>
        </p:txBody>
      </p:sp>
      <p:sp>
        <p:nvSpPr>
          <p:cNvPr id="17" name="Shape 118"/>
          <p:cNvSpPr txBox="1"/>
          <p:nvPr/>
        </p:nvSpPr>
        <p:spPr>
          <a:xfrm>
            <a:off x="6228184" y="5349213"/>
            <a:ext cx="208943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" b="1" dirty="0" smtClean="0">
                <a:solidFill>
                  <a:srgbClr val="FF0000"/>
                </a:solidFill>
              </a:rPr>
              <a:t>3 Teams </a:t>
            </a:r>
            <a:r>
              <a:rPr lang="en" b="1" dirty="0" smtClean="0"/>
              <a:t>(China,  Ireland)</a:t>
            </a:r>
            <a:endParaRPr lang="e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59300" y="85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Many teams …</a:t>
            </a:r>
            <a:endParaRPr lang="en" dirty="0"/>
          </a:p>
        </p:txBody>
      </p:sp>
      <p:sp>
        <p:nvSpPr>
          <p:cNvPr id="15" name="TextBox 14"/>
          <p:cNvSpPr txBox="1"/>
          <p:nvPr/>
        </p:nvSpPr>
        <p:spPr>
          <a:xfrm>
            <a:off x="755576" y="1220755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…and </a:t>
            </a:r>
            <a:r>
              <a:rPr lang="fr-FR" sz="2800" dirty="0" err="1" smtClean="0"/>
              <a:t>follow</a:t>
            </a:r>
            <a:r>
              <a:rPr lang="fr-FR" sz="2800" dirty="0" smtClean="0"/>
              <a:t>-up: </a:t>
            </a:r>
          </a:p>
          <a:p>
            <a:endParaRPr lang="fr-FR" sz="2800" dirty="0" smtClean="0"/>
          </a:p>
          <a:p>
            <a:r>
              <a:rPr lang="fr-FR" sz="2800" dirty="0" err="1" smtClean="0"/>
              <a:t>Special</a:t>
            </a:r>
            <a:r>
              <a:rPr lang="fr-FR" sz="2800" dirty="0" smtClean="0"/>
              <a:t> issue in Elsevier Signal </a:t>
            </a:r>
            <a:r>
              <a:rPr lang="fr-FR" sz="2800" dirty="0" err="1" smtClean="0"/>
              <a:t>Processing:Image</a:t>
            </a:r>
            <a:r>
              <a:rPr lang="fr-FR" sz="2800" dirty="0" smtClean="0"/>
              <a:t> Communications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708919"/>
            <a:ext cx="2304256" cy="411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59300" y="85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2018 edition</a:t>
            </a:r>
            <a:endParaRPr lang="en" dirty="0"/>
          </a:p>
        </p:txBody>
      </p:sp>
      <p:pic>
        <p:nvPicPr>
          <p:cNvPr id="114" name="Shape 114" descr="SH94.jpg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5496" y="2660916"/>
            <a:ext cx="2699792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 descr="P94.JPG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940152" y="2660915"/>
            <a:ext cx="2808312" cy="14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35496" y="4045139"/>
            <a:ext cx="2520280" cy="130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</a:t>
            </a:r>
            <a:r>
              <a:rPr lang="en" b="1" dirty="0" smtClean="0">
                <a:solidFill>
                  <a:srgbClr val="92D050"/>
                </a:solidFill>
              </a:rPr>
              <a:t>the view port location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(Head gaze)</a:t>
            </a:r>
            <a:endParaRPr lang="en" b="1" dirty="0"/>
          </a:p>
        </p:txBody>
      </p:sp>
      <p:sp>
        <p:nvSpPr>
          <p:cNvPr id="11" name="Shape 118"/>
          <p:cNvSpPr txBox="1"/>
          <p:nvPr/>
        </p:nvSpPr>
        <p:spPr>
          <a:xfrm>
            <a:off x="323528" y="1196752"/>
            <a:ext cx="208943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 dirty="0" smtClean="0"/>
              <a:t>Given a 360 </a:t>
            </a:r>
            <a:r>
              <a:rPr lang="en" sz="1800" b="1" dirty="0" smtClean="0"/>
              <a:t>image</a:t>
            </a:r>
          </a:p>
          <a:p>
            <a:pPr lvl="0" rtl="0">
              <a:spcBef>
                <a:spcPts val="0"/>
              </a:spcBef>
              <a:buNone/>
            </a:pPr>
            <a:r>
              <a:rPr lang="fr-FR" b="1" dirty="0" smtClean="0">
                <a:solidFill>
                  <a:srgbClr val="FF0000"/>
                </a:solidFill>
              </a:rPr>
              <a:t>or</a:t>
            </a:r>
            <a:r>
              <a:rPr lang="en" b="1" dirty="0" smtClean="0">
                <a:solidFill>
                  <a:srgbClr val="FF0000"/>
                </a:solidFill>
              </a:rPr>
              <a:t> video </a:t>
            </a:r>
            <a:endParaRPr lang="en" sz="1800" b="1" dirty="0">
              <a:solidFill>
                <a:srgbClr val="FF0000"/>
              </a:solidFill>
            </a:endParaRPr>
          </a:p>
        </p:txBody>
      </p:sp>
      <p:sp>
        <p:nvSpPr>
          <p:cNvPr id="13" name="Shape 118"/>
          <p:cNvSpPr txBox="1"/>
          <p:nvPr/>
        </p:nvSpPr>
        <p:spPr>
          <a:xfrm>
            <a:off x="5938950" y="5517232"/>
            <a:ext cx="2449474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</a:t>
            </a:r>
            <a:r>
              <a:rPr lang="en" b="1" dirty="0" smtClean="0">
                <a:solidFill>
                  <a:srgbClr val="92D050"/>
                </a:solidFill>
              </a:rPr>
              <a:t>t</a:t>
            </a:r>
            <a:r>
              <a:rPr lang="fr-FR" b="1" dirty="0" err="1" smtClean="0">
                <a:solidFill>
                  <a:srgbClr val="92D050"/>
                </a:solidFill>
              </a:rPr>
              <a:t>he</a:t>
            </a:r>
            <a:r>
              <a:rPr lang="fr-FR" b="1" dirty="0" smtClean="0">
                <a:solidFill>
                  <a:srgbClr val="92D050"/>
                </a:solidFill>
              </a:rPr>
              <a:t> </a:t>
            </a:r>
            <a:r>
              <a:rPr lang="fr-FR" b="1" dirty="0" err="1" smtClean="0">
                <a:solidFill>
                  <a:srgbClr val="92D050"/>
                </a:solidFill>
              </a:rPr>
              <a:t>order</a:t>
            </a:r>
            <a:r>
              <a:rPr lang="fr-FR" b="1" dirty="0" smtClean="0">
                <a:solidFill>
                  <a:srgbClr val="92D050"/>
                </a:solidFill>
              </a:rPr>
              <a:t> of </a:t>
            </a:r>
            <a:r>
              <a:rPr lang="en" b="1" dirty="0" smtClean="0">
                <a:solidFill>
                  <a:srgbClr val="92D050"/>
                </a:solidFill>
              </a:rPr>
              <a:t>eye gaze  fixation</a:t>
            </a:r>
            <a:r>
              <a:rPr lang="en" b="1" dirty="0" smtClean="0"/>
              <a:t>?</a:t>
            </a:r>
          </a:p>
        </p:txBody>
      </p:sp>
      <p:pic>
        <p:nvPicPr>
          <p:cNvPr id="14" name="Shape 113" descr="P94.JPG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2843808" y="932724"/>
            <a:ext cx="2880320" cy="163218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18"/>
          <p:cNvSpPr txBox="1"/>
          <p:nvPr/>
        </p:nvSpPr>
        <p:spPr>
          <a:xfrm>
            <a:off x="35496" y="5173264"/>
            <a:ext cx="2808312" cy="6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the view port location and </a:t>
            </a:r>
            <a:r>
              <a:rPr lang="en" b="1" dirty="0" smtClean="0">
                <a:solidFill>
                  <a:srgbClr val="92D050"/>
                </a:solidFill>
              </a:rPr>
              <a:t>the eye gaze location in the view port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(gaze location)</a:t>
            </a:r>
            <a:endParaRPr lang="en" b="1" dirty="0"/>
          </a:p>
        </p:txBody>
      </p:sp>
      <p:sp>
        <p:nvSpPr>
          <p:cNvPr id="19" name="Shape 118"/>
          <p:cNvSpPr txBox="1"/>
          <p:nvPr/>
        </p:nvSpPr>
        <p:spPr>
          <a:xfrm>
            <a:off x="5940152" y="4149080"/>
            <a:ext cx="2520280" cy="130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Can you predict </a:t>
            </a:r>
            <a:r>
              <a:rPr lang="en" b="1" dirty="0" smtClean="0">
                <a:solidFill>
                  <a:srgbClr val="FF0000"/>
                </a:solidFill>
              </a:rPr>
              <a:t>the order of  </a:t>
            </a:r>
            <a:r>
              <a:rPr lang="en" b="1" dirty="0" smtClean="0">
                <a:solidFill>
                  <a:srgbClr val="FF0000"/>
                </a:solidFill>
              </a:rPr>
              <a:t>view port location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/>
              <a:t>(Head gaze)</a:t>
            </a:r>
            <a:endParaRPr lang="e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59300" y="85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r-FR" dirty="0" smtClean="0"/>
              <a:t>I</a:t>
            </a:r>
            <a:r>
              <a:rPr lang="en" dirty="0" smtClean="0"/>
              <a:t>nterested to participate?</a:t>
            </a:r>
            <a:endParaRPr lang="en" dirty="0"/>
          </a:p>
        </p:txBody>
      </p:sp>
      <p:sp>
        <p:nvSpPr>
          <p:cNvPr id="11" name="Shape 118"/>
          <p:cNvSpPr txBox="1"/>
          <p:nvPr/>
        </p:nvSpPr>
        <p:spPr>
          <a:xfrm>
            <a:off x="323528" y="1196752"/>
            <a:ext cx="8064896" cy="172819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dirty="0" smtClean="0"/>
              <a:t>send </a:t>
            </a:r>
            <a:r>
              <a:rPr lang="en-US" dirty="0"/>
              <a:t>an email to </a:t>
            </a:r>
            <a:r>
              <a:rPr lang="en-US" dirty="0" smtClean="0">
                <a:hlinkClick r:id="rId3"/>
              </a:rPr>
              <a:t>salient360@univ-nantes.fr</a:t>
            </a:r>
            <a:endParaRPr lang="en-US" dirty="0" smtClean="0"/>
          </a:p>
          <a:p>
            <a:pPr lvl="0"/>
            <a:r>
              <a:rPr lang="en-US" dirty="0" smtClean="0"/>
              <a:t>indicating </a:t>
            </a:r>
            <a:r>
              <a:rPr lang="en-US" dirty="0"/>
              <a:t>the type of models that you may </a:t>
            </a:r>
            <a:r>
              <a:rPr lang="en-US" dirty="0" smtClean="0"/>
              <a:t>submit </a:t>
            </a:r>
          </a:p>
          <a:p>
            <a:pPr lvl="0"/>
            <a:r>
              <a:rPr lang="en-US" dirty="0" smtClean="0"/>
              <a:t>For each model type please indicate if you are aiming for image or video</a:t>
            </a:r>
          </a:p>
          <a:p>
            <a:pPr lvl="0"/>
            <a:endParaRPr lang="en-US" sz="1800" b="1" dirty="0">
              <a:solidFill>
                <a:srgbClr val="FF0000"/>
              </a:solidFill>
            </a:endParaRPr>
          </a:p>
          <a:p>
            <a:r>
              <a:rPr lang="en-US" b="1" dirty="0" smtClean="0"/>
              <a:t>Model Type 1: </a:t>
            </a:r>
            <a:r>
              <a:rPr lang="en-US" dirty="0" smtClean="0"/>
              <a:t>these </a:t>
            </a:r>
            <a:r>
              <a:rPr lang="en-US" dirty="0"/>
              <a:t>models are expected to predict </a:t>
            </a:r>
            <a:r>
              <a:rPr lang="en-US" b="1" dirty="0">
                <a:solidFill>
                  <a:srgbClr val="FF0000"/>
                </a:solidFill>
              </a:rPr>
              <a:t>Ground Truth Heat Map (GTHM)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derived from the “movement of the head” </a:t>
            </a:r>
            <a:r>
              <a:rPr lang="en-US" dirty="0" smtClean="0"/>
              <a:t>only</a:t>
            </a:r>
          </a:p>
          <a:p>
            <a:endParaRPr lang="en-US" dirty="0" smtClean="0"/>
          </a:p>
          <a:p>
            <a:r>
              <a:rPr lang="en-US" b="1" dirty="0" smtClean="0"/>
              <a:t>Model Type 2: </a:t>
            </a:r>
            <a:r>
              <a:rPr lang="en-US" dirty="0" smtClean="0"/>
              <a:t>these </a:t>
            </a:r>
            <a:r>
              <a:rPr lang="en-US" dirty="0"/>
              <a:t>models are expected to predict GTHM derived from the “movement of the head” as well as from the “movement of the eye within the viewport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b="1" dirty="0" smtClean="0"/>
              <a:t>Model Type 3 </a:t>
            </a:r>
            <a:r>
              <a:rPr lang="en-US" b="1" dirty="0" smtClean="0"/>
              <a:t>: </a:t>
            </a:r>
            <a:r>
              <a:rPr lang="en-US" dirty="0"/>
              <a:t>these models are expected to predict the </a:t>
            </a:r>
            <a:r>
              <a:rPr lang="en-US" b="1" dirty="0">
                <a:solidFill>
                  <a:srgbClr val="FF0000"/>
                </a:solidFill>
              </a:rPr>
              <a:t>Ground Truth Scan-Path (GTSP) </a:t>
            </a:r>
            <a:r>
              <a:rPr lang="en-US" dirty="0"/>
              <a:t>of eye gaze that are obtained from the head and eye-movement data from several </a:t>
            </a:r>
            <a:r>
              <a:rPr lang="en-US" dirty="0" smtClean="0"/>
              <a:t>observers</a:t>
            </a:r>
          </a:p>
          <a:p>
            <a:endParaRPr lang="en-US" dirty="0" smtClean="0"/>
          </a:p>
          <a:p>
            <a:r>
              <a:rPr lang="en-US" b="1" dirty="0" smtClean="0"/>
              <a:t>Model Type 4: </a:t>
            </a:r>
            <a:r>
              <a:rPr lang="en-US" dirty="0" smtClean="0"/>
              <a:t>these </a:t>
            </a:r>
            <a:r>
              <a:rPr lang="en-US" dirty="0"/>
              <a:t>models are expected to predict the GTSP of head gaze that are obtained from only the head data from several observers</a:t>
            </a:r>
            <a:endParaRPr lang="en-US" dirty="0" smtClean="0"/>
          </a:p>
          <a:p>
            <a:pPr lvl="0"/>
            <a:endParaRPr lang="en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471</Words>
  <Application>Microsoft Office PowerPoint</Application>
  <PresentationFormat>On-screen Show (4:3)</PresentationFormat>
  <Paragraphs>70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1_Office Theme</vt:lpstr>
      <vt:lpstr>Slide 1</vt:lpstr>
      <vt:lpstr>Visual attention (saliency) and 360</vt:lpstr>
      <vt:lpstr>Slide 3</vt:lpstr>
      <vt:lpstr>Slide 4</vt:lpstr>
      <vt:lpstr>ChallengeS </vt:lpstr>
      <vt:lpstr>ChallengeS </vt:lpstr>
      <vt:lpstr>Many teams …</vt:lpstr>
      <vt:lpstr>2018 edition</vt:lpstr>
      <vt:lpstr>Interested to participate?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plecalle</dc:creator>
  <cp:lastModifiedBy>plecalle</cp:lastModifiedBy>
  <cp:revision>4</cp:revision>
  <dcterms:created xsi:type="dcterms:W3CDTF">2017-11-27T09:16:28Z</dcterms:created>
  <dcterms:modified xsi:type="dcterms:W3CDTF">2017-11-27T10:02:32Z</dcterms:modified>
</cp:coreProperties>
</file>