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59" r:id="rId3"/>
    <p:sldId id="266" r:id="rId4"/>
    <p:sldId id="267" r:id="rId5"/>
    <p:sldId id="256" r:id="rId6"/>
    <p:sldId id="261" r:id="rId7"/>
    <p:sldId id="258" r:id="rId8"/>
    <p:sldId id="262" r:id="rId9"/>
    <p:sldId id="257" r:id="rId10"/>
    <p:sldId id="263" r:id="rId11"/>
    <p:sldId id="264" r:id="rId12"/>
    <p:sldId id="268" r:id="rId13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4" d="100"/>
          <a:sy n="94" d="100"/>
        </p:scale>
        <p:origin x="-870" y="-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69BFF99-8D9C-4101-8568-87F257E5C2B3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de-DE"/>
        </a:p>
      </dgm:t>
    </dgm:pt>
    <dgm:pt modelId="{4634413E-EBA6-4CA4-A17D-70DFF595E5F1}">
      <dgm:prSet phldrT="[Text]" custT="1"/>
      <dgm:spPr/>
      <dgm:t>
        <a:bodyPr/>
        <a:lstStyle/>
        <a:p>
          <a:endParaRPr lang="de-DE" sz="1100" dirty="0"/>
        </a:p>
      </dgm:t>
    </dgm:pt>
    <dgm:pt modelId="{1C76027F-51CE-4EEE-8079-49B251DB43A1}" type="parTrans" cxnId="{362701A9-877C-408E-B382-D6C4A48913A6}">
      <dgm:prSet/>
      <dgm:spPr/>
      <dgm:t>
        <a:bodyPr/>
        <a:lstStyle/>
        <a:p>
          <a:endParaRPr lang="de-DE" sz="1100"/>
        </a:p>
      </dgm:t>
    </dgm:pt>
    <dgm:pt modelId="{F702191C-6174-46F8-B335-F2B2337FD86C}" type="sibTrans" cxnId="{362701A9-877C-408E-B382-D6C4A48913A6}">
      <dgm:prSet/>
      <dgm:spPr/>
      <dgm:t>
        <a:bodyPr/>
        <a:lstStyle/>
        <a:p>
          <a:endParaRPr lang="de-DE" sz="1100"/>
        </a:p>
      </dgm:t>
    </dgm:pt>
    <dgm:pt modelId="{CF43C8FC-8F5D-4AC1-90D2-02D96A72A71F}">
      <dgm:prSet phldrT="[Text]" custT="1"/>
      <dgm:spPr/>
      <dgm:t>
        <a:bodyPr/>
        <a:lstStyle/>
        <a:p>
          <a:r>
            <a:rPr lang="de-DE" sz="1400" dirty="0" smtClean="0"/>
            <a:t>Pixel-based Models:</a:t>
          </a:r>
        </a:p>
        <a:p>
          <a:r>
            <a:rPr lang="de-DE" sz="1100" dirty="0" smtClean="0"/>
            <a:t>- FR, NR, RR Models</a:t>
          </a:r>
        </a:p>
        <a:p>
          <a:r>
            <a:rPr lang="de-DE" sz="1100" dirty="0" smtClean="0"/>
            <a:t>- Validated using short (10 sec) and long (upto 300 sec) test conditions</a:t>
          </a:r>
          <a:endParaRPr lang="de-DE" sz="1100" dirty="0"/>
        </a:p>
      </dgm:t>
    </dgm:pt>
    <dgm:pt modelId="{174A907B-4179-4821-B48B-F968C3BDE2CE}" type="parTrans" cxnId="{DAF5AE87-A31C-4A7A-A0E6-BFE68265537D}">
      <dgm:prSet/>
      <dgm:spPr/>
      <dgm:t>
        <a:bodyPr/>
        <a:lstStyle/>
        <a:p>
          <a:endParaRPr lang="de-DE" sz="1100"/>
        </a:p>
      </dgm:t>
    </dgm:pt>
    <dgm:pt modelId="{12D961B1-98AA-4237-BF24-566FFDE3F660}" type="sibTrans" cxnId="{DAF5AE87-A31C-4A7A-A0E6-BFE68265537D}">
      <dgm:prSet/>
      <dgm:spPr/>
      <dgm:t>
        <a:bodyPr/>
        <a:lstStyle/>
        <a:p>
          <a:endParaRPr lang="de-DE" sz="1100"/>
        </a:p>
      </dgm:t>
    </dgm:pt>
    <dgm:pt modelId="{E734E6C1-E66F-48C5-A709-7E2A5B4650FF}">
      <dgm:prSet phldrT="[Text]" custT="1"/>
      <dgm:spPr/>
      <dgm:t>
        <a:bodyPr/>
        <a:lstStyle/>
        <a:p>
          <a:r>
            <a:rPr lang="de-DE" sz="1400" dirty="0" smtClean="0"/>
            <a:t>Hybrid Models:</a:t>
          </a:r>
        </a:p>
        <a:p>
          <a:r>
            <a:rPr lang="de-DE" sz="1100" dirty="0" smtClean="0"/>
            <a:t>- Hybrid NR</a:t>
          </a:r>
        </a:p>
        <a:p>
          <a:r>
            <a:rPr lang="de-DE" sz="1100" dirty="0" smtClean="0"/>
            <a:t>- Validated using short (10 sec) and long (upto 300 sec) test condition</a:t>
          </a:r>
          <a:endParaRPr lang="de-DE" sz="1100" dirty="0"/>
        </a:p>
      </dgm:t>
    </dgm:pt>
    <dgm:pt modelId="{EEA4C168-1108-4421-BA1B-6014A1647009}" type="parTrans" cxnId="{7610631D-5981-48EF-A699-2BFF9FA059CE}">
      <dgm:prSet/>
      <dgm:spPr/>
      <dgm:t>
        <a:bodyPr/>
        <a:lstStyle/>
        <a:p>
          <a:endParaRPr lang="de-DE" sz="1100"/>
        </a:p>
      </dgm:t>
    </dgm:pt>
    <dgm:pt modelId="{952F5E5B-405D-4EC1-B531-90E715956D5E}" type="sibTrans" cxnId="{7610631D-5981-48EF-A699-2BFF9FA059CE}">
      <dgm:prSet/>
      <dgm:spPr/>
      <dgm:t>
        <a:bodyPr/>
        <a:lstStyle/>
        <a:p>
          <a:endParaRPr lang="de-DE" sz="1100"/>
        </a:p>
      </dgm:t>
    </dgm:pt>
    <dgm:pt modelId="{0CB360DE-D270-42FE-985E-94782917B5CE}" type="pres">
      <dgm:prSet presAssocID="{B69BFF99-8D9C-4101-8568-87F257E5C2B3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de-DE"/>
        </a:p>
      </dgm:t>
    </dgm:pt>
    <dgm:pt modelId="{47133294-BD48-4999-9A03-96E9F51E7F31}" type="pres">
      <dgm:prSet presAssocID="{B69BFF99-8D9C-4101-8568-87F257E5C2B3}" presName="Name1" presStyleCnt="0"/>
      <dgm:spPr/>
    </dgm:pt>
    <dgm:pt modelId="{D81B1AC1-BB7A-4B4E-9DD2-C2289E0CBE57}" type="pres">
      <dgm:prSet presAssocID="{B69BFF99-8D9C-4101-8568-87F257E5C2B3}" presName="cycle" presStyleCnt="0"/>
      <dgm:spPr/>
    </dgm:pt>
    <dgm:pt modelId="{45C5295E-92B0-4F99-8366-E29053DB6187}" type="pres">
      <dgm:prSet presAssocID="{B69BFF99-8D9C-4101-8568-87F257E5C2B3}" presName="srcNode" presStyleLbl="node1" presStyleIdx="0" presStyleCnt="3"/>
      <dgm:spPr/>
    </dgm:pt>
    <dgm:pt modelId="{5B0E00A3-F098-4550-889E-CA30AE796F95}" type="pres">
      <dgm:prSet presAssocID="{B69BFF99-8D9C-4101-8568-87F257E5C2B3}" presName="conn" presStyleLbl="parChTrans1D2" presStyleIdx="0" presStyleCnt="1"/>
      <dgm:spPr/>
      <dgm:t>
        <a:bodyPr/>
        <a:lstStyle/>
        <a:p>
          <a:endParaRPr lang="de-DE"/>
        </a:p>
      </dgm:t>
    </dgm:pt>
    <dgm:pt modelId="{FAF56310-4734-4347-BDA0-BC548C9E393C}" type="pres">
      <dgm:prSet presAssocID="{B69BFF99-8D9C-4101-8568-87F257E5C2B3}" presName="extraNode" presStyleLbl="node1" presStyleIdx="0" presStyleCnt="3"/>
      <dgm:spPr/>
    </dgm:pt>
    <dgm:pt modelId="{2B895333-6341-45F2-90F6-4EC73295DF61}" type="pres">
      <dgm:prSet presAssocID="{B69BFF99-8D9C-4101-8568-87F257E5C2B3}" presName="dstNode" presStyleLbl="node1" presStyleIdx="0" presStyleCnt="3"/>
      <dgm:spPr/>
    </dgm:pt>
    <dgm:pt modelId="{56CBEBDD-3A0B-4F79-84E2-4B6E687C8E81}" type="pres">
      <dgm:prSet presAssocID="{4634413E-EBA6-4CA4-A17D-70DFF595E5F1}" presName="text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EEACB1A4-DC00-4477-BAA3-8CDF946D407F}" type="pres">
      <dgm:prSet presAssocID="{4634413E-EBA6-4CA4-A17D-70DFF595E5F1}" presName="accent_1" presStyleCnt="0"/>
      <dgm:spPr/>
    </dgm:pt>
    <dgm:pt modelId="{430A264A-E966-4951-9157-E3C5260734E3}" type="pres">
      <dgm:prSet presAssocID="{4634413E-EBA6-4CA4-A17D-70DFF595E5F1}" presName="accentRepeatNode" presStyleLbl="solidFgAcc1" presStyleIdx="0" presStyleCnt="3"/>
      <dgm:spPr/>
    </dgm:pt>
    <dgm:pt modelId="{155B9BB2-1699-42CD-86E5-EC2977722848}" type="pres">
      <dgm:prSet presAssocID="{CF43C8FC-8F5D-4AC1-90D2-02D96A72A71F}" presName="text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8ED8C6CE-791F-4305-9B6C-E3B44BB789C2}" type="pres">
      <dgm:prSet presAssocID="{CF43C8FC-8F5D-4AC1-90D2-02D96A72A71F}" presName="accent_2" presStyleCnt="0"/>
      <dgm:spPr/>
    </dgm:pt>
    <dgm:pt modelId="{E3D5F242-A998-4C29-AD59-AD9F2766CE11}" type="pres">
      <dgm:prSet presAssocID="{CF43C8FC-8F5D-4AC1-90D2-02D96A72A71F}" presName="accentRepeatNode" presStyleLbl="solidFgAcc1" presStyleIdx="1" presStyleCnt="3"/>
      <dgm:spPr/>
    </dgm:pt>
    <dgm:pt modelId="{D365345C-7B2B-4BAB-B301-A314C75EF38F}" type="pres">
      <dgm:prSet presAssocID="{E734E6C1-E66F-48C5-A709-7E2A5B4650FF}" presName="text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8EBB7151-612B-4194-ABB5-07733C701AEF}" type="pres">
      <dgm:prSet presAssocID="{E734E6C1-E66F-48C5-A709-7E2A5B4650FF}" presName="accent_3" presStyleCnt="0"/>
      <dgm:spPr/>
    </dgm:pt>
    <dgm:pt modelId="{0F3CB8A7-C270-4C07-904C-067784CF0D17}" type="pres">
      <dgm:prSet presAssocID="{E734E6C1-E66F-48C5-A709-7E2A5B4650FF}" presName="accentRepeatNode" presStyleLbl="solidFgAcc1" presStyleIdx="2" presStyleCnt="3"/>
      <dgm:spPr/>
    </dgm:pt>
  </dgm:ptLst>
  <dgm:cxnLst>
    <dgm:cxn modelId="{DAF5AE87-A31C-4A7A-A0E6-BFE68265537D}" srcId="{B69BFF99-8D9C-4101-8568-87F257E5C2B3}" destId="{CF43C8FC-8F5D-4AC1-90D2-02D96A72A71F}" srcOrd="1" destOrd="0" parTransId="{174A907B-4179-4821-B48B-F968C3BDE2CE}" sibTransId="{12D961B1-98AA-4237-BF24-566FFDE3F660}"/>
    <dgm:cxn modelId="{362701A9-877C-408E-B382-D6C4A48913A6}" srcId="{B69BFF99-8D9C-4101-8568-87F257E5C2B3}" destId="{4634413E-EBA6-4CA4-A17D-70DFF595E5F1}" srcOrd="0" destOrd="0" parTransId="{1C76027F-51CE-4EEE-8079-49B251DB43A1}" sibTransId="{F702191C-6174-46F8-B335-F2B2337FD86C}"/>
    <dgm:cxn modelId="{FDCDD466-8F6E-4AF7-9865-361EEF15EEF8}" type="presOf" srcId="{E734E6C1-E66F-48C5-A709-7E2A5B4650FF}" destId="{D365345C-7B2B-4BAB-B301-A314C75EF38F}" srcOrd="0" destOrd="0" presId="urn:microsoft.com/office/officeart/2008/layout/VerticalCurvedList"/>
    <dgm:cxn modelId="{D3D68E41-4DDF-4771-838C-35045D4BA034}" type="presOf" srcId="{CF43C8FC-8F5D-4AC1-90D2-02D96A72A71F}" destId="{155B9BB2-1699-42CD-86E5-EC2977722848}" srcOrd="0" destOrd="0" presId="urn:microsoft.com/office/officeart/2008/layout/VerticalCurvedList"/>
    <dgm:cxn modelId="{7610631D-5981-48EF-A699-2BFF9FA059CE}" srcId="{B69BFF99-8D9C-4101-8568-87F257E5C2B3}" destId="{E734E6C1-E66F-48C5-A709-7E2A5B4650FF}" srcOrd="2" destOrd="0" parTransId="{EEA4C168-1108-4421-BA1B-6014A1647009}" sibTransId="{952F5E5B-405D-4EC1-B531-90E715956D5E}"/>
    <dgm:cxn modelId="{5EC9CCD5-CCDB-4D17-8F51-4D0E18AB0ED5}" type="presOf" srcId="{B69BFF99-8D9C-4101-8568-87F257E5C2B3}" destId="{0CB360DE-D270-42FE-985E-94782917B5CE}" srcOrd="0" destOrd="0" presId="urn:microsoft.com/office/officeart/2008/layout/VerticalCurvedList"/>
    <dgm:cxn modelId="{61578FED-DE47-4600-B84A-34D005C686E6}" type="presOf" srcId="{F702191C-6174-46F8-B335-F2B2337FD86C}" destId="{5B0E00A3-F098-4550-889E-CA30AE796F95}" srcOrd="0" destOrd="0" presId="urn:microsoft.com/office/officeart/2008/layout/VerticalCurvedList"/>
    <dgm:cxn modelId="{DA8E71C3-009C-4CAD-9526-6EA88EBB12DD}" type="presOf" srcId="{4634413E-EBA6-4CA4-A17D-70DFF595E5F1}" destId="{56CBEBDD-3A0B-4F79-84E2-4B6E687C8E81}" srcOrd="0" destOrd="0" presId="urn:microsoft.com/office/officeart/2008/layout/VerticalCurvedList"/>
    <dgm:cxn modelId="{13C61FA0-0D69-402E-B6F2-43194F5A7171}" type="presParOf" srcId="{0CB360DE-D270-42FE-985E-94782917B5CE}" destId="{47133294-BD48-4999-9A03-96E9F51E7F31}" srcOrd="0" destOrd="0" presId="urn:microsoft.com/office/officeart/2008/layout/VerticalCurvedList"/>
    <dgm:cxn modelId="{D234D64E-38F3-4443-974A-BC12084130DB}" type="presParOf" srcId="{47133294-BD48-4999-9A03-96E9F51E7F31}" destId="{D81B1AC1-BB7A-4B4E-9DD2-C2289E0CBE57}" srcOrd="0" destOrd="0" presId="urn:microsoft.com/office/officeart/2008/layout/VerticalCurvedList"/>
    <dgm:cxn modelId="{715BC5CA-DF24-446F-AF7D-670E6BB57609}" type="presParOf" srcId="{D81B1AC1-BB7A-4B4E-9DD2-C2289E0CBE57}" destId="{45C5295E-92B0-4F99-8366-E29053DB6187}" srcOrd="0" destOrd="0" presId="urn:microsoft.com/office/officeart/2008/layout/VerticalCurvedList"/>
    <dgm:cxn modelId="{6EA84087-EF6B-4A3F-A8BA-D0BA407FBA09}" type="presParOf" srcId="{D81B1AC1-BB7A-4B4E-9DD2-C2289E0CBE57}" destId="{5B0E00A3-F098-4550-889E-CA30AE796F95}" srcOrd="1" destOrd="0" presId="urn:microsoft.com/office/officeart/2008/layout/VerticalCurvedList"/>
    <dgm:cxn modelId="{49493D38-5D33-48A1-AACB-3E695D612D84}" type="presParOf" srcId="{D81B1AC1-BB7A-4B4E-9DD2-C2289E0CBE57}" destId="{FAF56310-4734-4347-BDA0-BC548C9E393C}" srcOrd="2" destOrd="0" presId="urn:microsoft.com/office/officeart/2008/layout/VerticalCurvedList"/>
    <dgm:cxn modelId="{C8B53B25-8C5E-4AE0-AAEF-E9406510452E}" type="presParOf" srcId="{D81B1AC1-BB7A-4B4E-9DD2-C2289E0CBE57}" destId="{2B895333-6341-45F2-90F6-4EC73295DF61}" srcOrd="3" destOrd="0" presId="urn:microsoft.com/office/officeart/2008/layout/VerticalCurvedList"/>
    <dgm:cxn modelId="{06FC9D1D-AC83-47B2-B55B-4F555373111D}" type="presParOf" srcId="{47133294-BD48-4999-9A03-96E9F51E7F31}" destId="{56CBEBDD-3A0B-4F79-84E2-4B6E687C8E81}" srcOrd="1" destOrd="0" presId="urn:microsoft.com/office/officeart/2008/layout/VerticalCurvedList"/>
    <dgm:cxn modelId="{851B76FF-A7A8-4407-A6A7-D6396E10CCF6}" type="presParOf" srcId="{47133294-BD48-4999-9A03-96E9F51E7F31}" destId="{EEACB1A4-DC00-4477-BAA3-8CDF946D407F}" srcOrd="2" destOrd="0" presId="urn:microsoft.com/office/officeart/2008/layout/VerticalCurvedList"/>
    <dgm:cxn modelId="{C8602256-3ACE-4C20-9149-CA08549D49EB}" type="presParOf" srcId="{EEACB1A4-DC00-4477-BAA3-8CDF946D407F}" destId="{430A264A-E966-4951-9157-E3C5260734E3}" srcOrd="0" destOrd="0" presId="urn:microsoft.com/office/officeart/2008/layout/VerticalCurvedList"/>
    <dgm:cxn modelId="{4C2F9CA8-E294-4ADB-9B6B-344E3955F812}" type="presParOf" srcId="{47133294-BD48-4999-9A03-96E9F51E7F31}" destId="{155B9BB2-1699-42CD-86E5-EC2977722848}" srcOrd="3" destOrd="0" presId="urn:microsoft.com/office/officeart/2008/layout/VerticalCurvedList"/>
    <dgm:cxn modelId="{ABBCB115-493E-4128-B39A-9D609114A068}" type="presParOf" srcId="{47133294-BD48-4999-9A03-96E9F51E7F31}" destId="{8ED8C6CE-791F-4305-9B6C-E3B44BB789C2}" srcOrd="4" destOrd="0" presId="urn:microsoft.com/office/officeart/2008/layout/VerticalCurvedList"/>
    <dgm:cxn modelId="{EEEBABFC-F391-47A6-988B-0F0966402EEB}" type="presParOf" srcId="{8ED8C6CE-791F-4305-9B6C-E3B44BB789C2}" destId="{E3D5F242-A998-4C29-AD59-AD9F2766CE11}" srcOrd="0" destOrd="0" presId="urn:microsoft.com/office/officeart/2008/layout/VerticalCurvedList"/>
    <dgm:cxn modelId="{F1F79831-51B1-4C50-8B87-AD997BF159A0}" type="presParOf" srcId="{47133294-BD48-4999-9A03-96E9F51E7F31}" destId="{D365345C-7B2B-4BAB-B301-A314C75EF38F}" srcOrd="5" destOrd="0" presId="urn:microsoft.com/office/officeart/2008/layout/VerticalCurvedList"/>
    <dgm:cxn modelId="{1234114E-62AC-47DF-AC23-13636A426FA6}" type="presParOf" srcId="{47133294-BD48-4999-9A03-96E9F51E7F31}" destId="{8EBB7151-612B-4194-ABB5-07733C701AEF}" srcOrd="6" destOrd="0" presId="urn:microsoft.com/office/officeart/2008/layout/VerticalCurvedList"/>
    <dgm:cxn modelId="{5AE0663B-B14B-442F-AEB6-36E33DD0D542}" type="presParOf" srcId="{8EBB7151-612B-4194-ABB5-07733C701AEF}" destId="{0F3CB8A7-C270-4C07-904C-067784CF0D17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037293E-55AD-480B-9051-70ADE684D671}" type="doc">
      <dgm:prSet loTypeId="urn:microsoft.com/office/officeart/2005/8/layout/matrix1" loCatId="matrix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de-DE"/>
        </a:p>
      </dgm:t>
    </dgm:pt>
    <dgm:pt modelId="{24355C15-B1C6-4FCC-ACA8-7C38C374F152}">
      <dgm:prSet phldrT="[Text]" custT="1"/>
      <dgm:spPr>
        <a:solidFill>
          <a:srgbClr val="FFC000"/>
        </a:solidFill>
      </dgm:spPr>
      <dgm:t>
        <a:bodyPr/>
        <a:lstStyle/>
        <a:p>
          <a:r>
            <a:rPr lang="de-DE" sz="1800" b="1" dirty="0" smtClean="0"/>
            <a:t>AVHD-AS/PNATS P2</a:t>
          </a:r>
          <a:endParaRPr lang="de-DE" sz="1800" b="1" dirty="0"/>
        </a:p>
      </dgm:t>
    </dgm:pt>
    <dgm:pt modelId="{D5860AF6-1D51-4818-9068-A132566D558A}" type="parTrans" cxnId="{3F6F6D79-F7ED-4010-80FB-ACB0049676A3}">
      <dgm:prSet/>
      <dgm:spPr/>
      <dgm:t>
        <a:bodyPr/>
        <a:lstStyle/>
        <a:p>
          <a:endParaRPr lang="de-DE"/>
        </a:p>
      </dgm:t>
    </dgm:pt>
    <dgm:pt modelId="{7BC2CDEC-2F68-4A27-BBF1-4A1F2AF1407E}" type="sibTrans" cxnId="{3F6F6D79-F7ED-4010-80FB-ACB0049676A3}">
      <dgm:prSet/>
      <dgm:spPr/>
      <dgm:t>
        <a:bodyPr/>
        <a:lstStyle/>
        <a:p>
          <a:endParaRPr lang="de-DE"/>
        </a:p>
      </dgm:t>
    </dgm:pt>
    <dgm:pt modelId="{9BBEE933-2779-483A-B244-B32F9624A989}">
      <dgm:prSet phldrT="[Text]"/>
      <dgm:spPr/>
      <dgm:t>
        <a:bodyPr/>
        <a:lstStyle/>
        <a:p>
          <a:pPr>
            <a:spcBef>
              <a:spcPts val="1200"/>
            </a:spcBef>
          </a:pPr>
          <a:r>
            <a:rPr lang="de-DE" b="1" u="sng" dirty="0" smtClean="0"/>
            <a:t>TF1: SRC</a:t>
          </a:r>
          <a:endParaRPr lang="de-DE" dirty="0" smtClean="0"/>
        </a:p>
        <a:p>
          <a:pPr>
            <a:spcBef>
              <a:spcPts val="1200"/>
            </a:spcBef>
          </a:pPr>
          <a:r>
            <a:rPr lang="de-DE" dirty="0" smtClean="0"/>
            <a:t>- Review footage</a:t>
          </a:r>
        </a:p>
        <a:p>
          <a:pPr>
            <a:spcBef>
              <a:spcPts val="1200"/>
            </a:spcBef>
          </a:pPr>
          <a:r>
            <a:rPr lang="de-DE" dirty="0" smtClean="0"/>
            <a:t>- Conversion to a common format</a:t>
          </a:r>
        </a:p>
        <a:p>
          <a:pPr>
            <a:spcBef>
              <a:spcPts val="1200"/>
            </a:spcBef>
          </a:pPr>
          <a:r>
            <a:rPr lang="de-DE" dirty="0" smtClean="0"/>
            <a:t>- Define cut points for SRC creation</a:t>
          </a:r>
        </a:p>
        <a:p>
          <a:pPr>
            <a:spcBef>
              <a:spcPts val="1200"/>
            </a:spcBef>
          </a:pPr>
          <a:r>
            <a:rPr lang="de-DE" dirty="0" smtClean="0"/>
            <a:t>- SRC to HRC mapping</a:t>
          </a:r>
        </a:p>
      </dgm:t>
    </dgm:pt>
    <dgm:pt modelId="{42A0FD97-C6C3-4F93-A20A-7C0069B854EB}" type="parTrans" cxnId="{F76B3DAE-B165-4868-AC0C-F84F21E98B77}">
      <dgm:prSet/>
      <dgm:spPr/>
      <dgm:t>
        <a:bodyPr/>
        <a:lstStyle/>
        <a:p>
          <a:endParaRPr lang="de-DE"/>
        </a:p>
      </dgm:t>
    </dgm:pt>
    <dgm:pt modelId="{71E3384B-CA5F-4100-A1B2-AB043B64174F}" type="sibTrans" cxnId="{F76B3DAE-B165-4868-AC0C-F84F21E98B77}">
      <dgm:prSet/>
      <dgm:spPr/>
      <dgm:t>
        <a:bodyPr/>
        <a:lstStyle/>
        <a:p>
          <a:endParaRPr lang="de-DE"/>
        </a:p>
      </dgm:t>
    </dgm:pt>
    <dgm:pt modelId="{61D2C8F2-F453-47AC-A1DF-DE027FD75163}">
      <dgm:prSet phldrT="[Text]"/>
      <dgm:spPr/>
      <dgm:t>
        <a:bodyPr/>
        <a:lstStyle/>
        <a:p>
          <a:r>
            <a:rPr lang="de-DE" b="1" u="sng" dirty="0" smtClean="0"/>
            <a:t>TF2: HRC</a:t>
          </a:r>
          <a:endParaRPr lang="de-DE" dirty="0" smtClean="0"/>
        </a:p>
        <a:p>
          <a:r>
            <a:rPr lang="de-DE" dirty="0" smtClean="0"/>
            <a:t>- Parameter ranges</a:t>
          </a:r>
        </a:p>
        <a:p>
          <a:r>
            <a:rPr lang="de-DE" dirty="0" smtClean="0"/>
            <a:t>- HRC definitions</a:t>
          </a:r>
        </a:p>
        <a:p>
          <a:r>
            <a:rPr lang="de-DE" dirty="0" smtClean="0"/>
            <a:t>- Common conditions</a:t>
          </a:r>
        </a:p>
        <a:p>
          <a:r>
            <a:rPr lang="de-DE" dirty="0" smtClean="0"/>
            <a:t>- Distribution of HRCs in DBs</a:t>
          </a:r>
        </a:p>
      </dgm:t>
    </dgm:pt>
    <dgm:pt modelId="{48BD88E2-FC57-4414-BFC5-C3C3476FFE53}" type="parTrans" cxnId="{EE29D806-AACD-4147-A077-4F7AA1A5AC62}">
      <dgm:prSet/>
      <dgm:spPr/>
      <dgm:t>
        <a:bodyPr/>
        <a:lstStyle/>
        <a:p>
          <a:endParaRPr lang="de-DE"/>
        </a:p>
      </dgm:t>
    </dgm:pt>
    <dgm:pt modelId="{11AF877D-F330-4C60-A059-733F30723BCC}" type="sibTrans" cxnId="{EE29D806-AACD-4147-A077-4F7AA1A5AC62}">
      <dgm:prSet/>
      <dgm:spPr/>
      <dgm:t>
        <a:bodyPr/>
        <a:lstStyle/>
        <a:p>
          <a:endParaRPr lang="de-DE"/>
        </a:p>
      </dgm:t>
    </dgm:pt>
    <dgm:pt modelId="{50041778-9EE5-4D7F-AE4B-53CBFAB918D2}">
      <dgm:prSet phldrT="[Text]"/>
      <dgm:spPr/>
      <dgm:t>
        <a:bodyPr/>
        <a:lstStyle/>
        <a:p>
          <a:r>
            <a:rPr lang="de-DE" b="1" u="sng" dirty="0" smtClean="0"/>
            <a:t>TF3: Processing-Chain</a:t>
          </a:r>
          <a:endParaRPr lang="de-DE" dirty="0" smtClean="0"/>
        </a:p>
        <a:p>
          <a:r>
            <a:rPr lang="de-DE" dirty="0" smtClean="0"/>
            <a:t>- Scripts for Transcoding</a:t>
          </a:r>
        </a:p>
        <a:p>
          <a:r>
            <a:rPr lang="de-DE" dirty="0" smtClean="0"/>
            <a:t>- Scripts for Meta Data</a:t>
          </a:r>
        </a:p>
        <a:p>
          <a:r>
            <a:rPr lang="de-DE" dirty="0" smtClean="0"/>
            <a:t>- Scripts for PVS generation</a:t>
          </a:r>
        </a:p>
        <a:p>
          <a:r>
            <a:rPr lang="de-DE" dirty="0" smtClean="0"/>
            <a:t>- Integrating online services </a:t>
          </a:r>
          <a:endParaRPr lang="de-DE" dirty="0"/>
        </a:p>
      </dgm:t>
    </dgm:pt>
    <dgm:pt modelId="{36FC4266-C40E-49B2-9118-5A65B05BFBCD}" type="parTrans" cxnId="{A830BFB5-C9AC-4A7B-9CB2-D7CFB8FDE6C8}">
      <dgm:prSet/>
      <dgm:spPr/>
      <dgm:t>
        <a:bodyPr/>
        <a:lstStyle/>
        <a:p>
          <a:endParaRPr lang="de-DE"/>
        </a:p>
      </dgm:t>
    </dgm:pt>
    <dgm:pt modelId="{807EB11E-7590-4B60-87A5-F5C4BF2ADA1C}" type="sibTrans" cxnId="{A830BFB5-C9AC-4A7B-9CB2-D7CFB8FDE6C8}">
      <dgm:prSet/>
      <dgm:spPr/>
      <dgm:t>
        <a:bodyPr/>
        <a:lstStyle/>
        <a:p>
          <a:endParaRPr lang="de-DE"/>
        </a:p>
      </dgm:t>
    </dgm:pt>
    <dgm:pt modelId="{435D1F53-F8F1-48C4-BF07-BE65178CACED}">
      <dgm:prSet phldrT="[Text]"/>
      <dgm:spPr/>
      <dgm:t>
        <a:bodyPr/>
        <a:lstStyle/>
        <a:p>
          <a:pPr algn="ctr"/>
          <a:r>
            <a:rPr lang="de-DE" b="1" u="sng" dirty="0" smtClean="0"/>
            <a:t>TF4: Subjective Test System</a:t>
          </a:r>
          <a:endParaRPr lang="de-DE" dirty="0" smtClean="0"/>
        </a:p>
        <a:p>
          <a:pPr algn="ctr"/>
          <a:r>
            <a:rPr lang="de-DE" dirty="0" smtClean="0"/>
            <a:t>- Smooth playout on TV/PC-monitor  </a:t>
          </a:r>
        </a:p>
        <a:p>
          <a:pPr algn="ctr"/>
          <a:r>
            <a:rPr lang="de-DE" dirty="0" smtClean="0"/>
            <a:t>- Smooth playout on Android mobile, tablet platforms</a:t>
          </a:r>
        </a:p>
      </dgm:t>
    </dgm:pt>
    <dgm:pt modelId="{029B1AEC-8F00-44B8-93CC-0628F51C4FE0}" type="parTrans" cxnId="{05497192-C95E-451E-9F45-F0C3FA14A118}">
      <dgm:prSet/>
      <dgm:spPr/>
      <dgm:t>
        <a:bodyPr/>
        <a:lstStyle/>
        <a:p>
          <a:endParaRPr lang="de-DE"/>
        </a:p>
      </dgm:t>
    </dgm:pt>
    <dgm:pt modelId="{43982C22-F934-4E27-B01A-9C4CCA111020}" type="sibTrans" cxnId="{05497192-C95E-451E-9F45-F0C3FA14A118}">
      <dgm:prSet/>
      <dgm:spPr/>
      <dgm:t>
        <a:bodyPr/>
        <a:lstStyle/>
        <a:p>
          <a:endParaRPr lang="de-DE"/>
        </a:p>
      </dgm:t>
    </dgm:pt>
    <dgm:pt modelId="{D92059B0-2F45-4B9A-9E04-0D265A311A2C}" type="pres">
      <dgm:prSet presAssocID="{F037293E-55AD-480B-9051-70ADE684D671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de-DE"/>
        </a:p>
      </dgm:t>
    </dgm:pt>
    <dgm:pt modelId="{D6725F87-6FA2-443A-8766-D37C72E5D2FB}" type="pres">
      <dgm:prSet presAssocID="{F037293E-55AD-480B-9051-70ADE684D671}" presName="matrix" presStyleCnt="0"/>
      <dgm:spPr/>
    </dgm:pt>
    <dgm:pt modelId="{A6287152-D848-49E1-9759-D5B848D42460}" type="pres">
      <dgm:prSet presAssocID="{F037293E-55AD-480B-9051-70ADE684D671}" presName="tile1" presStyleLbl="node1" presStyleIdx="0" presStyleCnt="4"/>
      <dgm:spPr/>
      <dgm:t>
        <a:bodyPr/>
        <a:lstStyle/>
        <a:p>
          <a:endParaRPr lang="de-DE"/>
        </a:p>
      </dgm:t>
    </dgm:pt>
    <dgm:pt modelId="{C98A0A97-85FD-42EE-A651-E8D85319B63D}" type="pres">
      <dgm:prSet presAssocID="{F037293E-55AD-480B-9051-70ADE684D671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8FF32D0F-F6E4-485A-A092-0F418079E546}" type="pres">
      <dgm:prSet presAssocID="{F037293E-55AD-480B-9051-70ADE684D671}" presName="tile2" presStyleLbl="node1" presStyleIdx="1" presStyleCnt="4"/>
      <dgm:spPr/>
      <dgm:t>
        <a:bodyPr/>
        <a:lstStyle/>
        <a:p>
          <a:endParaRPr lang="de-DE"/>
        </a:p>
      </dgm:t>
    </dgm:pt>
    <dgm:pt modelId="{4C799976-C31A-4F82-8B7D-351EB2874093}" type="pres">
      <dgm:prSet presAssocID="{F037293E-55AD-480B-9051-70ADE684D671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DB0C0757-8421-48AF-9DDD-6065F7E7CA6E}" type="pres">
      <dgm:prSet presAssocID="{F037293E-55AD-480B-9051-70ADE684D671}" presName="tile3" presStyleLbl="node1" presStyleIdx="2" presStyleCnt="4"/>
      <dgm:spPr/>
      <dgm:t>
        <a:bodyPr/>
        <a:lstStyle/>
        <a:p>
          <a:endParaRPr lang="de-DE"/>
        </a:p>
      </dgm:t>
    </dgm:pt>
    <dgm:pt modelId="{AB236401-7436-49D6-BED7-EE019FB95E2A}" type="pres">
      <dgm:prSet presAssocID="{F037293E-55AD-480B-9051-70ADE684D671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3317D81B-810F-4FD9-ACA6-28574F96EA24}" type="pres">
      <dgm:prSet presAssocID="{F037293E-55AD-480B-9051-70ADE684D671}" presName="tile4" presStyleLbl="node1" presStyleIdx="3" presStyleCnt="4"/>
      <dgm:spPr/>
      <dgm:t>
        <a:bodyPr/>
        <a:lstStyle/>
        <a:p>
          <a:endParaRPr lang="de-DE"/>
        </a:p>
      </dgm:t>
    </dgm:pt>
    <dgm:pt modelId="{7318F530-6C8E-4C67-8961-E02C985BF64E}" type="pres">
      <dgm:prSet presAssocID="{F037293E-55AD-480B-9051-70ADE684D671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FB827B7B-FEED-401F-848D-FE3C27D1621A}" type="pres">
      <dgm:prSet presAssocID="{F037293E-55AD-480B-9051-70ADE684D671}" presName="centerTile" presStyleLbl="fgShp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de-DE"/>
        </a:p>
      </dgm:t>
    </dgm:pt>
  </dgm:ptLst>
  <dgm:cxnLst>
    <dgm:cxn modelId="{74886F5A-69FE-4A5A-A416-B8A1EF1B38F2}" type="presOf" srcId="{9BBEE933-2779-483A-B244-B32F9624A989}" destId="{A6287152-D848-49E1-9759-D5B848D42460}" srcOrd="0" destOrd="0" presId="urn:microsoft.com/office/officeart/2005/8/layout/matrix1"/>
    <dgm:cxn modelId="{05497192-C95E-451E-9F45-F0C3FA14A118}" srcId="{24355C15-B1C6-4FCC-ACA8-7C38C374F152}" destId="{435D1F53-F8F1-48C4-BF07-BE65178CACED}" srcOrd="3" destOrd="0" parTransId="{029B1AEC-8F00-44B8-93CC-0628F51C4FE0}" sibTransId="{43982C22-F934-4E27-B01A-9C4CCA111020}"/>
    <dgm:cxn modelId="{12BB4D98-7D34-4420-B404-D718E2220A52}" type="presOf" srcId="{435D1F53-F8F1-48C4-BF07-BE65178CACED}" destId="{7318F530-6C8E-4C67-8961-E02C985BF64E}" srcOrd="1" destOrd="0" presId="urn:microsoft.com/office/officeart/2005/8/layout/matrix1"/>
    <dgm:cxn modelId="{0CF3A511-7E0F-4A88-A758-84EED1E502A1}" type="presOf" srcId="{24355C15-B1C6-4FCC-ACA8-7C38C374F152}" destId="{FB827B7B-FEED-401F-848D-FE3C27D1621A}" srcOrd="0" destOrd="0" presId="urn:microsoft.com/office/officeart/2005/8/layout/matrix1"/>
    <dgm:cxn modelId="{F76B3DAE-B165-4868-AC0C-F84F21E98B77}" srcId="{24355C15-B1C6-4FCC-ACA8-7C38C374F152}" destId="{9BBEE933-2779-483A-B244-B32F9624A989}" srcOrd="0" destOrd="0" parTransId="{42A0FD97-C6C3-4F93-A20A-7C0069B854EB}" sibTransId="{71E3384B-CA5F-4100-A1B2-AB043B64174F}"/>
    <dgm:cxn modelId="{41B70396-CFFA-45C4-BAFD-0CA42E2BCFE2}" type="presOf" srcId="{50041778-9EE5-4D7F-AE4B-53CBFAB918D2}" destId="{AB236401-7436-49D6-BED7-EE019FB95E2A}" srcOrd="1" destOrd="0" presId="urn:microsoft.com/office/officeart/2005/8/layout/matrix1"/>
    <dgm:cxn modelId="{3F6F6D79-F7ED-4010-80FB-ACB0049676A3}" srcId="{F037293E-55AD-480B-9051-70ADE684D671}" destId="{24355C15-B1C6-4FCC-ACA8-7C38C374F152}" srcOrd="0" destOrd="0" parTransId="{D5860AF6-1D51-4818-9068-A132566D558A}" sibTransId="{7BC2CDEC-2F68-4A27-BBF1-4A1F2AF1407E}"/>
    <dgm:cxn modelId="{4E6D66C0-D443-4C0D-AC5C-3B41FEF70D00}" type="presOf" srcId="{50041778-9EE5-4D7F-AE4B-53CBFAB918D2}" destId="{DB0C0757-8421-48AF-9DDD-6065F7E7CA6E}" srcOrd="0" destOrd="0" presId="urn:microsoft.com/office/officeart/2005/8/layout/matrix1"/>
    <dgm:cxn modelId="{8E42E6E6-F11C-43C1-91C6-83A68DDF3B39}" type="presOf" srcId="{61D2C8F2-F453-47AC-A1DF-DE027FD75163}" destId="{4C799976-C31A-4F82-8B7D-351EB2874093}" srcOrd="1" destOrd="0" presId="urn:microsoft.com/office/officeart/2005/8/layout/matrix1"/>
    <dgm:cxn modelId="{A830BFB5-C9AC-4A7B-9CB2-D7CFB8FDE6C8}" srcId="{24355C15-B1C6-4FCC-ACA8-7C38C374F152}" destId="{50041778-9EE5-4D7F-AE4B-53CBFAB918D2}" srcOrd="2" destOrd="0" parTransId="{36FC4266-C40E-49B2-9118-5A65B05BFBCD}" sibTransId="{807EB11E-7590-4B60-87A5-F5C4BF2ADA1C}"/>
    <dgm:cxn modelId="{3608F5E2-39F1-4544-9ABB-3FE2D09456ED}" type="presOf" srcId="{9BBEE933-2779-483A-B244-B32F9624A989}" destId="{C98A0A97-85FD-42EE-A651-E8D85319B63D}" srcOrd="1" destOrd="0" presId="urn:microsoft.com/office/officeart/2005/8/layout/matrix1"/>
    <dgm:cxn modelId="{A49C49D6-5ED8-4E8D-806C-89FCA0763E69}" type="presOf" srcId="{435D1F53-F8F1-48C4-BF07-BE65178CACED}" destId="{3317D81B-810F-4FD9-ACA6-28574F96EA24}" srcOrd="0" destOrd="0" presId="urn:microsoft.com/office/officeart/2005/8/layout/matrix1"/>
    <dgm:cxn modelId="{EE29D806-AACD-4147-A077-4F7AA1A5AC62}" srcId="{24355C15-B1C6-4FCC-ACA8-7C38C374F152}" destId="{61D2C8F2-F453-47AC-A1DF-DE027FD75163}" srcOrd="1" destOrd="0" parTransId="{48BD88E2-FC57-4414-BFC5-C3C3476FFE53}" sibTransId="{11AF877D-F330-4C60-A059-733F30723BCC}"/>
    <dgm:cxn modelId="{163D39F6-8DF1-4345-9A52-4D9B844A0B01}" type="presOf" srcId="{F037293E-55AD-480B-9051-70ADE684D671}" destId="{D92059B0-2F45-4B9A-9E04-0D265A311A2C}" srcOrd="0" destOrd="0" presId="urn:microsoft.com/office/officeart/2005/8/layout/matrix1"/>
    <dgm:cxn modelId="{A11B52DF-9EE3-447C-9275-D917FE8939B0}" type="presOf" srcId="{61D2C8F2-F453-47AC-A1DF-DE027FD75163}" destId="{8FF32D0F-F6E4-485A-A092-0F418079E546}" srcOrd="0" destOrd="0" presId="urn:microsoft.com/office/officeart/2005/8/layout/matrix1"/>
    <dgm:cxn modelId="{9B36F0F8-E5A0-42BE-B12E-78D5E3625F8C}" type="presParOf" srcId="{D92059B0-2F45-4B9A-9E04-0D265A311A2C}" destId="{D6725F87-6FA2-443A-8766-D37C72E5D2FB}" srcOrd="0" destOrd="0" presId="urn:microsoft.com/office/officeart/2005/8/layout/matrix1"/>
    <dgm:cxn modelId="{473A297D-8C92-4255-B53E-7056617F6302}" type="presParOf" srcId="{D6725F87-6FA2-443A-8766-D37C72E5D2FB}" destId="{A6287152-D848-49E1-9759-D5B848D42460}" srcOrd="0" destOrd="0" presId="urn:microsoft.com/office/officeart/2005/8/layout/matrix1"/>
    <dgm:cxn modelId="{2638EB88-088D-42CB-BC4B-5F2CBF850CA3}" type="presParOf" srcId="{D6725F87-6FA2-443A-8766-D37C72E5D2FB}" destId="{C98A0A97-85FD-42EE-A651-E8D85319B63D}" srcOrd="1" destOrd="0" presId="urn:microsoft.com/office/officeart/2005/8/layout/matrix1"/>
    <dgm:cxn modelId="{DEDEAC28-60CB-4F02-92AF-407B8A2A9E7E}" type="presParOf" srcId="{D6725F87-6FA2-443A-8766-D37C72E5D2FB}" destId="{8FF32D0F-F6E4-485A-A092-0F418079E546}" srcOrd="2" destOrd="0" presId="urn:microsoft.com/office/officeart/2005/8/layout/matrix1"/>
    <dgm:cxn modelId="{AF6794F1-7760-445B-AB7D-4E4562CEAED2}" type="presParOf" srcId="{D6725F87-6FA2-443A-8766-D37C72E5D2FB}" destId="{4C799976-C31A-4F82-8B7D-351EB2874093}" srcOrd="3" destOrd="0" presId="urn:microsoft.com/office/officeart/2005/8/layout/matrix1"/>
    <dgm:cxn modelId="{613E4528-BF99-4178-90D7-44CAB770D289}" type="presParOf" srcId="{D6725F87-6FA2-443A-8766-D37C72E5D2FB}" destId="{DB0C0757-8421-48AF-9DDD-6065F7E7CA6E}" srcOrd="4" destOrd="0" presId="urn:microsoft.com/office/officeart/2005/8/layout/matrix1"/>
    <dgm:cxn modelId="{CAF18859-A0E2-4F37-9A44-5EB59251BDF5}" type="presParOf" srcId="{D6725F87-6FA2-443A-8766-D37C72E5D2FB}" destId="{AB236401-7436-49D6-BED7-EE019FB95E2A}" srcOrd="5" destOrd="0" presId="urn:microsoft.com/office/officeart/2005/8/layout/matrix1"/>
    <dgm:cxn modelId="{7F909C1C-E871-4FA3-B4E9-CB64899FEC31}" type="presParOf" srcId="{D6725F87-6FA2-443A-8766-D37C72E5D2FB}" destId="{3317D81B-810F-4FD9-ACA6-28574F96EA24}" srcOrd="6" destOrd="0" presId="urn:microsoft.com/office/officeart/2005/8/layout/matrix1"/>
    <dgm:cxn modelId="{CD69DC85-A421-43D9-9B18-C7F525F496F5}" type="presParOf" srcId="{D6725F87-6FA2-443A-8766-D37C72E5D2FB}" destId="{7318F530-6C8E-4C67-8961-E02C985BF64E}" srcOrd="7" destOrd="0" presId="urn:microsoft.com/office/officeart/2005/8/layout/matrix1"/>
    <dgm:cxn modelId="{F30D0E67-EAB9-4A15-BC7A-8164BE02AD48}" type="presParOf" srcId="{D92059B0-2F45-4B9A-9E04-0D265A311A2C}" destId="{FB827B7B-FEED-401F-848D-FE3C27D1621A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037293E-55AD-480B-9051-70ADE684D671}" type="doc">
      <dgm:prSet loTypeId="urn:microsoft.com/office/officeart/2005/8/layout/matrix1" loCatId="matrix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de-DE"/>
        </a:p>
      </dgm:t>
    </dgm:pt>
    <dgm:pt modelId="{24355C15-B1C6-4FCC-ACA8-7C38C374F152}">
      <dgm:prSet phldrT="[Text]" custT="1"/>
      <dgm:spPr>
        <a:solidFill>
          <a:srgbClr val="FFC000"/>
        </a:solidFill>
      </dgm:spPr>
      <dgm:t>
        <a:bodyPr/>
        <a:lstStyle/>
        <a:p>
          <a:r>
            <a:rPr lang="de-DE" sz="1800" b="1" dirty="0" smtClean="0"/>
            <a:t>Creation/Testing of DBs </a:t>
          </a:r>
          <a:r>
            <a:rPr lang="de-DE" sz="1800" dirty="0" smtClean="0"/>
            <a:t>(</a:t>
          </a:r>
          <a:r>
            <a:rPr lang="de-DE" sz="1800" dirty="0" smtClean="0">
              <a:latin typeface="Forte" panose="03060902040502070203" pitchFamily="66" charset="0"/>
            </a:rPr>
            <a:t>X</a:t>
          </a:r>
          <a:r>
            <a:rPr lang="de-DE" sz="1800" dirty="0" smtClean="0"/>
            <a:t>)</a:t>
          </a:r>
          <a:r>
            <a:rPr lang="de-DE" sz="1800" b="1" dirty="0" smtClean="0"/>
            <a:t> </a:t>
          </a:r>
          <a:endParaRPr lang="de-DE" sz="1800" b="1" dirty="0"/>
        </a:p>
      </dgm:t>
    </dgm:pt>
    <dgm:pt modelId="{D5860AF6-1D51-4818-9068-A132566D558A}" type="parTrans" cxnId="{3F6F6D79-F7ED-4010-80FB-ACB0049676A3}">
      <dgm:prSet/>
      <dgm:spPr/>
      <dgm:t>
        <a:bodyPr/>
        <a:lstStyle/>
        <a:p>
          <a:endParaRPr lang="de-DE"/>
        </a:p>
      </dgm:t>
    </dgm:pt>
    <dgm:pt modelId="{7BC2CDEC-2F68-4A27-BBF1-4A1F2AF1407E}" type="sibTrans" cxnId="{3F6F6D79-F7ED-4010-80FB-ACB0049676A3}">
      <dgm:prSet/>
      <dgm:spPr/>
      <dgm:t>
        <a:bodyPr/>
        <a:lstStyle/>
        <a:p>
          <a:endParaRPr lang="de-DE"/>
        </a:p>
      </dgm:t>
    </dgm:pt>
    <dgm:pt modelId="{9BBEE933-2779-483A-B244-B32F9624A989}">
      <dgm:prSet phldrT="[Text]"/>
      <dgm:spPr/>
      <dgm:t>
        <a:bodyPr/>
        <a:lstStyle/>
        <a:p>
          <a:pPr>
            <a:spcBef>
              <a:spcPts val="1200"/>
            </a:spcBef>
          </a:pPr>
          <a:r>
            <a:rPr lang="de-DE" b="1" u="sng" dirty="0" smtClean="0"/>
            <a:t>TF1: SRC</a:t>
          </a:r>
          <a:endParaRPr lang="de-DE" dirty="0" smtClean="0"/>
        </a:p>
        <a:p>
          <a:pPr>
            <a:spcBef>
              <a:spcPts val="1200"/>
            </a:spcBef>
          </a:pPr>
          <a:r>
            <a:rPr lang="de-DE" dirty="0" smtClean="0"/>
            <a:t>- Review footage (</a:t>
          </a:r>
          <a:r>
            <a:rPr lang="de-DE" dirty="0" smtClean="0">
              <a:sym typeface="Wingdings"/>
            </a:rPr>
            <a:t></a:t>
          </a:r>
          <a:r>
            <a:rPr lang="de-DE" dirty="0" smtClean="0"/>
            <a:t>) </a:t>
          </a:r>
        </a:p>
        <a:p>
          <a:pPr>
            <a:spcBef>
              <a:spcPts val="1200"/>
            </a:spcBef>
          </a:pPr>
          <a:r>
            <a:rPr lang="de-DE" dirty="0" smtClean="0"/>
            <a:t>- Conversion to a common format (</a:t>
          </a:r>
          <a:r>
            <a:rPr lang="de-DE" dirty="0" smtClean="0">
              <a:sym typeface="Wingdings"/>
            </a:rPr>
            <a:t></a:t>
          </a:r>
          <a:r>
            <a:rPr lang="de-DE" dirty="0" smtClean="0"/>
            <a:t>)</a:t>
          </a:r>
        </a:p>
        <a:p>
          <a:pPr>
            <a:spcBef>
              <a:spcPts val="1200"/>
            </a:spcBef>
          </a:pPr>
          <a:r>
            <a:rPr lang="de-DE" dirty="0" smtClean="0"/>
            <a:t>- Define cut points for SRC creation(</a:t>
          </a:r>
          <a:r>
            <a:rPr lang="de-DE" dirty="0" smtClean="0">
              <a:sym typeface="Wingdings"/>
            </a:rPr>
            <a:t></a:t>
          </a:r>
          <a:r>
            <a:rPr lang="de-DE" dirty="0" smtClean="0"/>
            <a:t>)</a:t>
          </a:r>
        </a:p>
        <a:p>
          <a:pPr>
            <a:spcBef>
              <a:spcPts val="1200"/>
            </a:spcBef>
          </a:pPr>
          <a:r>
            <a:rPr lang="de-DE" dirty="0" smtClean="0"/>
            <a:t>- SRC to HRC mapping (</a:t>
          </a:r>
          <a:r>
            <a:rPr lang="de-DE" dirty="0" smtClean="0">
              <a:latin typeface="Forte" panose="03060902040502070203" pitchFamily="66" charset="0"/>
            </a:rPr>
            <a:t>X</a:t>
          </a:r>
          <a:r>
            <a:rPr lang="de-DE" dirty="0" smtClean="0"/>
            <a:t>)</a:t>
          </a:r>
        </a:p>
      </dgm:t>
    </dgm:pt>
    <dgm:pt modelId="{42A0FD97-C6C3-4F93-A20A-7C0069B854EB}" type="parTrans" cxnId="{F76B3DAE-B165-4868-AC0C-F84F21E98B77}">
      <dgm:prSet/>
      <dgm:spPr/>
      <dgm:t>
        <a:bodyPr/>
        <a:lstStyle/>
        <a:p>
          <a:endParaRPr lang="de-DE"/>
        </a:p>
      </dgm:t>
    </dgm:pt>
    <dgm:pt modelId="{71E3384B-CA5F-4100-A1B2-AB043B64174F}" type="sibTrans" cxnId="{F76B3DAE-B165-4868-AC0C-F84F21E98B77}">
      <dgm:prSet/>
      <dgm:spPr/>
      <dgm:t>
        <a:bodyPr/>
        <a:lstStyle/>
        <a:p>
          <a:endParaRPr lang="de-DE"/>
        </a:p>
      </dgm:t>
    </dgm:pt>
    <dgm:pt modelId="{61D2C8F2-F453-47AC-A1DF-DE027FD75163}">
      <dgm:prSet phldrT="[Text]"/>
      <dgm:spPr/>
      <dgm:t>
        <a:bodyPr/>
        <a:lstStyle/>
        <a:p>
          <a:r>
            <a:rPr lang="de-DE" b="1" u="sng" dirty="0" smtClean="0"/>
            <a:t>TF2: HRC</a:t>
          </a:r>
          <a:endParaRPr lang="de-DE" dirty="0" smtClean="0"/>
        </a:p>
        <a:p>
          <a:r>
            <a:rPr lang="de-DE" dirty="0" smtClean="0"/>
            <a:t>- Parameter ranges (</a:t>
          </a:r>
          <a:r>
            <a:rPr lang="de-DE" dirty="0" smtClean="0">
              <a:sym typeface="Wingdings"/>
            </a:rPr>
            <a:t></a:t>
          </a:r>
          <a:r>
            <a:rPr lang="de-DE" dirty="0" smtClean="0"/>
            <a:t>)</a:t>
          </a:r>
        </a:p>
        <a:p>
          <a:r>
            <a:rPr lang="de-DE" dirty="0" smtClean="0"/>
            <a:t>- HRC definitions (</a:t>
          </a:r>
          <a:r>
            <a:rPr lang="de-DE" dirty="0" smtClean="0">
              <a:sym typeface="Wingdings"/>
            </a:rPr>
            <a:t></a:t>
          </a:r>
          <a:r>
            <a:rPr lang="de-DE" dirty="0" smtClean="0"/>
            <a:t>)</a:t>
          </a:r>
        </a:p>
        <a:p>
          <a:r>
            <a:rPr lang="de-DE" dirty="0" smtClean="0"/>
            <a:t>- Common conditions (</a:t>
          </a:r>
          <a:r>
            <a:rPr lang="de-DE" dirty="0" smtClean="0">
              <a:sym typeface="Wingdings"/>
            </a:rPr>
            <a:t></a:t>
          </a:r>
          <a:r>
            <a:rPr lang="de-DE" dirty="0" smtClean="0"/>
            <a:t>)</a:t>
          </a:r>
        </a:p>
        <a:p>
          <a:r>
            <a:rPr lang="de-DE" dirty="0" smtClean="0"/>
            <a:t>- Distribution of HRCs in DBs (</a:t>
          </a:r>
          <a:r>
            <a:rPr lang="de-DE" dirty="0" smtClean="0">
              <a:sym typeface="Wingdings"/>
            </a:rPr>
            <a:t></a:t>
          </a:r>
          <a:r>
            <a:rPr lang="de-DE" dirty="0" smtClean="0"/>
            <a:t>)</a:t>
          </a:r>
        </a:p>
      </dgm:t>
    </dgm:pt>
    <dgm:pt modelId="{48BD88E2-FC57-4414-BFC5-C3C3476FFE53}" type="parTrans" cxnId="{EE29D806-AACD-4147-A077-4F7AA1A5AC62}">
      <dgm:prSet/>
      <dgm:spPr/>
      <dgm:t>
        <a:bodyPr/>
        <a:lstStyle/>
        <a:p>
          <a:endParaRPr lang="de-DE"/>
        </a:p>
      </dgm:t>
    </dgm:pt>
    <dgm:pt modelId="{11AF877D-F330-4C60-A059-733F30723BCC}" type="sibTrans" cxnId="{EE29D806-AACD-4147-A077-4F7AA1A5AC62}">
      <dgm:prSet/>
      <dgm:spPr/>
      <dgm:t>
        <a:bodyPr/>
        <a:lstStyle/>
        <a:p>
          <a:endParaRPr lang="de-DE"/>
        </a:p>
      </dgm:t>
    </dgm:pt>
    <dgm:pt modelId="{50041778-9EE5-4D7F-AE4B-53CBFAB918D2}">
      <dgm:prSet phldrT="[Text]"/>
      <dgm:spPr/>
      <dgm:t>
        <a:bodyPr/>
        <a:lstStyle/>
        <a:p>
          <a:r>
            <a:rPr lang="de-DE" b="1" u="sng" dirty="0" smtClean="0"/>
            <a:t>TF3: Processing-Chain</a:t>
          </a:r>
          <a:endParaRPr lang="de-DE" dirty="0" smtClean="0"/>
        </a:p>
        <a:p>
          <a:r>
            <a:rPr lang="de-DE" dirty="0" smtClean="0"/>
            <a:t>- Scripts for Transcoding (</a:t>
          </a:r>
          <a:r>
            <a:rPr lang="de-DE" dirty="0" smtClean="0">
              <a:sym typeface="Wingdings"/>
            </a:rPr>
            <a:t></a:t>
          </a:r>
          <a:r>
            <a:rPr lang="de-DE" dirty="0" smtClean="0"/>
            <a:t>)</a:t>
          </a:r>
        </a:p>
        <a:p>
          <a:r>
            <a:rPr lang="de-DE" dirty="0" smtClean="0"/>
            <a:t>- Scripts for Meta Data(</a:t>
          </a:r>
          <a:r>
            <a:rPr lang="de-DE" dirty="0" smtClean="0">
              <a:sym typeface="Wingdings"/>
            </a:rPr>
            <a:t></a:t>
          </a:r>
          <a:r>
            <a:rPr lang="de-DE" dirty="0" smtClean="0"/>
            <a:t>)</a:t>
          </a:r>
        </a:p>
        <a:p>
          <a:r>
            <a:rPr lang="de-DE" dirty="0" smtClean="0"/>
            <a:t>- Scripts for PVS generation (</a:t>
          </a:r>
          <a:r>
            <a:rPr lang="de-DE" dirty="0" smtClean="0">
              <a:sym typeface="Wingdings"/>
            </a:rPr>
            <a:t></a:t>
          </a:r>
          <a:r>
            <a:rPr lang="de-DE" dirty="0" smtClean="0"/>
            <a:t>)</a:t>
          </a:r>
        </a:p>
        <a:p>
          <a:r>
            <a:rPr lang="de-DE" dirty="0" smtClean="0"/>
            <a:t>- Integrating online services (</a:t>
          </a:r>
          <a:r>
            <a:rPr lang="de-DE" dirty="0" smtClean="0">
              <a:latin typeface="Forte" panose="03060902040502070203" pitchFamily="66" charset="0"/>
            </a:rPr>
            <a:t>X</a:t>
          </a:r>
          <a:r>
            <a:rPr lang="de-DE" dirty="0" smtClean="0"/>
            <a:t>)</a:t>
          </a:r>
          <a:endParaRPr lang="de-DE" dirty="0"/>
        </a:p>
      </dgm:t>
    </dgm:pt>
    <dgm:pt modelId="{36FC4266-C40E-49B2-9118-5A65B05BFBCD}" type="parTrans" cxnId="{A830BFB5-C9AC-4A7B-9CB2-D7CFB8FDE6C8}">
      <dgm:prSet/>
      <dgm:spPr/>
      <dgm:t>
        <a:bodyPr/>
        <a:lstStyle/>
        <a:p>
          <a:endParaRPr lang="de-DE"/>
        </a:p>
      </dgm:t>
    </dgm:pt>
    <dgm:pt modelId="{807EB11E-7590-4B60-87A5-F5C4BF2ADA1C}" type="sibTrans" cxnId="{A830BFB5-C9AC-4A7B-9CB2-D7CFB8FDE6C8}">
      <dgm:prSet/>
      <dgm:spPr/>
      <dgm:t>
        <a:bodyPr/>
        <a:lstStyle/>
        <a:p>
          <a:endParaRPr lang="de-DE"/>
        </a:p>
      </dgm:t>
    </dgm:pt>
    <dgm:pt modelId="{435D1F53-F8F1-48C4-BF07-BE65178CACED}">
      <dgm:prSet phldrT="[Text]"/>
      <dgm:spPr/>
      <dgm:t>
        <a:bodyPr/>
        <a:lstStyle/>
        <a:p>
          <a:pPr algn="ctr"/>
          <a:r>
            <a:rPr lang="de-DE" b="1" u="sng" dirty="0" smtClean="0"/>
            <a:t>TF4: Subjective Test System</a:t>
          </a:r>
          <a:endParaRPr lang="de-DE" dirty="0" smtClean="0"/>
        </a:p>
        <a:p>
          <a:pPr algn="ctr"/>
          <a:r>
            <a:rPr lang="de-DE" dirty="0" smtClean="0"/>
            <a:t>- Smooth playout of TV/PC-monitor (</a:t>
          </a:r>
          <a:r>
            <a:rPr lang="de-DE" dirty="0" smtClean="0">
              <a:sym typeface="Wingdings"/>
            </a:rPr>
            <a:t></a:t>
          </a:r>
          <a:r>
            <a:rPr lang="de-DE" dirty="0" smtClean="0"/>
            <a:t>) </a:t>
          </a:r>
        </a:p>
        <a:p>
          <a:pPr algn="ctr"/>
          <a:r>
            <a:rPr lang="de-DE" dirty="0" smtClean="0"/>
            <a:t> - Smooth playout on Android mobile, tablet platforms (</a:t>
          </a:r>
          <a:r>
            <a:rPr lang="de-DE" dirty="0" smtClean="0">
              <a:sym typeface="Wingdings"/>
            </a:rPr>
            <a:t></a:t>
          </a:r>
          <a:r>
            <a:rPr lang="de-DE" dirty="0" smtClean="0"/>
            <a:t>)</a:t>
          </a:r>
        </a:p>
        <a:p>
          <a:pPr algn="ctr"/>
          <a:r>
            <a:rPr lang="de-DE" dirty="0" smtClean="0"/>
            <a:t>- All proponents tested (</a:t>
          </a:r>
          <a:r>
            <a:rPr lang="de-DE" dirty="0" smtClean="0">
              <a:latin typeface="Forte" panose="03060902040502070203" pitchFamily="66" charset="0"/>
            </a:rPr>
            <a:t>X</a:t>
          </a:r>
          <a:r>
            <a:rPr lang="de-DE" dirty="0" smtClean="0"/>
            <a:t>) </a:t>
          </a:r>
        </a:p>
      </dgm:t>
    </dgm:pt>
    <dgm:pt modelId="{029B1AEC-8F00-44B8-93CC-0628F51C4FE0}" type="parTrans" cxnId="{05497192-C95E-451E-9F45-F0C3FA14A118}">
      <dgm:prSet/>
      <dgm:spPr/>
      <dgm:t>
        <a:bodyPr/>
        <a:lstStyle/>
        <a:p>
          <a:endParaRPr lang="de-DE"/>
        </a:p>
      </dgm:t>
    </dgm:pt>
    <dgm:pt modelId="{43982C22-F934-4E27-B01A-9C4CCA111020}" type="sibTrans" cxnId="{05497192-C95E-451E-9F45-F0C3FA14A118}">
      <dgm:prSet/>
      <dgm:spPr/>
      <dgm:t>
        <a:bodyPr/>
        <a:lstStyle/>
        <a:p>
          <a:endParaRPr lang="de-DE"/>
        </a:p>
      </dgm:t>
    </dgm:pt>
    <dgm:pt modelId="{D92059B0-2F45-4B9A-9E04-0D265A311A2C}" type="pres">
      <dgm:prSet presAssocID="{F037293E-55AD-480B-9051-70ADE684D671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de-DE"/>
        </a:p>
      </dgm:t>
    </dgm:pt>
    <dgm:pt modelId="{D6725F87-6FA2-443A-8766-D37C72E5D2FB}" type="pres">
      <dgm:prSet presAssocID="{F037293E-55AD-480B-9051-70ADE684D671}" presName="matrix" presStyleCnt="0"/>
      <dgm:spPr/>
    </dgm:pt>
    <dgm:pt modelId="{A6287152-D848-49E1-9759-D5B848D42460}" type="pres">
      <dgm:prSet presAssocID="{F037293E-55AD-480B-9051-70ADE684D671}" presName="tile1" presStyleLbl="node1" presStyleIdx="0" presStyleCnt="4"/>
      <dgm:spPr/>
      <dgm:t>
        <a:bodyPr/>
        <a:lstStyle/>
        <a:p>
          <a:endParaRPr lang="de-DE"/>
        </a:p>
      </dgm:t>
    </dgm:pt>
    <dgm:pt modelId="{C98A0A97-85FD-42EE-A651-E8D85319B63D}" type="pres">
      <dgm:prSet presAssocID="{F037293E-55AD-480B-9051-70ADE684D671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8FF32D0F-F6E4-485A-A092-0F418079E546}" type="pres">
      <dgm:prSet presAssocID="{F037293E-55AD-480B-9051-70ADE684D671}" presName="tile2" presStyleLbl="node1" presStyleIdx="1" presStyleCnt="4"/>
      <dgm:spPr/>
      <dgm:t>
        <a:bodyPr/>
        <a:lstStyle/>
        <a:p>
          <a:endParaRPr lang="de-DE"/>
        </a:p>
      </dgm:t>
    </dgm:pt>
    <dgm:pt modelId="{4C799976-C31A-4F82-8B7D-351EB2874093}" type="pres">
      <dgm:prSet presAssocID="{F037293E-55AD-480B-9051-70ADE684D671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DB0C0757-8421-48AF-9DDD-6065F7E7CA6E}" type="pres">
      <dgm:prSet presAssocID="{F037293E-55AD-480B-9051-70ADE684D671}" presName="tile3" presStyleLbl="node1" presStyleIdx="2" presStyleCnt="4"/>
      <dgm:spPr/>
      <dgm:t>
        <a:bodyPr/>
        <a:lstStyle/>
        <a:p>
          <a:endParaRPr lang="de-DE"/>
        </a:p>
      </dgm:t>
    </dgm:pt>
    <dgm:pt modelId="{AB236401-7436-49D6-BED7-EE019FB95E2A}" type="pres">
      <dgm:prSet presAssocID="{F037293E-55AD-480B-9051-70ADE684D671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3317D81B-810F-4FD9-ACA6-28574F96EA24}" type="pres">
      <dgm:prSet presAssocID="{F037293E-55AD-480B-9051-70ADE684D671}" presName="tile4" presStyleLbl="node1" presStyleIdx="3" presStyleCnt="4"/>
      <dgm:spPr/>
      <dgm:t>
        <a:bodyPr/>
        <a:lstStyle/>
        <a:p>
          <a:endParaRPr lang="de-DE"/>
        </a:p>
      </dgm:t>
    </dgm:pt>
    <dgm:pt modelId="{7318F530-6C8E-4C67-8961-E02C985BF64E}" type="pres">
      <dgm:prSet presAssocID="{F037293E-55AD-480B-9051-70ADE684D671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FB827B7B-FEED-401F-848D-FE3C27D1621A}" type="pres">
      <dgm:prSet presAssocID="{F037293E-55AD-480B-9051-70ADE684D671}" presName="centerTile" presStyleLbl="fgShp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de-DE"/>
        </a:p>
      </dgm:t>
    </dgm:pt>
  </dgm:ptLst>
  <dgm:cxnLst>
    <dgm:cxn modelId="{ED76C13E-3E0C-4196-AC35-A024AB93AE3B}" type="presOf" srcId="{435D1F53-F8F1-48C4-BF07-BE65178CACED}" destId="{3317D81B-810F-4FD9-ACA6-28574F96EA24}" srcOrd="0" destOrd="0" presId="urn:microsoft.com/office/officeart/2005/8/layout/matrix1"/>
    <dgm:cxn modelId="{F76B3DAE-B165-4868-AC0C-F84F21E98B77}" srcId="{24355C15-B1C6-4FCC-ACA8-7C38C374F152}" destId="{9BBEE933-2779-483A-B244-B32F9624A989}" srcOrd="0" destOrd="0" parTransId="{42A0FD97-C6C3-4F93-A20A-7C0069B854EB}" sibTransId="{71E3384B-CA5F-4100-A1B2-AB043B64174F}"/>
    <dgm:cxn modelId="{6A117892-FEE6-4A4B-966A-A2C900127F3B}" type="presOf" srcId="{61D2C8F2-F453-47AC-A1DF-DE027FD75163}" destId="{4C799976-C31A-4F82-8B7D-351EB2874093}" srcOrd="1" destOrd="0" presId="urn:microsoft.com/office/officeart/2005/8/layout/matrix1"/>
    <dgm:cxn modelId="{461C4533-71C1-498B-8C6D-007B73F814A8}" type="presOf" srcId="{435D1F53-F8F1-48C4-BF07-BE65178CACED}" destId="{7318F530-6C8E-4C67-8961-E02C985BF64E}" srcOrd="1" destOrd="0" presId="urn:microsoft.com/office/officeart/2005/8/layout/matrix1"/>
    <dgm:cxn modelId="{BE16D4C8-909B-4223-8E66-F168CEC61FED}" type="presOf" srcId="{9BBEE933-2779-483A-B244-B32F9624A989}" destId="{C98A0A97-85FD-42EE-A651-E8D85319B63D}" srcOrd="1" destOrd="0" presId="urn:microsoft.com/office/officeart/2005/8/layout/matrix1"/>
    <dgm:cxn modelId="{EE29D806-AACD-4147-A077-4F7AA1A5AC62}" srcId="{24355C15-B1C6-4FCC-ACA8-7C38C374F152}" destId="{61D2C8F2-F453-47AC-A1DF-DE027FD75163}" srcOrd="1" destOrd="0" parTransId="{48BD88E2-FC57-4414-BFC5-C3C3476FFE53}" sibTransId="{11AF877D-F330-4C60-A059-733F30723BCC}"/>
    <dgm:cxn modelId="{E971A39F-986E-4361-88A7-4341541F5669}" type="presOf" srcId="{50041778-9EE5-4D7F-AE4B-53CBFAB918D2}" destId="{AB236401-7436-49D6-BED7-EE019FB95E2A}" srcOrd="1" destOrd="0" presId="urn:microsoft.com/office/officeart/2005/8/layout/matrix1"/>
    <dgm:cxn modelId="{3F6F6D79-F7ED-4010-80FB-ACB0049676A3}" srcId="{F037293E-55AD-480B-9051-70ADE684D671}" destId="{24355C15-B1C6-4FCC-ACA8-7C38C374F152}" srcOrd="0" destOrd="0" parTransId="{D5860AF6-1D51-4818-9068-A132566D558A}" sibTransId="{7BC2CDEC-2F68-4A27-BBF1-4A1F2AF1407E}"/>
    <dgm:cxn modelId="{A830BFB5-C9AC-4A7B-9CB2-D7CFB8FDE6C8}" srcId="{24355C15-B1C6-4FCC-ACA8-7C38C374F152}" destId="{50041778-9EE5-4D7F-AE4B-53CBFAB918D2}" srcOrd="2" destOrd="0" parTransId="{36FC4266-C40E-49B2-9118-5A65B05BFBCD}" sibTransId="{807EB11E-7590-4B60-87A5-F5C4BF2ADA1C}"/>
    <dgm:cxn modelId="{8896967D-B649-400D-A246-7DCE88A934EF}" type="presOf" srcId="{50041778-9EE5-4D7F-AE4B-53CBFAB918D2}" destId="{DB0C0757-8421-48AF-9DDD-6065F7E7CA6E}" srcOrd="0" destOrd="0" presId="urn:microsoft.com/office/officeart/2005/8/layout/matrix1"/>
    <dgm:cxn modelId="{6D4D2548-0BD5-42E2-BA50-C6C36A19B20C}" type="presOf" srcId="{61D2C8F2-F453-47AC-A1DF-DE027FD75163}" destId="{8FF32D0F-F6E4-485A-A092-0F418079E546}" srcOrd="0" destOrd="0" presId="urn:microsoft.com/office/officeart/2005/8/layout/matrix1"/>
    <dgm:cxn modelId="{27CD8914-7B50-41D5-BEFD-993BD26AF292}" type="presOf" srcId="{9BBEE933-2779-483A-B244-B32F9624A989}" destId="{A6287152-D848-49E1-9759-D5B848D42460}" srcOrd="0" destOrd="0" presId="urn:microsoft.com/office/officeart/2005/8/layout/matrix1"/>
    <dgm:cxn modelId="{D594905E-1A30-4E84-A10C-3014D72D513F}" type="presOf" srcId="{24355C15-B1C6-4FCC-ACA8-7C38C374F152}" destId="{FB827B7B-FEED-401F-848D-FE3C27D1621A}" srcOrd="0" destOrd="0" presId="urn:microsoft.com/office/officeart/2005/8/layout/matrix1"/>
    <dgm:cxn modelId="{05497192-C95E-451E-9F45-F0C3FA14A118}" srcId="{24355C15-B1C6-4FCC-ACA8-7C38C374F152}" destId="{435D1F53-F8F1-48C4-BF07-BE65178CACED}" srcOrd="3" destOrd="0" parTransId="{029B1AEC-8F00-44B8-93CC-0628F51C4FE0}" sibTransId="{43982C22-F934-4E27-B01A-9C4CCA111020}"/>
    <dgm:cxn modelId="{8F0253E6-6008-4BA0-B48C-20A347CDD67B}" type="presOf" srcId="{F037293E-55AD-480B-9051-70ADE684D671}" destId="{D92059B0-2F45-4B9A-9E04-0D265A311A2C}" srcOrd="0" destOrd="0" presId="urn:microsoft.com/office/officeart/2005/8/layout/matrix1"/>
    <dgm:cxn modelId="{2170045C-B63B-4357-B34F-9C551CA7C50C}" type="presParOf" srcId="{D92059B0-2F45-4B9A-9E04-0D265A311A2C}" destId="{D6725F87-6FA2-443A-8766-D37C72E5D2FB}" srcOrd="0" destOrd="0" presId="urn:microsoft.com/office/officeart/2005/8/layout/matrix1"/>
    <dgm:cxn modelId="{58A3D42E-1C8E-40C2-AE72-89A5746E6A9B}" type="presParOf" srcId="{D6725F87-6FA2-443A-8766-D37C72E5D2FB}" destId="{A6287152-D848-49E1-9759-D5B848D42460}" srcOrd="0" destOrd="0" presId="urn:microsoft.com/office/officeart/2005/8/layout/matrix1"/>
    <dgm:cxn modelId="{396C17D1-C111-4D17-9BE2-1F64E253ACDA}" type="presParOf" srcId="{D6725F87-6FA2-443A-8766-D37C72E5D2FB}" destId="{C98A0A97-85FD-42EE-A651-E8D85319B63D}" srcOrd="1" destOrd="0" presId="urn:microsoft.com/office/officeart/2005/8/layout/matrix1"/>
    <dgm:cxn modelId="{0E9D2859-717B-4BB0-A43A-C26780F51CCA}" type="presParOf" srcId="{D6725F87-6FA2-443A-8766-D37C72E5D2FB}" destId="{8FF32D0F-F6E4-485A-A092-0F418079E546}" srcOrd="2" destOrd="0" presId="urn:microsoft.com/office/officeart/2005/8/layout/matrix1"/>
    <dgm:cxn modelId="{8D9BDD73-4B8D-4877-9749-2D4A5BA32ACB}" type="presParOf" srcId="{D6725F87-6FA2-443A-8766-D37C72E5D2FB}" destId="{4C799976-C31A-4F82-8B7D-351EB2874093}" srcOrd="3" destOrd="0" presId="urn:microsoft.com/office/officeart/2005/8/layout/matrix1"/>
    <dgm:cxn modelId="{136B5C0A-A1A5-4ECA-B32F-5D4E285F5F6D}" type="presParOf" srcId="{D6725F87-6FA2-443A-8766-D37C72E5D2FB}" destId="{DB0C0757-8421-48AF-9DDD-6065F7E7CA6E}" srcOrd="4" destOrd="0" presId="urn:microsoft.com/office/officeart/2005/8/layout/matrix1"/>
    <dgm:cxn modelId="{930140E1-D9E3-4DD3-8237-01E0739179E4}" type="presParOf" srcId="{D6725F87-6FA2-443A-8766-D37C72E5D2FB}" destId="{AB236401-7436-49D6-BED7-EE019FB95E2A}" srcOrd="5" destOrd="0" presId="urn:microsoft.com/office/officeart/2005/8/layout/matrix1"/>
    <dgm:cxn modelId="{98FEC81A-6B6D-449C-94E7-65F925EB90DF}" type="presParOf" srcId="{D6725F87-6FA2-443A-8766-D37C72E5D2FB}" destId="{3317D81B-810F-4FD9-ACA6-28574F96EA24}" srcOrd="6" destOrd="0" presId="urn:microsoft.com/office/officeart/2005/8/layout/matrix1"/>
    <dgm:cxn modelId="{201C89FF-219B-46D1-8377-925E2D757F51}" type="presParOf" srcId="{D6725F87-6FA2-443A-8766-D37C72E5D2FB}" destId="{7318F530-6C8E-4C67-8961-E02C985BF64E}" srcOrd="7" destOrd="0" presId="urn:microsoft.com/office/officeart/2005/8/layout/matrix1"/>
    <dgm:cxn modelId="{3ED129AB-87B8-4659-B988-2CF2E97A8B34}" type="presParOf" srcId="{D92059B0-2F45-4B9A-9E04-0D265A311A2C}" destId="{FB827B7B-FEED-401F-848D-FE3C27D1621A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0E00A3-F098-4550-889E-CA30AE796F95}">
      <dsp:nvSpPr>
        <dsp:cNvPr id="0" name=""/>
        <dsp:cNvSpPr/>
      </dsp:nvSpPr>
      <dsp:spPr>
        <a:xfrm>
          <a:off x="-4594335" y="-704407"/>
          <a:ext cx="5472816" cy="5472816"/>
        </a:xfrm>
        <a:prstGeom prst="blockArc">
          <a:avLst>
            <a:gd name="adj1" fmla="val 18900000"/>
            <a:gd name="adj2" fmla="val 2700000"/>
            <a:gd name="adj3" fmla="val 395"/>
          </a:avLst>
        </a:pr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6CBEBDD-3A0B-4F79-84E2-4B6E687C8E81}">
      <dsp:nvSpPr>
        <dsp:cNvPr id="0" name=""/>
        <dsp:cNvSpPr/>
      </dsp:nvSpPr>
      <dsp:spPr>
        <a:xfrm>
          <a:off x="564979" y="406400"/>
          <a:ext cx="5475833" cy="81280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5160" tIns="27940" rIns="27940" bIns="27940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1100" kern="1200" dirty="0"/>
        </a:p>
      </dsp:txBody>
      <dsp:txXfrm>
        <a:off x="564979" y="406400"/>
        <a:ext cx="5475833" cy="812800"/>
      </dsp:txXfrm>
    </dsp:sp>
    <dsp:sp modelId="{430A264A-E966-4951-9157-E3C5260734E3}">
      <dsp:nvSpPr>
        <dsp:cNvPr id="0" name=""/>
        <dsp:cNvSpPr/>
      </dsp:nvSpPr>
      <dsp:spPr>
        <a:xfrm>
          <a:off x="56979" y="304800"/>
          <a:ext cx="1016000" cy="101600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55B9BB2-1699-42CD-86E5-EC2977722848}">
      <dsp:nvSpPr>
        <dsp:cNvPr id="0" name=""/>
        <dsp:cNvSpPr/>
      </dsp:nvSpPr>
      <dsp:spPr>
        <a:xfrm>
          <a:off x="860432" y="1625599"/>
          <a:ext cx="5180380" cy="81280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5160" tIns="35560" rIns="35560" bIns="3556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400" kern="1200" dirty="0" smtClean="0"/>
            <a:t>Pixel-based Models: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100" kern="1200" dirty="0" smtClean="0"/>
            <a:t>- FR, NR, RR Models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100" kern="1200" dirty="0" smtClean="0"/>
            <a:t>- Validated using short (10 sec) and long (upto 300 sec) test conditions</a:t>
          </a:r>
          <a:endParaRPr lang="de-DE" sz="1100" kern="1200" dirty="0"/>
        </a:p>
      </dsp:txBody>
      <dsp:txXfrm>
        <a:off x="860432" y="1625599"/>
        <a:ext cx="5180380" cy="812800"/>
      </dsp:txXfrm>
    </dsp:sp>
    <dsp:sp modelId="{E3D5F242-A998-4C29-AD59-AD9F2766CE11}">
      <dsp:nvSpPr>
        <dsp:cNvPr id="0" name=""/>
        <dsp:cNvSpPr/>
      </dsp:nvSpPr>
      <dsp:spPr>
        <a:xfrm>
          <a:off x="352432" y="1523999"/>
          <a:ext cx="1016000" cy="101600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365345C-7B2B-4BAB-B301-A314C75EF38F}">
      <dsp:nvSpPr>
        <dsp:cNvPr id="0" name=""/>
        <dsp:cNvSpPr/>
      </dsp:nvSpPr>
      <dsp:spPr>
        <a:xfrm>
          <a:off x="564979" y="2844800"/>
          <a:ext cx="5475833" cy="812800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5160" tIns="35560" rIns="35560" bIns="3556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400" kern="1200" dirty="0" smtClean="0"/>
            <a:t>Hybrid Models: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100" kern="1200" dirty="0" smtClean="0"/>
            <a:t>- Hybrid NR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100" kern="1200" dirty="0" smtClean="0"/>
            <a:t>- Validated using short (10 sec) and long (upto 300 sec) test condition</a:t>
          </a:r>
          <a:endParaRPr lang="de-DE" sz="1100" kern="1200" dirty="0"/>
        </a:p>
      </dsp:txBody>
      <dsp:txXfrm>
        <a:off x="564979" y="2844800"/>
        <a:ext cx="5475833" cy="812800"/>
      </dsp:txXfrm>
    </dsp:sp>
    <dsp:sp modelId="{0F3CB8A7-C270-4C07-904C-067784CF0D17}">
      <dsp:nvSpPr>
        <dsp:cNvPr id="0" name=""/>
        <dsp:cNvSpPr/>
      </dsp:nvSpPr>
      <dsp:spPr>
        <a:xfrm>
          <a:off x="56979" y="2743200"/>
          <a:ext cx="1016000" cy="101600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287152-D848-49E1-9759-D5B848D42460}">
      <dsp:nvSpPr>
        <dsp:cNvPr id="0" name=""/>
        <dsp:cNvSpPr/>
      </dsp:nvSpPr>
      <dsp:spPr>
        <a:xfrm rot="16200000">
          <a:off x="355013" y="-355013"/>
          <a:ext cx="2088995" cy="2799022"/>
        </a:xfrm>
        <a:prstGeom prst="round1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400" b="1" u="sng" kern="1200" dirty="0" smtClean="0"/>
            <a:t>TF1: SRC</a:t>
          </a:r>
          <a:endParaRPr lang="de-DE" sz="1400" kern="1200" dirty="0" smtClean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400" kern="1200" dirty="0" smtClean="0"/>
            <a:t>- Review footage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400" kern="1200" dirty="0" smtClean="0"/>
            <a:t>- Conversion to a common format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400" kern="1200" dirty="0" smtClean="0"/>
            <a:t>- Define cut points for SRC creation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400" kern="1200" dirty="0" smtClean="0"/>
            <a:t>- SRC to HRC mapping</a:t>
          </a:r>
        </a:p>
      </dsp:txBody>
      <dsp:txXfrm rot="5400000">
        <a:off x="-1" y="1"/>
        <a:ext cx="2799022" cy="1566746"/>
      </dsp:txXfrm>
    </dsp:sp>
    <dsp:sp modelId="{8FF32D0F-F6E4-485A-A092-0F418079E546}">
      <dsp:nvSpPr>
        <dsp:cNvPr id="0" name=""/>
        <dsp:cNvSpPr/>
      </dsp:nvSpPr>
      <dsp:spPr>
        <a:xfrm>
          <a:off x="2799022" y="0"/>
          <a:ext cx="2799022" cy="2088995"/>
        </a:xfrm>
        <a:prstGeom prst="round1Rect">
          <a:avLst/>
        </a:prstGeom>
        <a:solidFill>
          <a:schemeClr val="accent3">
            <a:hueOff val="3750088"/>
            <a:satOff val="-5627"/>
            <a:lumOff val="-91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400" b="1" u="sng" kern="1200" dirty="0" smtClean="0"/>
            <a:t>TF2: HRC</a:t>
          </a:r>
          <a:endParaRPr lang="de-DE" sz="1400" kern="1200" dirty="0" smtClean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400" kern="1200" dirty="0" smtClean="0"/>
            <a:t>- Parameter ranges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400" kern="1200" dirty="0" smtClean="0"/>
            <a:t>- HRC definitions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400" kern="1200" dirty="0" smtClean="0"/>
            <a:t>- Common conditions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400" kern="1200" dirty="0" smtClean="0"/>
            <a:t>- Distribution of HRCs in DBs</a:t>
          </a:r>
        </a:p>
      </dsp:txBody>
      <dsp:txXfrm>
        <a:off x="2799022" y="0"/>
        <a:ext cx="2799022" cy="1566746"/>
      </dsp:txXfrm>
    </dsp:sp>
    <dsp:sp modelId="{DB0C0757-8421-48AF-9DDD-6065F7E7CA6E}">
      <dsp:nvSpPr>
        <dsp:cNvPr id="0" name=""/>
        <dsp:cNvSpPr/>
      </dsp:nvSpPr>
      <dsp:spPr>
        <a:xfrm rot="10800000">
          <a:off x="0" y="2088995"/>
          <a:ext cx="2799022" cy="2088995"/>
        </a:xfrm>
        <a:prstGeom prst="round1Rect">
          <a:avLst/>
        </a:prstGeom>
        <a:solidFill>
          <a:schemeClr val="accent3">
            <a:hueOff val="7500176"/>
            <a:satOff val="-11253"/>
            <a:lumOff val="-183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400" b="1" u="sng" kern="1200" dirty="0" smtClean="0"/>
            <a:t>TF3: Processing-Chain</a:t>
          </a:r>
          <a:endParaRPr lang="de-DE" sz="1400" kern="1200" dirty="0" smtClean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400" kern="1200" dirty="0" smtClean="0"/>
            <a:t>- Scripts for Transcoding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400" kern="1200" dirty="0" smtClean="0"/>
            <a:t>- Scripts for Meta Data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400" kern="1200" dirty="0" smtClean="0"/>
            <a:t>- Scripts for PVS generation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400" kern="1200" dirty="0" smtClean="0"/>
            <a:t>- Integrating online services </a:t>
          </a:r>
          <a:endParaRPr lang="de-DE" sz="1400" kern="1200" dirty="0"/>
        </a:p>
      </dsp:txBody>
      <dsp:txXfrm rot="10800000">
        <a:off x="0" y="2611243"/>
        <a:ext cx="2799022" cy="1566746"/>
      </dsp:txXfrm>
    </dsp:sp>
    <dsp:sp modelId="{3317D81B-810F-4FD9-ACA6-28574F96EA24}">
      <dsp:nvSpPr>
        <dsp:cNvPr id="0" name=""/>
        <dsp:cNvSpPr/>
      </dsp:nvSpPr>
      <dsp:spPr>
        <a:xfrm rot="5400000">
          <a:off x="3154035" y="1733981"/>
          <a:ext cx="2088995" cy="2799022"/>
        </a:xfrm>
        <a:prstGeom prst="round1Rect">
          <a:avLst/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400" b="1" u="sng" kern="1200" dirty="0" smtClean="0"/>
            <a:t>TF4: Subjective Test System</a:t>
          </a:r>
          <a:endParaRPr lang="de-DE" sz="1400" kern="1200" dirty="0" smtClean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400" kern="1200" dirty="0" smtClean="0"/>
            <a:t>- Smooth playout on TV/PC-monitor 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400" kern="1200" dirty="0" smtClean="0"/>
            <a:t>- Smooth playout on Android mobile, tablet platforms</a:t>
          </a:r>
        </a:p>
      </dsp:txBody>
      <dsp:txXfrm rot="-5400000">
        <a:off x="2799021" y="2611243"/>
        <a:ext cx="2799022" cy="1566746"/>
      </dsp:txXfrm>
    </dsp:sp>
    <dsp:sp modelId="{FB827B7B-FEED-401F-848D-FE3C27D1621A}">
      <dsp:nvSpPr>
        <dsp:cNvPr id="0" name=""/>
        <dsp:cNvSpPr/>
      </dsp:nvSpPr>
      <dsp:spPr>
        <a:xfrm>
          <a:off x="1959315" y="1566746"/>
          <a:ext cx="1679413" cy="1044497"/>
        </a:xfrm>
        <a:prstGeom prst="roundRect">
          <a:avLst/>
        </a:prstGeom>
        <a:solidFill>
          <a:srgbClr val="FFC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800" b="1" kern="1200" dirty="0" smtClean="0"/>
            <a:t>AVHD-AS/PNATS P2</a:t>
          </a:r>
          <a:endParaRPr lang="de-DE" sz="1800" b="1" kern="1200" dirty="0"/>
        </a:p>
      </dsp:txBody>
      <dsp:txXfrm>
        <a:off x="2010303" y="1617734"/>
        <a:ext cx="1577437" cy="94252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287152-D848-49E1-9759-D5B848D42460}">
      <dsp:nvSpPr>
        <dsp:cNvPr id="0" name=""/>
        <dsp:cNvSpPr/>
      </dsp:nvSpPr>
      <dsp:spPr>
        <a:xfrm rot="16200000">
          <a:off x="355013" y="-355013"/>
          <a:ext cx="2088995" cy="2799022"/>
        </a:xfrm>
        <a:prstGeom prst="round1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300" b="1" u="sng" kern="1200" dirty="0" smtClean="0"/>
            <a:t>TF1: SRC</a:t>
          </a:r>
          <a:endParaRPr lang="de-DE" sz="1300" kern="1200" dirty="0" smtClean="0"/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300" kern="1200" dirty="0" smtClean="0"/>
            <a:t>- Review footage (</a:t>
          </a:r>
          <a:r>
            <a:rPr lang="de-DE" sz="1300" kern="1200" dirty="0" smtClean="0">
              <a:sym typeface="Wingdings"/>
            </a:rPr>
            <a:t></a:t>
          </a:r>
          <a:r>
            <a:rPr lang="de-DE" sz="1300" kern="1200" dirty="0" smtClean="0"/>
            <a:t>) 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300" kern="1200" dirty="0" smtClean="0"/>
            <a:t>- Conversion to a common format (</a:t>
          </a:r>
          <a:r>
            <a:rPr lang="de-DE" sz="1300" kern="1200" dirty="0" smtClean="0">
              <a:sym typeface="Wingdings"/>
            </a:rPr>
            <a:t></a:t>
          </a:r>
          <a:r>
            <a:rPr lang="de-DE" sz="1300" kern="1200" dirty="0" smtClean="0"/>
            <a:t>)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300" kern="1200" dirty="0" smtClean="0"/>
            <a:t>- Define cut points for SRC creation(</a:t>
          </a:r>
          <a:r>
            <a:rPr lang="de-DE" sz="1300" kern="1200" dirty="0" smtClean="0">
              <a:sym typeface="Wingdings"/>
            </a:rPr>
            <a:t></a:t>
          </a:r>
          <a:r>
            <a:rPr lang="de-DE" sz="1300" kern="1200" dirty="0" smtClean="0"/>
            <a:t>)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300" kern="1200" dirty="0" smtClean="0"/>
            <a:t>- SRC to HRC mapping (</a:t>
          </a:r>
          <a:r>
            <a:rPr lang="de-DE" sz="1300" kern="1200" dirty="0" smtClean="0">
              <a:latin typeface="Forte" panose="03060902040502070203" pitchFamily="66" charset="0"/>
            </a:rPr>
            <a:t>X</a:t>
          </a:r>
          <a:r>
            <a:rPr lang="de-DE" sz="1300" kern="1200" dirty="0" smtClean="0"/>
            <a:t>)</a:t>
          </a:r>
        </a:p>
      </dsp:txBody>
      <dsp:txXfrm rot="5400000">
        <a:off x="-1" y="1"/>
        <a:ext cx="2799022" cy="1566746"/>
      </dsp:txXfrm>
    </dsp:sp>
    <dsp:sp modelId="{8FF32D0F-F6E4-485A-A092-0F418079E546}">
      <dsp:nvSpPr>
        <dsp:cNvPr id="0" name=""/>
        <dsp:cNvSpPr/>
      </dsp:nvSpPr>
      <dsp:spPr>
        <a:xfrm>
          <a:off x="2799022" y="0"/>
          <a:ext cx="2799022" cy="2088995"/>
        </a:xfrm>
        <a:prstGeom prst="round1Rect">
          <a:avLst/>
        </a:prstGeom>
        <a:solidFill>
          <a:schemeClr val="accent3">
            <a:hueOff val="3750088"/>
            <a:satOff val="-5627"/>
            <a:lumOff val="-91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300" b="1" u="sng" kern="1200" dirty="0" smtClean="0"/>
            <a:t>TF2: HRC</a:t>
          </a:r>
          <a:endParaRPr lang="de-DE" sz="1300" kern="1200" dirty="0" smtClean="0"/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300" kern="1200" dirty="0" smtClean="0"/>
            <a:t>- Parameter ranges (</a:t>
          </a:r>
          <a:r>
            <a:rPr lang="de-DE" sz="1300" kern="1200" dirty="0" smtClean="0">
              <a:sym typeface="Wingdings"/>
            </a:rPr>
            <a:t></a:t>
          </a:r>
          <a:r>
            <a:rPr lang="de-DE" sz="1300" kern="1200" dirty="0" smtClean="0"/>
            <a:t>)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300" kern="1200" dirty="0" smtClean="0"/>
            <a:t>- HRC definitions (</a:t>
          </a:r>
          <a:r>
            <a:rPr lang="de-DE" sz="1300" kern="1200" dirty="0" smtClean="0">
              <a:sym typeface="Wingdings"/>
            </a:rPr>
            <a:t></a:t>
          </a:r>
          <a:r>
            <a:rPr lang="de-DE" sz="1300" kern="1200" dirty="0" smtClean="0"/>
            <a:t>)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300" kern="1200" dirty="0" smtClean="0"/>
            <a:t>- Common conditions (</a:t>
          </a:r>
          <a:r>
            <a:rPr lang="de-DE" sz="1300" kern="1200" dirty="0" smtClean="0">
              <a:sym typeface="Wingdings"/>
            </a:rPr>
            <a:t></a:t>
          </a:r>
          <a:r>
            <a:rPr lang="de-DE" sz="1300" kern="1200" dirty="0" smtClean="0"/>
            <a:t>)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300" kern="1200" dirty="0" smtClean="0"/>
            <a:t>- Distribution of HRCs in DBs (</a:t>
          </a:r>
          <a:r>
            <a:rPr lang="de-DE" sz="1300" kern="1200" dirty="0" smtClean="0">
              <a:sym typeface="Wingdings"/>
            </a:rPr>
            <a:t></a:t>
          </a:r>
          <a:r>
            <a:rPr lang="de-DE" sz="1300" kern="1200" dirty="0" smtClean="0"/>
            <a:t>)</a:t>
          </a:r>
        </a:p>
      </dsp:txBody>
      <dsp:txXfrm>
        <a:off x="2799022" y="0"/>
        <a:ext cx="2799022" cy="1566746"/>
      </dsp:txXfrm>
    </dsp:sp>
    <dsp:sp modelId="{DB0C0757-8421-48AF-9DDD-6065F7E7CA6E}">
      <dsp:nvSpPr>
        <dsp:cNvPr id="0" name=""/>
        <dsp:cNvSpPr/>
      </dsp:nvSpPr>
      <dsp:spPr>
        <a:xfrm rot="10800000">
          <a:off x="0" y="2088995"/>
          <a:ext cx="2799022" cy="2088995"/>
        </a:xfrm>
        <a:prstGeom prst="round1Rect">
          <a:avLst/>
        </a:prstGeom>
        <a:solidFill>
          <a:schemeClr val="accent3">
            <a:hueOff val="7500176"/>
            <a:satOff val="-11253"/>
            <a:lumOff val="-183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300" b="1" u="sng" kern="1200" dirty="0" smtClean="0"/>
            <a:t>TF3: Processing-Chain</a:t>
          </a:r>
          <a:endParaRPr lang="de-DE" sz="1300" kern="1200" dirty="0" smtClean="0"/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300" kern="1200" dirty="0" smtClean="0"/>
            <a:t>- Scripts for Transcoding (</a:t>
          </a:r>
          <a:r>
            <a:rPr lang="de-DE" sz="1300" kern="1200" dirty="0" smtClean="0">
              <a:sym typeface="Wingdings"/>
            </a:rPr>
            <a:t></a:t>
          </a:r>
          <a:r>
            <a:rPr lang="de-DE" sz="1300" kern="1200" dirty="0" smtClean="0"/>
            <a:t>)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300" kern="1200" dirty="0" smtClean="0"/>
            <a:t>- Scripts for Meta Data(</a:t>
          </a:r>
          <a:r>
            <a:rPr lang="de-DE" sz="1300" kern="1200" dirty="0" smtClean="0">
              <a:sym typeface="Wingdings"/>
            </a:rPr>
            <a:t></a:t>
          </a:r>
          <a:r>
            <a:rPr lang="de-DE" sz="1300" kern="1200" dirty="0" smtClean="0"/>
            <a:t>)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300" kern="1200" dirty="0" smtClean="0"/>
            <a:t>- Scripts for PVS generation (</a:t>
          </a:r>
          <a:r>
            <a:rPr lang="de-DE" sz="1300" kern="1200" dirty="0" smtClean="0">
              <a:sym typeface="Wingdings"/>
            </a:rPr>
            <a:t></a:t>
          </a:r>
          <a:r>
            <a:rPr lang="de-DE" sz="1300" kern="1200" dirty="0" smtClean="0"/>
            <a:t>)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300" kern="1200" dirty="0" smtClean="0"/>
            <a:t>- Integrating online services (</a:t>
          </a:r>
          <a:r>
            <a:rPr lang="de-DE" sz="1300" kern="1200" dirty="0" smtClean="0">
              <a:latin typeface="Forte" panose="03060902040502070203" pitchFamily="66" charset="0"/>
            </a:rPr>
            <a:t>X</a:t>
          </a:r>
          <a:r>
            <a:rPr lang="de-DE" sz="1300" kern="1200" dirty="0" smtClean="0"/>
            <a:t>)</a:t>
          </a:r>
          <a:endParaRPr lang="de-DE" sz="1300" kern="1200" dirty="0"/>
        </a:p>
      </dsp:txBody>
      <dsp:txXfrm rot="10800000">
        <a:off x="0" y="2611243"/>
        <a:ext cx="2799022" cy="1566746"/>
      </dsp:txXfrm>
    </dsp:sp>
    <dsp:sp modelId="{3317D81B-810F-4FD9-ACA6-28574F96EA24}">
      <dsp:nvSpPr>
        <dsp:cNvPr id="0" name=""/>
        <dsp:cNvSpPr/>
      </dsp:nvSpPr>
      <dsp:spPr>
        <a:xfrm rot="5400000">
          <a:off x="3154035" y="1733981"/>
          <a:ext cx="2088995" cy="2799022"/>
        </a:xfrm>
        <a:prstGeom prst="round1Rect">
          <a:avLst/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300" b="1" u="sng" kern="1200" dirty="0" smtClean="0"/>
            <a:t>TF4: Subjective Test System</a:t>
          </a:r>
          <a:endParaRPr lang="de-DE" sz="1300" kern="1200" dirty="0" smtClean="0"/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300" kern="1200" dirty="0" smtClean="0"/>
            <a:t>- Smooth playout of TV/PC-monitor (</a:t>
          </a:r>
          <a:r>
            <a:rPr lang="de-DE" sz="1300" kern="1200" dirty="0" smtClean="0">
              <a:sym typeface="Wingdings"/>
            </a:rPr>
            <a:t></a:t>
          </a:r>
          <a:r>
            <a:rPr lang="de-DE" sz="1300" kern="1200" dirty="0" smtClean="0"/>
            <a:t>) 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300" kern="1200" dirty="0" smtClean="0"/>
            <a:t> - Smooth playout on Android mobile, tablet platforms (</a:t>
          </a:r>
          <a:r>
            <a:rPr lang="de-DE" sz="1300" kern="1200" dirty="0" smtClean="0">
              <a:sym typeface="Wingdings"/>
            </a:rPr>
            <a:t></a:t>
          </a:r>
          <a:r>
            <a:rPr lang="de-DE" sz="1300" kern="1200" dirty="0" smtClean="0"/>
            <a:t>)</a:t>
          </a: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300" kern="1200" dirty="0" smtClean="0"/>
            <a:t>- All proponents tested (</a:t>
          </a:r>
          <a:r>
            <a:rPr lang="de-DE" sz="1300" kern="1200" dirty="0" smtClean="0">
              <a:latin typeface="Forte" panose="03060902040502070203" pitchFamily="66" charset="0"/>
            </a:rPr>
            <a:t>X</a:t>
          </a:r>
          <a:r>
            <a:rPr lang="de-DE" sz="1300" kern="1200" dirty="0" smtClean="0"/>
            <a:t>) </a:t>
          </a:r>
        </a:p>
      </dsp:txBody>
      <dsp:txXfrm rot="-5400000">
        <a:off x="2799021" y="2611243"/>
        <a:ext cx="2799022" cy="1566746"/>
      </dsp:txXfrm>
    </dsp:sp>
    <dsp:sp modelId="{FB827B7B-FEED-401F-848D-FE3C27D1621A}">
      <dsp:nvSpPr>
        <dsp:cNvPr id="0" name=""/>
        <dsp:cNvSpPr/>
      </dsp:nvSpPr>
      <dsp:spPr>
        <a:xfrm>
          <a:off x="1959315" y="1566746"/>
          <a:ext cx="1679413" cy="1044497"/>
        </a:xfrm>
        <a:prstGeom prst="roundRect">
          <a:avLst/>
        </a:prstGeom>
        <a:solidFill>
          <a:srgbClr val="FFC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800" b="1" kern="1200" dirty="0" smtClean="0"/>
            <a:t>Creation/Testing of DBs </a:t>
          </a:r>
          <a:r>
            <a:rPr lang="de-DE" sz="1800" kern="1200" dirty="0" smtClean="0"/>
            <a:t>(</a:t>
          </a:r>
          <a:r>
            <a:rPr lang="de-DE" sz="1800" kern="1200" dirty="0" smtClean="0">
              <a:latin typeface="Forte" panose="03060902040502070203" pitchFamily="66" charset="0"/>
            </a:rPr>
            <a:t>X</a:t>
          </a:r>
          <a:r>
            <a:rPr lang="de-DE" sz="1800" kern="1200" dirty="0" smtClean="0"/>
            <a:t>)</a:t>
          </a:r>
          <a:r>
            <a:rPr lang="de-DE" sz="1800" b="1" kern="1200" dirty="0" smtClean="0"/>
            <a:t> </a:t>
          </a:r>
          <a:endParaRPr lang="de-DE" sz="1800" b="1" kern="1200" dirty="0"/>
        </a:p>
      </dsp:txBody>
      <dsp:txXfrm>
        <a:off x="2010303" y="1617734"/>
        <a:ext cx="1577437" cy="94252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de-D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5F843-EDC2-4005-AC0C-2CDA95715894}" type="datetimeFigureOut">
              <a:rPr lang="de-DE" smtClean="0"/>
              <a:t>27.11.2017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F2331-AD88-42AC-8C58-15187C9384F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50644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5F843-EDC2-4005-AC0C-2CDA95715894}" type="datetimeFigureOut">
              <a:rPr lang="de-DE" smtClean="0"/>
              <a:t>27.11.2017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F2331-AD88-42AC-8C58-15187C9384F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072562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5F843-EDC2-4005-AC0C-2CDA95715894}" type="datetimeFigureOut">
              <a:rPr lang="de-DE" smtClean="0"/>
              <a:t>27.11.2017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F2331-AD88-42AC-8C58-15187C9384F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195265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5F843-EDC2-4005-AC0C-2CDA95715894}" type="datetimeFigureOut">
              <a:rPr lang="de-DE" smtClean="0"/>
              <a:t>27.11.2017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F2331-AD88-42AC-8C58-15187C9384F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098842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5F843-EDC2-4005-AC0C-2CDA95715894}" type="datetimeFigureOut">
              <a:rPr lang="de-DE" smtClean="0"/>
              <a:t>27.11.2017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F2331-AD88-42AC-8C58-15187C9384F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315614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5F843-EDC2-4005-AC0C-2CDA95715894}" type="datetimeFigureOut">
              <a:rPr lang="de-DE" smtClean="0"/>
              <a:t>27.11.2017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F2331-AD88-42AC-8C58-15187C9384F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704463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5F843-EDC2-4005-AC0C-2CDA95715894}" type="datetimeFigureOut">
              <a:rPr lang="de-DE" smtClean="0"/>
              <a:t>27.11.2017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F2331-AD88-42AC-8C58-15187C9384F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003230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5F843-EDC2-4005-AC0C-2CDA95715894}" type="datetimeFigureOut">
              <a:rPr lang="de-DE" smtClean="0"/>
              <a:t>27.11.2017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F2331-AD88-42AC-8C58-15187C9384F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02520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5F843-EDC2-4005-AC0C-2CDA95715894}" type="datetimeFigureOut">
              <a:rPr lang="de-DE" smtClean="0"/>
              <a:t>27.11.2017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F2331-AD88-42AC-8C58-15187C9384F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107507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5F843-EDC2-4005-AC0C-2CDA95715894}" type="datetimeFigureOut">
              <a:rPr lang="de-DE" smtClean="0"/>
              <a:t>27.11.2017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F2331-AD88-42AC-8C58-15187C9384F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844884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5F843-EDC2-4005-AC0C-2CDA95715894}" type="datetimeFigureOut">
              <a:rPr lang="de-DE" smtClean="0"/>
              <a:t>27.11.2017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F2331-AD88-42AC-8C58-15187C9384F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232354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85F843-EDC2-4005-AC0C-2CDA95715894}" type="datetimeFigureOut">
              <a:rPr lang="de-DE" smtClean="0"/>
              <a:t>27.11.2017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4F2331-AD88-42AC-8C58-15187C9384F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233066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jpe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extranet.itu.int/sites/irg/avqa/pnats2/SitePages/Home.aspx" TargetMode="External"/><Relationship Id="rId2" Type="http://schemas.openxmlformats.org/officeDocument/2006/relationships/hyperlink" Target="https://www.its.bldrdoc.gov/vqeg/projects/audiovisual-hd.aspx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228600"/>
            <a:ext cx="2624189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104900"/>
            <a:ext cx="3200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85800" y="4876800"/>
            <a:ext cx="587737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/>
              <a:t>Alexander Raake</a:t>
            </a:r>
            <a:r>
              <a:rPr lang="de-DE" dirty="0"/>
              <a:t> (Deutsche Telekom/ TU Ilmenau, Germany</a:t>
            </a:r>
            <a:r>
              <a:rPr lang="de-DE" dirty="0" smtClean="0"/>
              <a:t>)</a:t>
            </a:r>
          </a:p>
          <a:p>
            <a:r>
              <a:rPr lang="de-DE" b="1" dirty="0"/>
              <a:t>Jörgen Gustafsson</a:t>
            </a:r>
            <a:r>
              <a:rPr lang="de-DE" dirty="0"/>
              <a:t> (Ericsson, Sweden</a:t>
            </a:r>
            <a:r>
              <a:rPr lang="de-DE" dirty="0" smtClean="0"/>
              <a:t>)</a:t>
            </a:r>
            <a:endParaRPr lang="de-DE" b="1" dirty="0" smtClean="0"/>
          </a:p>
          <a:p>
            <a:r>
              <a:rPr lang="de-DE" b="1" u="sng" dirty="0" smtClean="0"/>
              <a:t>Shahid Mahmood Satti</a:t>
            </a:r>
            <a:r>
              <a:rPr lang="de-DE" dirty="0" smtClean="0"/>
              <a:t> (OPTICOM GmbH, Germany)</a:t>
            </a:r>
          </a:p>
          <a:p>
            <a:r>
              <a:rPr lang="de-DE" b="1" u="sng" dirty="0"/>
              <a:t>Silvio Borer</a:t>
            </a:r>
            <a:r>
              <a:rPr lang="de-DE" dirty="0"/>
              <a:t> (Rohde &amp; Schwarz, Switzerland</a:t>
            </a:r>
            <a:r>
              <a:rPr lang="de-DE" dirty="0" smtClean="0"/>
              <a:t>)</a:t>
            </a:r>
            <a:endParaRPr lang="de-DE" dirty="0"/>
          </a:p>
        </p:txBody>
      </p:sp>
      <p:sp>
        <p:nvSpPr>
          <p:cNvPr id="5" name="Rectangle 4"/>
          <p:cNvSpPr/>
          <p:nvPr/>
        </p:nvSpPr>
        <p:spPr>
          <a:xfrm>
            <a:off x="685800" y="3465493"/>
            <a:ext cx="5089022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800" b="1" dirty="0"/>
              <a:t>AVHD-AS/P.NATS Phase 2 </a:t>
            </a:r>
            <a:r>
              <a:rPr lang="de-DE" sz="2800" b="1" dirty="0" smtClean="0"/>
              <a:t>Project</a:t>
            </a:r>
          </a:p>
          <a:p>
            <a:endParaRPr lang="de-DE" sz="2800" b="1" dirty="0"/>
          </a:p>
        </p:txBody>
      </p:sp>
    </p:spTree>
    <p:extLst>
      <p:ext uri="{BB962C8B-B14F-4D97-AF65-F5344CB8AC3E}">
        <p14:creationId xmlns:p14="http://schemas.microsoft.com/office/powerpoint/2010/main" val="3213756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7237633" y="1841480"/>
            <a:ext cx="1677767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/>
              <a:t>Codecs: H.264, H.265, </a:t>
            </a:r>
          </a:p>
          <a:p>
            <a:r>
              <a:rPr lang="de-DE" sz="1200" dirty="0" smtClean="0"/>
              <a:t>VP9</a:t>
            </a:r>
          </a:p>
          <a:p>
            <a:endParaRPr lang="de-DE" sz="1200" dirty="0" smtClean="0"/>
          </a:p>
          <a:p>
            <a:r>
              <a:rPr lang="de-DE" sz="1200" dirty="0" smtClean="0"/>
              <a:t>Max FPS: 60</a:t>
            </a:r>
          </a:p>
          <a:p>
            <a:endParaRPr lang="de-DE" sz="1200" dirty="0" smtClean="0"/>
          </a:p>
          <a:p>
            <a:r>
              <a:rPr lang="de-DE" sz="1200" dirty="0" smtClean="0"/>
              <a:t>Max Res: UHD1 (2160p)</a:t>
            </a:r>
          </a:p>
          <a:p>
            <a:endParaRPr lang="de-DE" sz="1200" dirty="0" smtClean="0"/>
          </a:p>
          <a:p>
            <a:r>
              <a:rPr lang="de-DE" sz="1200" dirty="0" smtClean="0"/>
              <a:t>Bit depth: 8, 10</a:t>
            </a:r>
          </a:p>
          <a:p>
            <a:endParaRPr lang="de-DE" sz="1200" dirty="0" smtClean="0"/>
          </a:p>
          <a:p>
            <a:r>
              <a:rPr lang="de-DE" sz="1200" dirty="0" smtClean="0"/>
              <a:t>HDR: No</a:t>
            </a:r>
          </a:p>
          <a:p>
            <a:endParaRPr lang="de-DE" sz="1200" dirty="0" smtClean="0"/>
          </a:p>
          <a:p>
            <a:r>
              <a:rPr lang="de-DE" sz="1200" dirty="0" smtClean="0"/>
              <a:t>Display: Mobile, </a:t>
            </a:r>
          </a:p>
          <a:p>
            <a:r>
              <a:rPr lang="de-DE" sz="1200" dirty="0" smtClean="0"/>
              <a:t>Tablet, PC Monitor, TV</a:t>
            </a:r>
          </a:p>
          <a:p>
            <a:endParaRPr lang="de-DE" sz="1200" dirty="0" smtClean="0"/>
          </a:p>
          <a:p>
            <a:r>
              <a:rPr lang="de-DE" sz="1200" dirty="0" smtClean="0"/>
              <a:t>Services: YT, Vimeo, </a:t>
            </a:r>
          </a:p>
          <a:p>
            <a:r>
              <a:rPr lang="de-DE" sz="1200" dirty="0" smtClean="0"/>
              <a:t>Bitmovin</a:t>
            </a:r>
          </a:p>
          <a:p>
            <a:endParaRPr lang="de-DE" sz="1200" dirty="0" smtClean="0"/>
          </a:p>
          <a:p>
            <a:endParaRPr lang="de-DE" sz="1200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078748412"/>
              </p:ext>
            </p:extLst>
          </p:nvPr>
        </p:nvGraphicFramePr>
        <p:xfrm>
          <a:off x="1066800" y="13716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276697" y="1851392"/>
            <a:ext cx="4690708" cy="8156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de-DE" sz="1400" dirty="0" smtClean="0">
                <a:solidFill>
                  <a:schemeClr val="bg1"/>
                </a:solidFill>
              </a:rPr>
              <a:t>Parametric Models:</a:t>
            </a:r>
          </a:p>
          <a:p>
            <a:pPr lvl="0"/>
            <a:r>
              <a:rPr lang="de-DE" sz="1100" dirty="0" smtClean="0">
                <a:solidFill>
                  <a:schemeClr val="bg1"/>
                </a:solidFill>
              </a:rPr>
              <a:t>- Mode 0 – 3 models, Mode 0: header info only, Mode 3: Full bitstream parsing</a:t>
            </a:r>
          </a:p>
          <a:p>
            <a:pPr lvl="0"/>
            <a:r>
              <a:rPr lang="de-DE" sz="1100" dirty="0" smtClean="0">
                <a:solidFill>
                  <a:schemeClr val="bg1"/>
                </a:solidFill>
              </a:rPr>
              <a:t>- Validated using short (10 sec) test conditions</a:t>
            </a:r>
          </a:p>
          <a:p>
            <a:endParaRPr lang="de-DE" sz="1100" dirty="0">
              <a:solidFill>
                <a:schemeClr val="bg1"/>
              </a:solidFill>
            </a:endParaRPr>
          </a:p>
        </p:txBody>
      </p:sp>
      <p:sp>
        <p:nvSpPr>
          <p:cNvPr id="8" name="Down Arrow 7"/>
          <p:cNvSpPr/>
          <p:nvPr/>
        </p:nvSpPr>
        <p:spPr>
          <a:xfrm>
            <a:off x="304800" y="1653099"/>
            <a:ext cx="762000" cy="3581400"/>
          </a:xfrm>
          <a:prstGeom prst="downArrow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TextBox 8"/>
          <p:cNvSpPr txBox="1"/>
          <p:nvPr/>
        </p:nvSpPr>
        <p:spPr>
          <a:xfrm rot="16200000">
            <a:off x="-566145" y="3259132"/>
            <a:ext cx="25038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AVHD-AS/PNATS Phase 2</a:t>
            </a:r>
            <a:endParaRPr lang="de-DE" dirty="0"/>
          </a:p>
        </p:txBody>
      </p:sp>
      <p:sp>
        <p:nvSpPr>
          <p:cNvPr id="10" name="TextBox 3"/>
          <p:cNvSpPr txBox="1"/>
          <p:nvPr/>
        </p:nvSpPr>
        <p:spPr>
          <a:xfrm>
            <a:off x="457200" y="304800"/>
            <a:ext cx="8305800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dirty="0" smtClean="0"/>
              <a:t>Model Types:</a:t>
            </a:r>
            <a:endParaRPr lang="de-CH" sz="3600" dirty="0"/>
          </a:p>
        </p:txBody>
      </p:sp>
      <p:sp>
        <p:nvSpPr>
          <p:cNvPr id="12" name="Rectangle 11"/>
          <p:cNvSpPr/>
          <p:nvPr/>
        </p:nvSpPr>
        <p:spPr>
          <a:xfrm>
            <a:off x="7239000" y="1676400"/>
            <a:ext cx="1600200" cy="3429000"/>
          </a:xfrm>
          <a:prstGeom prst="rect">
            <a:avLst/>
          </a:prstGeom>
          <a:noFill/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85923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e-DE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e-DE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e-DE"/>
          </a:p>
        </p:txBody>
      </p:sp>
      <p:sp>
        <p:nvSpPr>
          <p:cNvPr id="10" name="TextBox 3"/>
          <p:cNvSpPr txBox="1"/>
          <p:nvPr/>
        </p:nvSpPr>
        <p:spPr>
          <a:xfrm>
            <a:off x="457200" y="304800"/>
            <a:ext cx="8305800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dirty="0" smtClean="0"/>
              <a:t>Parametric Models:</a:t>
            </a:r>
            <a:endParaRPr lang="de-CH" sz="3600" dirty="0"/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9300" y="4802038"/>
            <a:ext cx="5295900" cy="1598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962286" y="2465800"/>
            <a:ext cx="148149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 smtClean="0"/>
              <a:t>Video Quality Short-term</a:t>
            </a:r>
            <a:endParaRPr lang="de-DE" sz="1000" dirty="0"/>
          </a:p>
        </p:txBody>
      </p:sp>
      <p:sp>
        <p:nvSpPr>
          <p:cNvPr id="15" name="TextBox 14"/>
          <p:cNvSpPr txBox="1"/>
          <p:nvPr/>
        </p:nvSpPr>
        <p:spPr>
          <a:xfrm>
            <a:off x="6961656" y="3083303"/>
            <a:ext cx="145905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 smtClean="0"/>
              <a:t>Video Quality Long-term</a:t>
            </a:r>
            <a:endParaRPr lang="de-DE" sz="1000" dirty="0"/>
          </a:p>
        </p:txBody>
      </p:sp>
      <p:sp>
        <p:nvSpPr>
          <p:cNvPr id="16" name="TextBox 15"/>
          <p:cNvSpPr txBox="1"/>
          <p:nvPr/>
        </p:nvSpPr>
        <p:spPr>
          <a:xfrm>
            <a:off x="2895600" y="6416544"/>
            <a:ext cx="261802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 smtClean="0"/>
              <a:t>Fig: Modes of operation for parametric models</a:t>
            </a:r>
            <a:endParaRPr lang="de-DE" sz="1000" dirty="0"/>
          </a:p>
        </p:txBody>
      </p:sp>
      <p:sp>
        <p:nvSpPr>
          <p:cNvPr id="17" name="TextBox 16"/>
          <p:cNvSpPr txBox="1"/>
          <p:nvPr/>
        </p:nvSpPr>
        <p:spPr>
          <a:xfrm>
            <a:off x="3446751" y="4401979"/>
            <a:ext cx="231826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 smtClean="0"/>
              <a:t>Fig: Block diagram for parametric models</a:t>
            </a:r>
            <a:endParaRPr lang="de-DE" sz="1000" dirty="0"/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0747" y="1649438"/>
            <a:ext cx="4853877" cy="271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8" name="TextBox 57"/>
          <p:cNvSpPr txBox="1"/>
          <p:nvPr/>
        </p:nvSpPr>
        <p:spPr>
          <a:xfrm>
            <a:off x="630382" y="1891158"/>
            <a:ext cx="13789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 smtClean="0"/>
              <a:t>Parametric audio input</a:t>
            </a:r>
            <a:endParaRPr lang="de-DE" sz="1000" dirty="0"/>
          </a:p>
        </p:txBody>
      </p:sp>
      <p:sp>
        <p:nvSpPr>
          <p:cNvPr id="59" name="TextBox 58"/>
          <p:cNvSpPr txBox="1"/>
          <p:nvPr/>
        </p:nvSpPr>
        <p:spPr>
          <a:xfrm>
            <a:off x="609600" y="2753930"/>
            <a:ext cx="137249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 smtClean="0"/>
              <a:t>Parametric video input</a:t>
            </a:r>
            <a:endParaRPr lang="de-DE" sz="1000" dirty="0"/>
          </a:p>
        </p:txBody>
      </p:sp>
      <p:sp>
        <p:nvSpPr>
          <p:cNvPr id="60" name="TextBox 59"/>
          <p:cNvSpPr txBox="1"/>
          <p:nvPr/>
        </p:nvSpPr>
        <p:spPr>
          <a:xfrm>
            <a:off x="609600" y="3491358"/>
            <a:ext cx="144462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 smtClean="0"/>
              <a:t>Rebuffering Information</a:t>
            </a:r>
            <a:endParaRPr lang="de-DE" sz="1000" dirty="0"/>
          </a:p>
        </p:txBody>
      </p:sp>
      <p:sp>
        <p:nvSpPr>
          <p:cNvPr id="61" name="TextBox 60"/>
          <p:cNvSpPr txBox="1"/>
          <p:nvPr/>
        </p:nvSpPr>
        <p:spPr>
          <a:xfrm>
            <a:off x="1981200" y="1143000"/>
            <a:ext cx="5481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Parametric models will be validated for </a:t>
            </a:r>
            <a:r>
              <a:rPr lang="de-DE" u="sng" dirty="0" smtClean="0"/>
              <a:t>O.27 output only</a:t>
            </a:r>
            <a:endParaRPr lang="de-DE" u="sng" dirty="0"/>
          </a:p>
        </p:txBody>
      </p:sp>
    </p:spTree>
    <p:extLst>
      <p:ext uri="{BB962C8B-B14F-4D97-AF65-F5344CB8AC3E}">
        <p14:creationId xmlns:p14="http://schemas.microsoft.com/office/powerpoint/2010/main" val="1500266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086600" y="3621153"/>
            <a:ext cx="148149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 smtClean="0"/>
              <a:t>Video Quality Short-term</a:t>
            </a:r>
            <a:endParaRPr lang="de-DE" sz="1000" dirty="0"/>
          </a:p>
        </p:txBody>
      </p:sp>
      <p:sp>
        <p:nvSpPr>
          <p:cNvPr id="6" name="TextBox 5"/>
          <p:cNvSpPr txBox="1"/>
          <p:nvPr/>
        </p:nvSpPr>
        <p:spPr>
          <a:xfrm>
            <a:off x="7086600" y="3884711"/>
            <a:ext cx="145905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 smtClean="0"/>
              <a:t>Video Quality Long-term</a:t>
            </a:r>
            <a:endParaRPr lang="de-DE" sz="1000" dirty="0"/>
          </a:p>
        </p:txBody>
      </p:sp>
      <p:sp>
        <p:nvSpPr>
          <p:cNvPr id="8" name="TextBox 7"/>
          <p:cNvSpPr txBox="1"/>
          <p:nvPr/>
        </p:nvSpPr>
        <p:spPr>
          <a:xfrm>
            <a:off x="1018562" y="4189511"/>
            <a:ext cx="134363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 smtClean="0"/>
              <a:t>Degraded Video Pixels</a:t>
            </a:r>
            <a:endParaRPr lang="de-DE" sz="1000" dirty="0"/>
          </a:p>
        </p:txBody>
      </p:sp>
      <p:sp>
        <p:nvSpPr>
          <p:cNvPr id="9" name="TextBox 8"/>
          <p:cNvSpPr txBox="1"/>
          <p:nvPr/>
        </p:nvSpPr>
        <p:spPr>
          <a:xfrm>
            <a:off x="917574" y="3621153"/>
            <a:ext cx="144462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 smtClean="0"/>
              <a:t>Rebuffering Information</a:t>
            </a:r>
            <a:endParaRPr lang="de-DE" sz="1000" dirty="0"/>
          </a:p>
        </p:txBody>
      </p:sp>
      <p:sp>
        <p:nvSpPr>
          <p:cNvPr id="10" name="TextBox 9"/>
          <p:cNvSpPr txBox="1"/>
          <p:nvPr/>
        </p:nvSpPr>
        <p:spPr>
          <a:xfrm>
            <a:off x="974193" y="4781490"/>
            <a:ext cx="12474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 smtClean="0"/>
              <a:t>Ref Video Pixels</a:t>
            </a:r>
          </a:p>
          <a:p>
            <a:r>
              <a:rPr lang="de-DE" sz="1000" dirty="0" smtClean="0"/>
              <a:t>(FR, RR models only)</a:t>
            </a:r>
            <a:endParaRPr lang="de-DE" sz="1000" dirty="0"/>
          </a:p>
        </p:txBody>
      </p:sp>
      <p:sp>
        <p:nvSpPr>
          <p:cNvPr id="11" name="TextBox 3"/>
          <p:cNvSpPr txBox="1"/>
          <p:nvPr/>
        </p:nvSpPr>
        <p:spPr>
          <a:xfrm>
            <a:off x="457200" y="304800"/>
            <a:ext cx="8305800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dirty="0" smtClean="0"/>
              <a:t>Pixel (FR,RR,NR) and Hybrid NR Models:</a:t>
            </a:r>
            <a:endParaRPr lang="de-CH" sz="3600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4844" y="2286000"/>
            <a:ext cx="5090512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990600" y="2895600"/>
            <a:ext cx="14013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 smtClean="0"/>
              <a:t>Parametric video input </a:t>
            </a:r>
          </a:p>
          <a:p>
            <a:r>
              <a:rPr lang="de-DE" sz="1000" dirty="0" smtClean="0"/>
              <a:t>(Hybrid </a:t>
            </a:r>
            <a:r>
              <a:rPr lang="de-DE" sz="1000" dirty="0"/>
              <a:t>m</a:t>
            </a:r>
            <a:r>
              <a:rPr lang="de-DE" sz="1000" dirty="0" smtClean="0"/>
              <a:t>odels only)  </a:t>
            </a:r>
            <a:endParaRPr lang="de-DE" sz="1000" dirty="0"/>
          </a:p>
        </p:txBody>
      </p:sp>
      <p:sp>
        <p:nvSpPr>
          <p:cNvPr id="14" name="TextBox 13"/>
          <p:cNvSpPr txBox="1"/>
          <p:nvPr/>
        </p:nvSpPr>
        <p:spPr>
          <a:xfrm>
            <a:off x="3048000" y="5257800"/>
            <a:ext cx="292580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 smtClean="0"/>
              <a:t>Fig: Block diagram for Pixel-based and hybrid models</a:t>
            </a:r>
            <a:endParaRPr lang="de-DE" sz="1000" dirty="0"/>
          </a:p>
        </p:txBody>
      </p:sp>
      <p:sp>
        <p:nvSpPr>
          <p:cNvPr id="16" name="TextBox 15"/>
          <p:cNvSpPr txBox="1"/>
          <p:nvPr/>
        </p:nvSpPr>
        <p:spPr>
          <a:xfrm>
            <a:off x="1295400" y="1344188"/>
            <a:ext cx="70330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Pixel-based and hybrid models will be validated for </a:t>
            </a:r>
            <a:r>
              <a:rPr lang="de-DE" u="sng" dirty="0" smtClean="0"/>
              <a:t>O.27 and O.46 output</a:t>
            </a:r>
            <a:endParaRPr lang="de-DE" u="sng" dirty="0"/>
          </a:p>
        </p:txBody>
      </p:sp>
    </p:spTree>
    <p:extLst>
      <p:ext uri="{BB962C8B-B14F-4D97-AF65-F5344CB8AC3E}">
        <p14:creationId xmlns:p14="http://schemas.microsoft.com/office/powerpoint/2010/main" val="2416589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1" y="1295400"/>
            <a:ext cx="14478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Image result for optico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8129" y="1600200"/>
            <a:ext cx="3273829" cy="627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538" y="3560831"/>
            <a:ext cx="2143125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0863" y="5715000"/>
            <a:ext cx="3048000" cy="6653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1460" y="3552644"/>
            <a:ext cx="1843088" cy="1380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788" y="2667000"/>
            <a:ext cx="2566988" cy="982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4076385"/>
            <a:ext cx="1368512" cy="136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6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7064" y="5505679"/>
            <a:ext cx="3795353" cy="765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3"/>
          <p:cNvSpPr txBox="1"/>
          <p:nvPr/>
        </p:nvSpPr>
        <p:spPr>
          <a:xfrm>
            <a:off x="457200" y="304800"/>
            <a:ext cx="8305800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dirty="0" smtClean="0"/>
              <a:t>10 Proponents : 6 P.NATS Phase 1, 4 New</a:t>
            </a:r>
            <a:endParaRPr lang="de-CH" sz="3600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6240" y="4567172"/>
            <a:ext cx="2182623" cy="732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623" y="2833213"/>
            <a:ext cx="3248025" cy="140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1625390"/>
            <a:ext cx="1685925" cy="146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5035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7200" y="304800"/>
            <a:ext cx="8305800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dirty="0" smtClean="0"/>
              <a:t>Subjective Databases: 17 TR, 23 VL </a:t>
            </a:r>
            <a:endParaRPr lang="de-CH" sz="36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6979564"/>
              </p:ext>
            </p:extLst>
          </p:nvPr>
        </p:nvGraphicFramePr>
        <p:xfrm>
          <a:off x="457200" y="1600200"/>
          <a:ext cx="8382000" cy="4922521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1453600"/>
                <a:gridCol w="1155957"/>
                <a:gridCol w="1200443"/>
                <a:gridCol w="1278987"/>
                <a:gridCol w="1547445"/>
                <a:gridCol w="1745568"/>
              </a:tblGrid>
              <a:tr h="1066801">
                <a:tc>
                  <a:txBody>
                    <a:bodyPr/>
                    <a:lstStyle/>
                    <a:p>
                      <a:pPr marL="0" algn="l" defTabSz="914400" rtl="0" eaLnBrk="1" latinLnBrk="0" hangingPunct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504190" algn="l"/>
                          <a:tab pos="756285" algn="l"/>
                          <a:tab pos="1008380" algn="l"/>
                          <a:tab pos="1260475" algn="l"/>
                        </a:tabLst>
                      </a:pPr>
                      <a:r>
                        <a:rPr lang="en-GB" sz="16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Times New Roman"/>
                          <a:cs typeface="+mn-cs"/>
                        </a:rPr>
                        <a:t> </a:t>
                      </a:r>
                      <a:endParaRPr lang="de-CH" sz="160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504190" algn="l"/>
                          <a:tab pos="756285" algn="l"/>
                          <a:tab pos="1008380" algn="l"/>
                          <a:tab pos="1260475" algn="l"/>
                        </a:tabLst>
                      </a:pPr>
                      <a:r>
                        <a:rPr lang="en-GB" sz="16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Times New Roman"/>
                          <a:cs typeface="+mn-cs"/>
                        </a:rPr>
                        <a:t>Method</a:t>
                      </a:r>
                      <a:endParaRPr lang="de-CH" sz="160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504190" algn="l"/>
                          <a:tab pos="756285" algn="l"/>
                          <a:tab pos="1008380" algn="l"/>
                          <a:tab pos="1260475" algn="l"/>
                        </a:tabLst>
                      </a:pPr>
                      <a:r>
                        <a:rPr lang="en-GB" sz="1600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Times New Roman"/>
                          <a:cs typeface="+mn-cs"/>
                        </a:rPr>
                        <a:t>DB Type</a:t>
                      </a:r>
                      <a:endParaRPr lang="de-CH" sz="160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504190" algn="l"/>
                          <a:tab pos="756285" algn="l"/>
                          <a:tab pos="1008380" algn="l"/>
                          <a:tab pos="1260475" algn="l"/>
                        </a:tabLst>
                      </a:pPr>
                      <a:r>
                        <a:rPr lang="de-CH" sz="1600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Times New Roman"/>
                          <a:cs typeface="+mn-cs"/>
                        </a:rPr>
                        <a:t>Impairments</a:t>
                      </a:r>
                      <a:endParaRPr lang="de-CH" sz="160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504190" algn="l"/>
                          <a:tab pos="756285" algn="l"/>
                          <a:tab pos="1008380" algn="l"/>
                          <a:tab pos="1260475" algn="l"/>
                        </a:tabLst>
                      </a:pPr>
                      <a:r>
                        <a:rPr lang="en-GB" sz="16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Times New Roman"/>
                          <a:cs typeface="+mn-cs"/>
                        </a:rPr>
                        <a:t>What is rated?</a:t>
                      </a:r>
                      <a:endParaRPr lang="de-CH" sz="160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504190" algn="l"/>
                          <a:tab pos="756285" algn="l"/>
                          <a:tab pos="1008380" algn="l"/>
                          <a:tab pos="1260475" algn="l"/>
                        </a:tabLst>
                      </a:pPr>
                      <a:r>
                        <a:rPr lang="en-GB" sz="16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Times New Roman"/>
                          <a:cs typeface="+mn-cs"/>
                        </a:rPr>
                        <a:t>Number of </a:t>
                      </a:r>
                      <a:r>
                        <a:rPr lang="en-GB" sz="1600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Times New Roman"/>
                          <a:cs typeface="+mn-cs"/>
                        </a:rPr>
                        <a:t>databases</a:t>
                      </a:r>
                      <a:endParaRPr lang="de-CH" sz="160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</a:tr>
              <a:tr h="1828800">
                <a:tc>
                  <a:txBody>
                    <a:bodyPr/>
                    <a:lstStyle/>
                    <a:p>
                      <a:pPr marL="0" algn="l" defTabSz="914400" rtl="0" eaLnBrk="1" latinLnBrk="0" hangingPunct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504190" algn="l"/>
                          <a:tab pos="756285" algn="l"/>
                          <a:tab pos="1008380" algn="l"/>
                          <a:tab pos="1260475" algn="l"/>
                        </a:tabLst>
                      </a:pPr>
                      <a:r>
                        <a:rPr lang="en-GB" sz="1600" b="1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Times New Roman"/>
                          <a:cs typeface="+mn-cs"/>
                        </a:rPr>
                        <a:t>Long-sequence tests</a:t>
                      </a:r>
                      <a:endParaRPr lang="de-CH" sz="1600" b="1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504190" algn="l"/>
                          <a:tab pos="756285" algn="l"/>
                          <a:tab pos="1008380" algn="l"/>
                          <a:tab pos="1260475" algn="l"/>
                        </a:tabLst>
                      </a:pPr>
                      <a:r>
                        <a:rPr lang="en-GB" sz="1600" b="0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Times New Roman"/>
                          <a:cs typeface="+mn-cs"/>
                        </a:rPr>
                        <a:t>ACR</a:t>
                      </a:r>
                      <a:endParaRPr lang="de-CH" sz="16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504190" algn="l"/>
                          <a:tab pos="756285" algn="l"/>
                          <a:tab pos="1008380" algn="l"/>
                          <a:tab pos="1260475" algn="l"/>
                        </a:tabLst>
                      </a:pPr>
                      <a:r>
                        <a:rPr lang="en-GB" sz="1600" b="0" kern="1200" dirty="0" err="1">
                          <a:solidFill>
                            <a:schemeClr val="dk1"/>
                          </a:solidFill>
                          <a:effectLst/>
                          <a:latin typeface="+mj-lt"/>
                          <a:ea typeface="Times New Roman"/>
                          <a:cs typeface="+mn-cs"/>
                        </a:rPr>
                        <a:t>Audiovisual</a:t>
                      </a:r>
                      <a:r>
                        <a:rPr lang="en-GB" sz="16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Times New Roman"/>
                          <a:cs typeface="+mn-cs"/>
                        </a:rPr>
                        <a:t>. Only high quality audio.</a:t>
                      </a:r>
                      <a:endParaRPr lang="de-CH" sz="16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504190" algn="l"/>
                          <a:tab pos="756285" algn="l"/>
                          <a:tab pos="1008380" algn="l"/>
                          <a:tab pos="1260475" algn="l"/>
                        </a:tabLst>
                      </a:pPr>
                      <a:r>
                        <a:rPr lang="de-CH" sz="1600" b="0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Times New Roman"/>
                          <a:cs typeface="+mn-cs"/>
                        </a:rPr>
                        <a:t>Compression, initial-buffering, quality switching,</a:t>
                      </a:r>
                    </a:p>
                    <a:p>
                      <a:pPr marL="0" algn="l" defTabSz="914400" rtl="0" eaLnBrk="1" latinLnBrk="0" hangingPunct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504190" algn="l"/>
                          <a:tab pos="756285" algn="l"/>
                          <a:tab pos="1008380" algn="l"/>
                          <a:tab pos="1260475" algn="l"/>
                        </a:tabLst>
                      </a:pPr>
                      <a:r>
                        <a:rPr lang="de-CH" sz="1600" b="0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Times New Roman"/>
                          <a:cs typeface="+mn-cs"/>
                        </a:rPr>
                        <a:t>Rebuffering</a:t>
                      </a:r>
                      <a:endParaRPr lang="de-CH" sz="16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504190" algn="l"/>
                          <a:tab pos="756285" algn="l"/>
                          <a:tab pos="1008380" algn="l"/>
                          <a:tab pos="1260475" algn="l"/>
                        </a:tabLst>
                      </a:pPr>
                      <a:r>
                        <a:rPr lang="en-GB" sz="16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Times New Roman"/>
                          <a:cs typeface="+mn-cs"/>
                        </a:rPr>
                        <a:t>Integral </a:t>
                      </a:r>
                      <a:r>
                        <a:rPr lang="en-GB" sz="1600" b="0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Times New Roman"/>
                          <a:cs typeface="+mn-cs"/>
                        </a:rPr>
                        <a:t>(overall) AV quality</a:t>
                      </a:r>
                      <a:endParaRPr lang="de-CH" sz="16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504190" algn="l"/>
                          <a:tab pos="756285" algn="l"/>
                          <a:tab pos="1008380" algn="l"/>
                          <a:tab pos="1260475" algn="l"/>
                        </a:tabLst>
                      </a:pPr>
                      <a:r>
                        <a:rPr lang="de-CH" sz="1600" b="0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Times New Roman"/>
                          <a:cs typeface="+mn-cs"/>
                        </a:rPr>
                        <a:t>13</a:t>
                      </a:r>
                    </a:p>
                    <a:p>
                      <a:pPr marL="0" algn="l" defTabSz="914400" rtl="0" eaLnBrk="1" latinLnBrk="0" hangingPunct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504190" algn="l"/>
                          <a:tab pos="756285" algn="l"/>
                          <a:tab pos="1008380" algn="l"/>
                          <a:tab pos="1260475" algn="l"/>
                        </a:tabLst>
                      </a:pPr>
                      <a:r>
                        <a:rPr lang="de-CH" sz="1600" b="0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Times New Roman"/>
                          <a:cs typeface="+mn-cs"/>
                        </a:rPr>
                        <a:t>(TR: 3, VL:</a:t>
                      </a:r>
                      <a:r>
                        <a:rPr lang="de-CH" sz="1600" b="0" kern="1200" baseline="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Times New Roman"/>
                          <a:cs typeface="+mn-cs"/>
                        </a:rPr>
                        <a:t> 10</a:t>
                      </a:r>
                      <a:r>
                        <a:rPr lang="de-CH" sz="1600" b="0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Times New Roman"/>
                          <a:cs typeface="+mn-cs"/>
                        </a:rPr>
                        <a:t>)</a:t>
                      </a:r>
                    </a:p>
                    <a:p>
                      <a:pPr marL="0" algn="l" defTabSz="914400" rtl="0" eaLnBrk="1" latinLnBrk="0" hangingPunct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504190" algn="l"/>
                          <a:tab pos="756285" algn="l"/>
                          <a:tab pos="1008380" algn="l"/>
                          <a:tab pos="1260475" algn="l"/>
                        </a:tabLst>
                      </a:pPr>
                      <a:r>
                        <a:rPr lang="de-CH" sz="1600" b="0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Times New Roman"/>
                          <a:cs typeface="+mn-cs"/>
                        </a:rPr>
                        <a:t>(weights: TR=10%</a:t>
                      </a:r>
                    </a:p>
                    <a:p>
                      <a:pPr marL="0" algn="l" defTabSz="914400" rtl="0" eaLnBrk="1" latinLnBrk="0" hangingPunct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504190" algn="l"/>
                          <a:tab pos="756285" algn="l"/>
                          <a:tab pos="1008380" algn="l"/>
                          <a:tab pos="1260475" algn="l"/>
                        </a:tabLst>
                      </a:pPr>
                      <a:r>
                        <a:rPr lang="de-CH" sz="1600" b="0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Times New Roman"/>
                          <a:cs typeface="+mn-cs"/>
                        </a:rPr>
                        <a:t>VL=90%)</a:t>
                      </a:r>
                    </a:p>
                    <a:p>
                      <a:pPr marL="0" algn="l" defTabSz="914400" rtl="0" eaLnBrk="1" latinLnBrk="0" hangingPunct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504190" algn="l"/>
                          <a:tab pos="756285" algn="l"/>
                          <a:tab pos="1008380" algn="l"/>
                          <a:tab pos="1260475" algn="l"/>
                        </a:tabLst>
                      </a:pPr>
                      <a:r>
                        <a:rPr lang="de-CH" sz="1600" b="0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Times New Roman"/>
                          <a:cs typeface="+mn-cs"/>
                        </a:rPr>
                        <a:t>(Mobile:</a:t>
                      </a:r>
                      <a:r>
                        <a:rPr lang="de-CH" sz="1600" b="0" kern="1200" baseline="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Times New Roman"/>
                          <a:cs typeface="+mn-cs"/>
                        </a:rPr>
                        <a:t> 7, PC/TV: 6</a:t>
                      </a:r>
                      <a:r>
                        <a:rPr lang="de-CH" sz="1600" b="0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Times New Roman"/>
                          <a:cs typeface="+mn-cs"/>
                        </a:rPr>
                        <a:t>)</a:t>
                      </a:r>
                    </a:p>
                  </a:txBody>
                  <a:tcPr marL="68580" marR="68580" marT="0" marB="0"/>
                </a:tc>
              </a:tr>
              <a:tr h="1858360">
                <a:tc>
                  <a:txBody>
                    <a:bodyPr/>
                    <a:lstStyle/>
                    <a:p>
                      <a:pPr marL="0" algn="l" defTabSz="914400" rtl="0" eaLnBrk="1" latinLnBrk="0" hangingPunct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504190" algn="l"/>
                          <a:tab pos="756285" algn="l"/>
                          <a:tab pos="1008380" algn="l"/>
                          <a:tab pos="1260475" algn="l"/>
                        </a:tabLst>
                      </a:pPr>
                      <a:r>
                        <a:rPr lang="en-GB" sz="1600" b="1" kern="1200">
                          <a:solidFill>
                            <a:schemeClr val="dk1"/>
                          </a:solidFill>
                          <a:effectLst/>
                          <a:latin typeface="+mj-lt"/>
                          <a:ea typeface="Times New Roman"/>
                          <a:cs typeface="+mn-cs"/>
                        </a:rPr>
                        <a:t>Short-sequence tests</a:t>
                      </a:r>
                      <a:endParaRPr lang="de-CH" sz="1600" b="1" kern="1200">
                        <a:solidFill>
                          <a:schemeClr val="dk1"/>
                        </a:solidFill>
                        <a:effectLst/>
                        <a:latin typeface="+mj-lt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504190" algn="l"/>
                          <a:tab pos="756285" algn="l"/>
                          <a:tab pos="1008380" algn="l"/>
                          <a:tab pos="1260475" algn="l"/>
                        </a:tabLst>
                      </a:pPr>
                      <a:r>
                        <a:rPr lang="en-GB" sz="1600" b="0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Times New Roman"/>
                          <a:cs typeface="+mn-cs"/>
                        </a:rPr>
                        <a:t>ACR</a:t>
                      </a:r>
                      <a:endParaRPr lang="de-CH" sz="16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504190" algn="l"/>
                          <a:tab pos="756285" algn="l"/>
                          <a:tab pos="1008380" algn="l"/>
                          <a:tab pos="1260475" algn="l"/>
                        </a:tabLst>
                      </a:pPr>
                      <a:r>
                        <a:rPr lang="en-GB" sz="16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Times New Roman"/>
                          <a:cs typeface="+mn-cs"/>
                        </a:rPr>
                        <a:t>Video only</a:t>
                      </a:r>
                      <a:endParaRPr lang="de-CH" sz="16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504190" algn="l"/>
                          <a:tab pos="756285" algn="l"/>
                          <a:tab pos="1008380" algn="l"/>
                          <a:tab pos="1260475" algn="l"/>
                        </a:tabLst>
                      </a:pPr>
                      <a:r>
                        <a:rPr lang="de-CH" sz="1600" b="0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Times New Roman"/>
                          <a:cs typeface="+mn-cs"/>
                        </a:rPr>
                        <a:t>Coding distortions with different codec parameters</a:t>
                      </a:r>
                    </a:p>
                    <a:p>
                      <a:pPr marL="0" algn="l" defTabSz="914400" rtl="0" eaLnBrk="1" latinLnBrk="0" hangingPunct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504190" algn="l"/>
                          <a:tab pos="756285" algn="l"/>
                          <a:tab pos="1008380" algn="l"/>
                          <a:tab pos="1260475" algn="l"/>
                        </a:tabLst>
                      </a:pPr>
                      <a:r>
                        <a:rPr lang="de-CH" sz="1600" b="0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Times New Roman"/>
                          <a:cs typeface="+mn-cs"/>
                        </a:rPr>
                        <a:t>(bitrate, res, preset, gop-len</a:t>
                      </a:r>
                      <a:r>
                        <a:rPr lang="de-CH" sz="1600" b="0" kern="1200" baseline="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Times New Roman"/>
                          <a:cs typeface="+mn-cs"/>
                        </a:rPr>
                        <a:t> </a:t>
                      </a:r>
                      <a:r>
                        <a:rPr lang="de-CH" sz="1600" b="0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Times New Roman"/>
                          <a:cs typeface="+mn-cs"/>
                        </a:rPr>
                        <a:t>)</a:t>
                      </a:r>
                      <a:endParaRPr lang="de-CH" sz="16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504190" algn="l"/>
                          <a:tab pos="756285" algn="l"/>
                          <a:tab pos="1008380" algn="l"/>
                          <a:tab pos="1260475" algn="l"/>
                        </a:tabLst>
                      </a:pPr>
                      <a:r>
                        <a:rPr lang="en-GB" sz="16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Times New Roman"/>
                          <a:cs typeface="+mn-cs"/>
                        </a:rPr>
                        <a:t>Video quality</a:t>
                      </a:r>
                      <a:endParaRPr lang="de-CH" sz="16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504190" algn="l"/>
                          <a:tab pos="756285" algn="l"/>
                          <a:tab pos="1008380" algn="l"/>
                          <a:tab pos="1260475" algn="l"/>
                        </a:tabLst>
                      </a:pPr>
                      <a:r>
                        <a:rPr lang="de-CH" sz="1600" b="0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Times New Roman"/>
                          <a:cs typeface="+mn-cs"/>
                        </a:rPr>
                        <a:t>27</a:t>
                      </a:r>
                    </a:p>
                    <a:p>
                      <a:pPr marL="0" algn="l" defTabSz="914400" rtl="0" eaLnBrk="1" latinLnBrk="0" hangingPunct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504190" algn="l"/>
                          <a:tab pos="756285" algn="l"/>
                          <a:tab pos="1008380" algn="l"/>
                          <a:tab pos="1260475" algn="l"/>
                        </a:tabLst>
                      </a:pPr>
                      <a:r>
                        <a:rPr lang="de-CH" sz="1600" b="0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Times New Roman"/>
                          <a:cs typeface="+mn-cs"/>
                        </a:rPr>
                        <a:t>(TR: 14, VL: 13)</a:t>
                      </a:r>
                    </a:p>
                    <a:p>
                      <a:pPr marL="0" algn="l" defTabSz="914400" rtl="0" eaLnBrk="1" latinLnBrk="0" hangingPunct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504190" algn="l"/>
                          <a:tab pos="756285" algn="l"/>
                          <a:tab pos="1008380" algn="l"/>
                          <a:tab pos="1260475" algn="l"/>
                        </a:tabLst>
                      </a:pPr>
                      <a:r>
                        <a:rPr lang="de-CH" sz="1600" b="0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Times New Roman"/>
                          <a:cs typeface="+mn-cs"/>
                        </a:rPr>
                        <a:t>(weights: TR=10%</a:t>
                      </a:r>
                    </a:p>
                    <a:p>
                      <a:pPr marL="0" algn="l" defTabSz="914400" rtl="0" eaLnBrk="1" latinLnBrk="0" hangingPunct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504190" algn="l"/>
                          <a:tab pos="756285" algn="l"/>
                          <a:tab pos="1008380" algn="l"/>
                          <a:tab pos="1260475" algn="l"/>
                        </a:tabLst>
                      </a:pPr>
                      <a:r>
                        <a:rPr lang="de-CH" sz="1600" b="0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Times New Roman"/>
                          <a:cs typeface="+mn-cs"/>
                        </a:rPr>
                        <a:t>VL=90%)</a:t>
                      </a:r>
                    </a:p>
                    <a:p>
                      <a:pPr marL="0" marR="0" indent="0" algn="l" defTabSz="914400" rtl="0" eaLnBrk="1" fontAlgn="auto" latinLnBrk="0" hangingPunct="0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504190" algn="l"/>
                          <a:tab pos="756285" algn="l"/>
                          <a:tab pos="1008380" algn="l"/>
                          <a:tab pos="1260475" algn="l"/>
                        </a:tabLst>
                        <a:defRPr/>
                      </a:pPr>
                      <a:r>
                        <a:rPr lang="de-CH" sz="1600" b="0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Times New Roman"/>
                          <a:cs typeface="+mn-cs"/>
                        </a:rPr>
                        <a:t>(Mobile:</a:t>
                      </a:r>
                      <a:r>
                        <a:rPr lang="de-CH" sz="1600" b="0" kern="1200" baseline="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Times New Roman"/>
                          <a:cs typeface="+mn-cs"/>
                        </a:rPr>
                        <a:t> 7, PC/TV: 20</a:t>
                      </a:r>
                      <a:r>
                        <a:rPr lang="de-CH" sz="1600" b="0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Times New Roman"/>
                          <a:cs typeface="+mn-cs"/>
                        </a:rPr>
                        <a:t>)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2" name="Rectangle 1"/>
          <p:cNvSpPr/>
          <p:nvPr/>
        </p:nvSpPr>
        <p:spPr>
          <a:xfrm>
            <a:off x="457200" y="1143000"/>
            <a:ext cx="40578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hangingPunct="0">
              <a:spcBef>
                <a:spcPts val="600"/>
              </a:spcBef>
              <a:tabLst>
                <a:tab pos="504190" algn="l"/>
                <a:tab pos="756285" algn="l"/>
                <a:tab pos="1008380" algn="l"/>
                <a:tab pos="1260475" algn="l"/>
              </a:tabLst>
            </a:pPr>
            <a:r>
              <a:rPr lang="en-GB" dirty="0" smtClean="0">
                <a:solidFill>
                  <a:schemeClr val="dk1"/>
                </a:solidFill>
                <a:latin typeface="+mj-lt"/>
                <a:ea typeface="Times New Roman"/>
                <a:cs typeface="Arial" panose="020B0604020202020204" pitchFamily="34" charset="0"/>
              </a:rPr>
              <a:t>40 databases, 4 databases per proponent</a:t>
            </a:r>
            <a:endParaRPr lang="de-CH" dirty="0">
              <a:solidFill>
                <a:schemeClr val="dk1"/>
              </a:solidFill>
              <a:latin typeface="+mj-lt"/>
              <a:ea typeface="Times New Roman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3350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304694322"/>
              </p:ext>
            </p:extLst>
          </p:nvPr>
        </p:nvGraphicFramePr>
        <p:xfrm>
          <a:off x="1828800" y="1371600"/>
          <a:ext cx="5598044" cy="41779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extBox 3"/>
          <p:cNvSpPr txBox="1"/>
          <p:nvPr/>
        </p:nvSpPr>
        <p:spPr>
          <a:xfrm>
            <a:off x="457200" y="304800"/>
            <a:ext cx="8305800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dirty="0" smtClean="0"/>
              <a:t>Task Forces:</a:t>
            </a:r>
            <a:endParaRPr lang="de-CH" sz="3600" dirty="0"/>
          </a:p>
        </p:txBody>
      </p:sp>
    </p:spTree>
    <p:extLst>
      <p:ext uri="{BB962C8B-B14F-4D97-AF65-F5344CB8AC3E}">
        <p14:creationId xmlns:p14="http://schemas.microsoft.com/office/powerpoint/2010/main" val="1191677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346889546"/>
              </p:ext>
            </p:extLst>
          </p:nvPr>
        </p:nvGraphicFramePr>
        <p:xfrm>
          <a:off x="1828800" y="1371600"/>
          <a:ext cx="5598044" cy="41779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extBox 3"/>
          <p:cNvSpPr txBox="1"/>
          <p:nvPr/>
        </p:nvSpPr>
        <p:spPr>
          <a:xfrm>
            <a:off x="457200" y="304800"/>
            <a:ext cx="8305800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dirty="0" smtClean="0"/>
              <a:t>Current Status:</a:t>
            </a:r>
            <a:endParaRPr lang="de-CH" sz="3600" dirty="0"/>
          </a:p>
        </p:txBody>
      </p:sp>
    </p:spTree>
    <p:extLst>
      <p:ext uri="{BB962C8B-B14F-4D97-AF65-F5344CB8AC3E}">
        <p14:creationId xmlns:p14="http://schemas.microsoft.com/office/powerpoint/2010/main" val="2283351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 52"/>
          <p:cNvSpPr/>
          <p:nvPr/>
        </p:nvSpPr>
        <p:spPr>
          <a:xfrm>
            <a:off x="259491" y="1433907"/>
            <a:ext cx="2515382" cy="2203024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en-US" sz="714" i="1" dirty="0">
                <a:solidFill>
                  <a:schemeClr val="tx1"/>
                </a:solidFill>
              </a:rPr>
              <a:t>Outside processing chain environment</a:t>
            </a:r>
          </a:p>
        </p:txBody>
      </p:sp>
      <p:sp>
        <p:nvSpPr>
          <p:cNvPr id="54" name="Rectangle 53"/>
          <p:cNvSpPr/>
          <p:nvPr/>
        </p:nvSpPr>
        <p:spPr>
          <a:xfrm>
            <a:off x="6726447" y="3170471"/>
            <a:ext cx="2243931" cy="1776559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en-US" sz="714" i="1">
                <a:solidFill>
                  <a:schemeClr val="tx1"/>
                </a:solidFill>
              </a:rPr>
              <a:t>only </a:t>
            </a:r>
            <a:r>
              <a:rPr lang="en-US" sz="714" i="1" dirty="0">
                <a:solidFill>
                  <a:schemeClr val="tx1"/>
                </a:solidFill>
              </a:rPr>
              <a:t>for subjective tests</a:t>
            </a:r>
          </a:p>
        </p:txBody>
      </p:sp>
      <p:sp>
        <p:nvSpPr>
          <p:cNvPr id="55" name="Rectangle 54"/>
          <p:cNvSpPr/>
          <p:nvPr/>
        </p:nvSpPr>
        <p:spPr>
          <a:xfrm>
            <a:off x="340765" y="1964604"/>
            <a:ext cx="815975" cy="47598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714" b="1" dirty="0" err="1">
                <a:solidFill>
                  <a:schemeClr val="tx1"/>
                </a:solidFill>
              </a:rPr>
              <a:t>Messy</a:t>
            </a:r>
            <a:r>
              <a:rPr lang="de-DE" sz="714" b="1" dirty="0">
                <a:solidFill>
                  <a:schemeClr val="tx1"/>
                </a:solidFill>
              </a:rPr>
              <a:t> </a:t>
            </a:r>
            <a:r>
              <a:rPr lang="de-DE" sz="714" b="1" dirty="0" err="1">
                <a:solidFill>
                  <a:schemeClr val="tx1"/>
                </a:solidFill>
              </a:rPr>
              <a:t>Footage</a:t>
            </a:r>
            <a:endParaRPr lang="de-DE" sz="714" b="1" dirty="0">
              <a:solidFill>
                <a:schemeClr val="tx1"/>
              </a:solidFill>
            </a:endParaRPr>
          </a:p>
          <a:p>
            <a:pPr algn="ctr"/>
            <a:endParaRPr lang="de-DE" sz="714" dirty="0">
              <a:solidFill>
                <a:schemeClr val="tx1"/>
              </a:solidFill>
            </a:endParaRPr>
          </a:p>
          <a:p>
            <a:pPr algn="ctr"/>
            <a:r>
              <a:rPr lang="de-DE" sz="714" dirty="0" err="1">
                <a:solidFill>
                  <a:schemeClr val="tx1"/>
                </a:solidFill>
              </a:rPr>
              <a:t>any</a:t>
            </a:r>
            <a:r>
              <a:rPr lang="de-DE" sz="714" dirty="0">
                <a:solidFill>
                  <a:schemeClr val="tx1"/>
                </a:solidFill>
              </a:rPr>
              <a:t> </a:t>
            </a:r>
            <a:r>
              <a:rPr lang="de-DE" sz="714" dirty="0" err="1">
                <a:solidFill>
                  <a:schemeClr val="tx1"/>
                </a:solidFill>
              </a:rPr>
              <a:t>format</a:t>
            </a:r>
            <a:endParaRPr lang="de-DE" sz="714" dirty="0">
              <a:solidFill>
                <a:schemeClr val="tx1"/>
              </a:solidFill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1616791" y="1976844"/>
            <a:ext cx="815975" cy="150655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714" b="1" dirty="0">
                <a:solidFill>
                  <a:schemeClr val="tx1"/>
                </a:solidFill>
              </a:rPr>
              <a:t>Clean </a:t>
            </a:r>
            <a:r>
              <a:rPr lang="de-DE" sz="714" b="1" dirty="0" err="1">
                <a:solidFill>
                  <a:schemeClr val="tx1"/>
                </a:solidFill>
              </a:rPr>
              <a:t>Footage</a:t>
            </a:r>
            <a:endParaRPr lang="de-DE" sz="714" b="1" dirty="0">
              <a:solidFill>
                <a:schemeClr val="tx1"/>
              </a:solidFill>
            </a:endParaRPr>
          </a:p>
          <a:p>
            <a:pPr algn="ctr"/>
            <a:endParaRPr lang="de-DE" sz="714" dirty="0">
              <a:solidFill>
                <a:schemeClr val="tx1"/>
              </a:solidFill>
            </a:endParaRPr>
          </a:p>
          <a:p>
            <a:pPr algn="ctr"/>
            <a:r>
              <a:rPr lang="de-DE" sz="714" dirty="0">
                <a:solidFill>
                  <a:schemeClr val="tx1"/>
                </a:solidFill>
              </a:rPr>
              <a:t>yuv422p</a:t>
            </a:r>
          </a:p>
          <a:p>
            <a:pPr algn="ctr"/>
            <a:r>
              <a:rPr lang="de-DE" sz="714" dirty="0">
                <a:solidFill>
                  <a:schemeClr val="tx1"/>
                </a:solidFill>
              </a:rPr>
              <a:t>yuv420p</a:t>
            </a:r>
          </a:p>
          <a:p>
            <a:pPr algn="ctr"/>
            <a:r>
              <a:rPr lang="de-DE" sz="714" dirty="0">
                <a:solidFill>
                  <a:schemeClr val="tx1"/>
                </a:solidFill>
              </a:rPr>
              <a:t>yuv422p10le</a:t>
            </a:r>
          </a:p>
          <a:p>
            <a:pPr algn="ctr"/>
            <a:r>
              <a:rPr lang="de-DE" sz="714" dirty="0">
                <a:solidFill>
                  <a:schemeClr val="tx1"/>
                </a:solidFill>
              </a:rPr>
              <a:t>yuv420p10le</a:t>
            </a:r>
          </a:p>
          <a:p>
            <a:pPr algn="ctr"/>
            <a:endParaRPr lang="de-DE" sz="714" dirty="0">
              <a:solidFill>
                <a:schemeClr val="tx1"/>
              </a:solidFill>
            </a:endParaRPr>
          </a:p>
          <a:p>
            <a:pPr algn="ctr"/>
            <a:r>
              <a:rPr lang="de-DE" sz="714" dirty="0">
                <a:solidFill>
                  <a:schemeClr val="tx1"/>
                </a:solidFill>
              </a:rPr>
              <a:t>ffv1 in AVI</a:t>
            </a:r>
          </a:p>
          <a:p>
            <a:pPr algn="ctr"/>
            <a:r>
              <a:rPr lang="de-DE" sz="714" dirty="0" err="1">
                <a:solidFill>
                  <a:schemeClr val="tx1"/>
                </a:solidFill>
              </a:rPr>
              <a:t>ProRes</a:t>
            </a:r>
            <a:endParaRPr lang="de-DE" sz="714" dirty="0">
              <a:solidFill>
                <a:schemeClr val="tx1"/>
              </a:solidFill>
            </a:endParaRPr>
          </a:p>
          <a:p>
            <a:pPr algn="ctr"/>
            <a:r>
              <a:rPr lang="de-DE" sz="714" dirty="0">
                <a:solidFill>
                  <a:schemeClr val="tx1"/>
                </a:solidFill>
              </a:rPr>
              <a:t>… (</a:t>
            </a:r>
            <a:r>
              <a:rPr lang="de-DE" sz="714" dirty="0" err="1">
                <a:solidFill>
                  <a:schemeClr val="tx1"/>
                </a:solidFill>
              </a:rPr>
              <a:t>or</a:t>
            </a:r>
            <a:r>
              <a:rPr lang="de-DE" sz="714" dirty="0">
                <a:solidFill>
                  <a:schemeClr val="tx1"/>
                </a:solidFill>
              </a:rPr>
              <a:t> </a:t>
            </a:r>
            <a:r>
              <a:rPr lang="de-DE" sz="714" dirty="0" err="1">
                <a:solidFill>
                  <a:schemeClr val="tx1"/>
                </a:solidFill>
              </a:rPr>
              <a:t>any</a:t>
            </a:r>
            <a:r>
              <a:rPr lang="de-DE" sz="714" dirty="0">
                <a:solidFill>
                  <a:schemeClr val="tx1"/>
                </a:solidFill>
              </a:rPr>
              <a:t> </a:t>
            </a:r>
            <a:r>
              <a:rPr lang="de-DE" sz="714" dirty="0" err="1">
                <a:solidFill>
                  <a:schemeClr val="tx1"/>
                </a:solidFill>
              </a:rPr>
              <a:t>copied</a:t>
            </a:r>
            <a:r>
              <a:rPr lang="de-DE" sz="714" dirty="0">
                <a:solidFill>
                  <a:schemeClr val="tx1"/>
                </a:solidFill>
              </a:rPr>
              <a:t> </a:t>
            </a:r>
            <a:r>
              <a:rPr lang="de-DE" sz="714" dirty="0" err="1">
                <a:solidFill>
                  <a:schemeClr val="tx1"/>
                </a:solidFill>
              </a:rPr>
              <a:t>codec</a:t>
            </a:r>
            <a:r>
              <a:rPr lang="de-DE" sz="714" dirty="0">
                <a:solidFill>
                  <a:schemeClr val="tx1"/>
                </a:solidFill>
              </a:rPr>
              <a:t> </a:t>
            </a:r>
            <a:r>
              <a:rPr lang="de-DE" sz="714" dirty="0" err="1">
                <a:solidFill>
                  <a:schemeClr val="tx1"/>
                </a:solidFill>
              </a:rPr>
              <a:t>readable</a:t>
            </a:r>
            <a:r>
              <a:rPr lang="de-DE" sz="714" dirty="0">
                <a:solidFill>
                  <a:schemeClr val="tx1"/>
                </a:solidFill>
              </a:rPr>
              <a:t> </a:t>
            </a:r>
            <a:r>
              <a:rPr lang="de-DE" sz="714" dirty="0" err="1">
                <a:solidFill>
                  <a:schemeClr val="tx1"/>
                </a:solidFill>
              </a:rPr>
              <a:t>by</a:t>
            </a:r>
            <a:r>
              <a:rPr lang="de-DE" sz="714" dirty="0">
                <a:solidFill>
                  <a:schemeClr val="tx1"/>
                </a:solidFill>
              </a:rPr>
              <a:t> </a:t>
            </a:r>
            <a:r>
              <a:rPr lang="de-DE" sz="714" dirty="0" err="1">
                <a:solidFill>
                  <a:schemeClr val="tx1"/>
                </a:solidFill>
              </a:rPr>
              <a:t>ffmpeg</a:t>
            </a:r>
            <a:r>
              <a:rPr lang="de-DE" sz="714" dirty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57" name="Rectangle 56"/>
          <p:cNvSpPr/>
          <p:nvPr/>
        </p:nvSpPr>
        <p:spPr>
          <a:xfrm>
            <a:off x="2892818" y="1859623"/>
            <a:ext cx="815975" cy="11535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714" b="1" dirty="0">
                <a:solidFill>
                  <a:schemeClr val="tx1"/>
                </a:solidFill>
              </a:rPr>
              <a:t>SRC</a:t>
            </a:r>
          </a:p>
          <a:p>
            <a:pPr algn="ctr"/>
            <a:endParaRPr lang="de-DE" sz="714" dirty="0">
              <a:solidFill>
                <a:schemeClr val="tx1"/>
              </a:solidFill>
            </a:endParaRPr>
          </a:p>
          <a:p>
            <a:pPr algn="ctr"/>
            <a:r>
              <a:rPr lang="de-DE" sz="714" dirty="0">
                <a:solidFill>
                  <a:schemeClr val="tx1"/>
                </a:solidFill>
              </a:rPr>
              <a:t>yuv420p</a:t>
            </a:r>
          </a:p>
          <a:p>
            <a:pPr algn="ctr"/>
            <a:r>
              <a:rPr lang="de-DE" sz="714" dirty="0">
                <a:solidFill>
                  <a:schemeClr val="tx1"/>
                </a:solidFill>
              </a:rPr>
              <a:t>yuv422p</a:t>
            </a:r>
          </a:p>
          <a:p>
            <a:pPr algn="ctr"/>
            <a:r>
              <a:rPr lang="de-DE" sz="714" dirty="0">
                <a:solidFill>
                  <a:schemeClr val="tx1"/>
                </a:solidFill>
              </a:rPr>
              <a:t>yuv420p10le</a:t>
            </a:r>
          </a:p>
          <a:p>
            <a:pPr algn="ctr"/>
            <a:r>
              <a:rPr lang="de-DE" sz="714" dirty="0">
                <a:solidFill>
                  <a:schemeClr val="tx1"/>
                </a:solidFill>
              </a:rPr>
              <a:t>yuv422p10le</a:t>
            </a:r>
          </a:p>
          <a:p>
            <a:pPr algn="ctr"/>
            <a:endParaRPr lang="de-DE" sz="714" dirty="0">
              <a:solidFill>
                <a:schemeClr val="tx1"/>
              </a:solidFill>
            </a:endParaRPr>
          </a:p>
          <a:p>
            <a:pPr algn="ctr"/>
            <a:r>
              <a:rPr lang="de-DE" sz="714" dirty="0">
                <a:solidFill>
                  <a:schemeClr val="tx1"/>
                </a:solidFill>
              </a:rPr>
              <a:t>ffv1 in AVI</a:t>
            </a:r>
          </a:p>
          <a:p>
            <a:pPr algn="ctr"/>
            <a:r>
              <a:rPr lang="de-DE" sz="714" dirty="0">
                <a:solidFill>
                  <a:schemeClr val="tx1"/>
                </a:solidFill>
              </a:rPr>
              <a:t>PCM </a:t>
            </a:r>
            <a:r>
              <a:rPr lang="de-DE" sz="714" dirty="0" err="1">
                <a:solidFill>
                  <a:schemeClr val="tx1"/>
                </a:solidFill>
              </a:rPr>
              <a:t>audio</a:t>
            </a:r>
            <a:endParaRPr lang="de-DE" sz="714" dirty="0">
              <a:solidFill>
                <a:schemeClr val="tx1"/>
              </a:solidFill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4168844" y="1964604"/>
            <a:ext cx="1550677" cy="475985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714" b="1" dirty="0">
                <a:solidFill>
                  <a:schemeClr val="tx1"/>
                </a:solidFill>
              </a:rPr>
              <a:t>Processing </a:t>
            </a:r>
          </a:p>
          <a:p>
            <a:pPr algn="ctr"/>
            <a:r>
              <a:rPr lang="de-DE" sz="714" b="1" dirty="0">
                <a:solidFill>
                  <a:schemeClr val="tx1"/>
                </a:solidFill>
              </a:rPr>
              <a:t>Chain</a:t>
            </a:r>
          </a:p>
        </p:txBody>
      </p:sp>
      <p:sp>
        <p:nvSpPr>
          <p:cNvPr id="59" name="Rectangle 58"/>
          <p:cNvSpPr/>
          <p:nvPr/>
        </p:nvSpPr>
        <p:spPr>
          <a:xfrm>
            <a:off x="7001466" y="4547821"/>
            <a:ext cx="697718" cy="254934"/>
          </a:xfrm>
          <a:prstGeom prst="rect">
            <a:avLst/>
          </a:prstGeom>
          <a:noFill/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714" b="1" dirty="0" err="1">
                <a:solidFill>
                  <a:schemeClr val="tx1"/>
                </a:solidFill>
              </a:rPr>
              <a:t>OptiPlay</a:t>
            </a:r>
            <a:r>
              <a:rPr lang="de-DE" sz="714" b="1" dirty="0">
                <a:solidFill>
                  <a:schemeClr val="tx1"/>
                </a:solidFill>
              </a:rPr>
              <a:t>/TV</a:t>
            </a:r>
          </a:p>
        </p:txBody>
      </p:sp>
      <p:sp>
        <p:nvSpPr>
          <p:cNvPr id="60" name="Rectangle 59"/>
          <p:cNvSpPr/>
          <p:nvPr/>
        </p:nvSpPr>
        <p:spPr>
          <a:xfrm>
            <a:off x="7980555" y="4541629"/>
            <a:ext cx="739868" cy="257218"/>
          </a:xfrm>
          <a:prstGeom prst="rect">
            <a:avLst/>
          </a:prstGeom>
          <a:noFill/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714" b="1" dirty="0">
                <a:solidFill>
                  <a:schemeClr val="tx1"/>
                </a:solidFill>
              </a:rPr>
              <a:t>Mobile Device</a:t>
            </a:r>
          </a:p>
        </p:txBody>
      </p:sp>
      <p:sp>
        <p:nvSpPr>
          <p:cNvPr id="61" name="Rectangle 60"/>
          <p:cNvSpPr/>
          <p:nvPr/>
        </p:nvSpPr>
        <p:spPr>
          <a:xfrm>
            <a:off x="6945411" y="3686360"/>
            <a:ext cx="815975" cy="61781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714" b="1" dirty="0">
                <a:solidFill>
                  <a:schemeClr val="tx1"/>
                </a:solidFill>
              </a:rPr>
              <a:t>CPVS</a:t>
            </a:r>
          </a:p>
          <a:p>
            <a:pPr algn="ctr"/>
            <a:endParaRPr lang="de-DE" sz="714" dirty="0">
              <a:solidFill>
                <a:schemeClr val="tx1"/>
              </a:solidFill>
            </a:endParaRPr>
          </a:p>
          <a:p>
            <a:pPr algn="ctr"/>
            <a:r>
              <a:rPr lang="de-DE" sz="714" dirty="0">
                <a:solidFill>
                  <a:schemeClr val="tx1"/>
                </a:solidFill>
              </a:rPr>
              <a:t>u</a:t>
            </a:r>
            <a:r>
              <a:rPr lang="de-DE" sz="714" dirty="0" smtClean="0">
                <a:solidFill>
                  <a:schemeClr val="tx1"/>
                </a:solidFill>
              </a:rPr>
              <a:t>yvy422 / V210</a:t>
            </a:r>
          </a:p>
          <a:p>
            <a:pPr algn="ctr"/>
            <a:r>
              <a:rPr lang="de-DE" sz="714" dirty="0" smtClean="0">
                <a:solidFill>
                  <a:schemeClr val="tx1"/>
                </a:solidFill>
              </a:rPr>
              <a:t>AVI</a:t>
            </a:r>
            <a:endParaRPr lang="de-DE" sz="714" dirty="0">
              <a:solidFill>
                <a:schemeClr val="tx1"/>
              </a:solidFill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6942337" y="1955085"/>
            <a:ext cx="815975" cy="113606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714" b="1" dirty="0">
                <a:solidFill>
                  <a:schemeClr val="tx1"/>
                </a:solidFill>
              </a:rPr>
              <a:t>AVPVS</a:t>
            </a:r>
          </a:p>
          <a:p>
            <a:pPr algn="ctr"/>
            <a:endParaRPr lang="de-DE" sz="714" dirty="0">
              <a:solidFill>
                <a:schemeClr val="tx1"/>
              </a:solidFill>
            </a:endParaRPr>
          </a:p>
          <a:p>
            <a:pPr algn="ctr"/>
            <a:r>
              <a:rPr lang="de-DE" sz="714" dirty="0" smtClean="0">
                <a:solidFill>
                  <a:schemeClr val="tx1"/>
                </a:solidFill>
              </a:rPr>
              <a:t>yuv420p</a:t>
            </a:r>
          </a:p>
          <a:p>
            <a:pPr algn="ctr"/>
            <a:r>
              <a:rPr lang="de-DE" sz="714" dirty="0" smtClean="0">
                <a:solidFill>
                  <a:schemeClr val="tx1"/>
                </a:solidFill>
              </a:rPr>
              <a:t>yuv422p</a:t>
            </a:r>
          </a:p>
          <a:p>
            <a:pPr algn="ctr"/>
            <a:r>
              <a:rPr lang="de-DE" sz="714" dirty="0" smtClean="0">
                <a:solidFill>
                  <a:schemeClr val="tx1"/>
                </a:solidFill>
              </a:rPr>
              <a:t>yuv420p10le</a:t>
            </a:r>
          </a:p>
          <a:p>
            <a:pPr algn="ctr"/>
            <a:r>
              <a:rPr lang="de-DE" sz="714" dirty="0" smtClean="0">
                <a:solidFill>
                  <a:schemeClr val="tx1"/>
                </a:solidFill>
              </a:rPr>
              <a:t>yuv422p10le</a:t>
            </a:r>
          </a:p>
          <a:p>
            <a:pPr algn="ctr"/>
            <a:endParaRPr lang="de-DE" sz="714" dirty="0">
              <a:solidFill>
                <a:schemeClr val="tx1"/>
              </a:solidFill>
            </a:endParaRPr>
          </a:p>
          <a:p>
            <a:pPr algn="ctr"/>
            <a:r>
              <a:rPr lang="de-DE" sz="714" dirty="0">
                <a:solidFill>
                  <a:schemeClr val="tx1"/>
                </a:solidFill>
              </a:rPr>
              <a:t>ffv1 in </a:t>
            </a:r>
            <a:r>
              <a:rPr lang="de-DE" sz="714" dirty="0" smtClean="0">
                <a:solidFill>
                  <a:schemeClr val="tx1"/>
                </a:solidFill>
              </a:rPr>
              <a:t>AVI</a:t>
            </a:r>
          </a:p>
          <a:p>
            <a:pPr algn="ctr"/>
            <a:r>
              <a:rPr lang="de-DE" sz="714" dirty="0" smtClean="0">
                <a:solidFill>
                  <a:schemeClr val="tx1"/>
                </a:solidFill>
              </a:rPr>
              <a:t>PCM </a:t>
            </a:r>
            <a:r>
              <a:rPr lang="de-DE" sz="714" dirty="0" err="1" smtClean="0">
                <a:solidFill>
                  <a:schemeClr val="tx1"/>
                </a:solidFill>
              </a:rPr>
              <a:t>audio</a:t>
            </a:r>
            <a:endParaRPr lang="de-DE" sz="714" dirty="0">
              <a:solidFill>
                <a:schemeClr val="tx1"/>
              </a:solidFill>
            </a:endParaRPr>
          </a:p>
        </p:txBody>
      </p:sp>
      <p:cxnSp>
        <p:nvCxnSpPr>
          <p:cNvPr id="63" name="Straight Arrow Connector 62"/>
          <p:cNvCxnSpPr>
            <a:stCxn id="55" idx="3"/>
          </p:cNvCxnSpPr>
          <p:nvPr/>
        </p:nvCxnSpPr>
        <p:spPr>
          <a:xfrm>
            <a:off x="1156740" y="2202596"/>
            <a:ext cx="460051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/>
          <p:cNvCxnSpPr/>
          <p:nvPr/>
        </p:nvCxnSpPr>
        <p:spPr>
          <a:xfrm>
            <a:off x="2432766" y="2202596"/>
            <a:ext cx="460051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/>
          <p:nvPr/>
        </p:nvCxnSpPr>
        <p:spPr>
          <a:xfrm>
            <a:off x="3708793" y="2202596"/>
            <a:ext cx="460051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/>
          <p:nvPr/>
        </p:nvCxnSpPr>
        <p:spPr>
          <a:xfrm flipV="1">
            <a:off x="5719522" y="2202596"/>
            <a:ext cx="1222816" cy="337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33"/>
          <p:cNvCxnSpPr>
            <a:stCxn id="95" idx="2"/>
            <a:endCxn id="60" idx="0"/>
          </p:cNvCxnSpPr>
          <p:nvPr/>
        </p:nvCxnSpPr>
        <p:spPr>
          <a:xfrm rot="16200000" flipH="1">
            <a:off x="8231969" y="4423111"/>
            <a:ext cx="237036" cy="1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/>
          <p:cNvSpPr txBox="1"/>
          <p:nvPr/>
        </p:nvSpPr>
        <p:spPr>
          <a:xfrm rot="5400000">
            <a:off x="1787869" y="2334181"/>
            <a:ext cx="1749353" cy="202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714" dirty="0" err="1"/>
              <a:t>create_SRC_from_cleaned_footage.py</a:t>
            </a:r>
            <a:endParaRPr lang="de-DE" sz="714" dirty="0"/>
          </a:p>
        </p:txBody>
      </p:sp>
      <p:sp>
        <p:nvSpPr>
          <p:cNvPr id="69" name="Rectangle 68"/>
          <p:cNvSpPr/>
          <p:nvPr/>
        </p:nvSpPr>
        <p:spPr>
          <a:xfrm>
            <a:off x="4510532" y="3636931"/>
            <a:ext cx="815975" cy="45273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714" b="1" dirty="0" err="1">
                <a:solidFill>
                  <a:schemeClr val="tx1"/>
                </a:solidFill>
              </a:rPr>
              <a:t>Bitstream</a:t>
            </a:r>
            <a:endParaRPr lang="de-DE" sz="714" b="1" dirty="0">
              <a:solidFill>
                <a:schemeClr val="tx1"/>
              </a:solidFill>
            </a:endParaRPr>
          </a:p>
          <a:p>
            <a:pPr algn="ctr"/>
            <a:r>
              <a:rPr lang="de-DE" sz="714" b="1" dirty="0">
                <a:solidFill>
                  <a:schemeClr val="tx1"/>
                </a:solidFill>
              </a:rPr>
              <a:t>Models</a:t>
            </a:r>
          </a:p>
        </p:txBody>
      </p:sp>
      <p:cxnSp>
        <p:nvCxnSpPr>
          <p:cNvPr id="70" name="Straight Arrow Connector 53"/>
          <p:cNvCxnSpPr>
            <a:stCxn id="58" idx="2"/>
            <a:endCxn id="74" idx="0"/>
          </p:cNvCxnSpPr>
          <p:nvPr/>
        </p:nvCxnSpPr>
        <p:spPr>
          <a:xfrm rot="5400000">
            <a:off x="4534809" y="2365803"/>
            <a:ext cx="334587" cy="484162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85"/>
          <p:cNvCxnSpPr>
            <a:stCxn id="97" idx="2"/>
            <a:endCxn id="58" idx="0"/>
          </p:cNvCxnSpPr>
          <p:nvPr/>
        </p:nvCxnSpPr>
        <p:spPr>
          <a:xfrm rot="16200000" flipH="1">
            <a:off x="4634938" y="1655357"/>
            <a:ext cx="268246" cy="350245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extBox 71"/>
          <p:cNvSpPr txBox="1"/>
          <p:nvPr/>
        </p:nvSpPr>
        <p:spPr>
          <a:xfrm>
            <a:off x="7318437" y="3445098"/>
            <a:ext cx="498427" cy="202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714" dirty="0"/>
              <a:t>04_.py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4467022" y="2441057"/>
            <a:ext cx="498427" cy="202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714" dirty="0"/>
              <a:t>02_.py</a:t>
            </a:r>
          </a:p>
        </p:txBody>
      </p:sp>
      <p:sp>
        <p:nvSpPr>
          <p:cNvPr id="74" name="Rectangle 73"/>
          <p:cNvSpPr/>
          <p:nvPr/>
        </p:nvSpPr>
        <p:spPr>
          <a:xfrm>
            <a:off x="4070986" y="2775178"/>
            <a:ext cx="778069" cy="48955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714" b="1" dirty="0" err="1">
                <a:solidFill>
                  <a:schemeClr val="tx1"/>
                </a:solidFill>
              </a:rPr>
              <a:t>Metadata</a:t>
            </a:r>
            <a:endParaRPr lang="de-DE" sz="714" b="1" dirty="0">
              <a:solidFill>
                <a:schemeClr val="tx1"/>
              </a:solidFill>
            </a:endParaRPr>
          </a:p>
          <a:p>
            <a:pPr algn="ctr"/>
            <a:r>
              <a:rPr lang="de-DE" sz="714" dirty="0">
                <a:solidFill>
                  <a:schemeClr val="tx1"/>
                </a:solidFill>
              </a:rPr>
              <a:t>(VFI, AFI, .</a:t>
            </a:r>
            <a:r>
              <a:rPr lang="de-DE" sz="714" dirty="0" err="1">
                <a:solidFill>
                  <a:schemeClr val="tx1"/>
                </a:solidFill>
              </a:rPr>
              <a:t>qchanges</a:t>
            </a:r>
            <a:r>
              <a:rPr lang="de-DE" sz="714" dirty="0">
                <a:solidFill>
                  <a:schemeClr val="tx1"/>
                </a:solidFill>
              </a:rPr>
              <a:t>, </a:t>
            </a:r>
          </a:p>
          <a:p>
            <a:pPr algn="ctr"/>
            <a:r>
              <a:rPr lang="de-DE" sz="714" dirty="0">
                <a:solidFill>
                  <a:schemeClr val="tx1"/>
                </a:solidFill>
              </a:rPr>
              <a:t>.</a:t>
            </a:r>
            <a:r>
              <a:rPr lang="de-DE" sz="714" dirty="0" err="1">
                <a:solidFill>
                  <a:schemeClr val="tx1"/>
                </a:solidFill>
              </a:rPr>
              <a:t>buff</a:t>
            </a:r>
            <a:r>
              <a:rPr lang="de-DE" sz="714" dirty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75" name="Rectangle 74"/>
          <p:cNvSpPr/>
          <p:nvPr/>
        </p:nvSpPr>
        <p:spPr>
          <a:xfrm>
            <a:off x="4148650" y="5141864"/>
            <a:ext cx="1550676" cy="31929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714" b="1" dirty="0">
                <a:solidFill>
                  <a:schemeClr val="tx1"/>
                </a:solidFill>
              </a:rPr>
              <a:t>Pixel-</a:t>
            </a:r>
            <a:r>
              <a:rPr lang="de-DE" sz="714" b="1" dirty="0" err="1">
                <a:solidFill>
                  <a:schemeClr val="tx1"/>
                </a:solidFill>
              </a:rPr>
              <a:t>based</a:t>
            </a:r>
            <a:r>
              <a:rPr lang="de-DE" sz="714" b="1" dirty="0">
                <a:solidFill>
                  <a:schemeClr val="tx1"/>
                </a:solidFill>
              </a:rPr>
              <a:t> </a:t>
            </a:r>
            <a:r>
              <a:rPr lang="de-DE" sz="714" b="1" dirty="0" err="1">
                <a:solidFill>
                  <a:schemeClr val="tx1"/>
                </a:solidFill>
              </a:rPr>
              <a:t>models</a:t>
            </a:r>
            <a:endParaRPr lang="de-DE" sz="714" b="1" dirty="0">
              <a:solidFill>
                <a:schemeClr val="tx1"/>
              </a:solidFill>
            </a:endParaRPr>
          </a:p>
          <a:p>
            <a:pPr algn="ctr"/>
            <a:r>
              <a:rPr lang="de-DE" sz="714" dirty="0">
                <a:solidFill>
                  <a:schemeClr val="tx1"/>
                </a:solidFill>
              </a:rPr>
              <a:t>(</a:t>
            </a:r>
            <a:r>
              <a:rPr lang="de-DE" sz="714" dirty="0" err="1">
                <a:solidFill>
                  <a:schemeClr val="tx1"/>
                </a:solidFill>
              </a:rPr>
              <a:t>pre-processing</a:t>
            </a:r>
            <a:r>
              <a:rPr lang="de-DE" sz="714" dirty="0">
                <a:solidFill>
                  <a:schemeClr val="tx1"/>
                </a:solidFill>
              </a:rPr>
              <a:t> </a:t>
            </a:r>
            <a:r>
              <a:rPr lang="de-DE" sz="714" dirty="0" err="1">
                <a:solidFill>
                  <a:schemeClr val="tx1"/>
                </a:solidFill>
              </a:rPr>
              <a:t>allowed</a:t>
            </a:r>
            <a:r>
              <a:rPr lang="de-DE" sz="714" dirty="0">
                <a:solidFill>
                  <a:schemeClr val="tx1"/>
                </a:solidFill>
              </a:rPr>
              <a:t>)</a:t>
            </a:r>
          </a:p>
        </p:txBody>
      </p:sp>
      <p:cxnSp>
        <p:nvCxnSpPr>
          <p:cNvPr id="76" name="Elbow Connector 75"/>
          <p:cNvCxnSpPr>
            <a:stCxn id="57" idx="2"/>
            <a:endCxn id="82" idx="1"/>
          </p:cNvCxnSpPr>
          <p:nvPr/>
        </p:nvCxnSpPr>
        <p:spPr>
          <a:xfrm rot="16200000" flipH="1">
            <a:off x="3215118" y="3098859"/>
            <a:ext cx="1376227" cy="1204850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Elbow Connector 76"/>
          <p:cNvCxnSpPr>
            <a:stCxn id="74" idx="1"/>
            <a:endCxn id="75" idx="1"/>
          </p:cNvCxnSpPr>
          <p:nvPr/>
        </p:nvCxnSpPr>
        <p:spPr>
          <a:xfrm rot="10800000" flipH="1" flipV="1">
            <a:off x="4070986" y="3019956"/>
            <a:ext cx="77662" cy="2281558"/>
          </a:xfrm>
          <a:prstGeom prst="bentConnector3">
            <a:avLst>
              <a:gd name="adj1" fmla="val -262668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Box 77"/>
          <p:cNvSpPr txBox="1"/>
          <p:nvPr/>
        </p:nvSpPr>
        <p:spPr>
          <a:xfrm rot="5400000">
            <a:off x="462812" y="2438812"/>
            <a:ext cx="1892613" cy="202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714" dirty="0"/>
              <a:t>cleanup_messy_footage.py</a:t>
            </a:r>
          </a:p>
        </p:txBody>
      </p:sp>
      <p:cxnSp>
        <p:nvCxnSpPr>
          <p:cNvPr id="79" name="Straight Arrow Connector 78"/>
          <p:cNvCxnSpPr>
            <a:endCxn id="61" idx="0"/>
          </p:cNvCxnSpPr>
          <p:nvPr/>
        </p:nvCxnSpPr>
        <p:spPr>
          <a:xfrm>
            <a:off x="7350326" y="3241814"/>
            <a:ext cx="3073" cy="44454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Elbow Connector 79"/>
          <p:cNvCxnSpPr>
            <a:stCxn id="62" idx="1"/>
            <a:endCxn id="82" idx="3"/>
          </p:cNvCxnSpPr>
          <p:nvPr/>
        </p:nvCxnSpPr>
        <p:spPr>
          <a:xfrm rot="10800000" flipV="1">
            <a:off x="5321631" y="2523119"/>
            <a:ext cx="1620706" cy="1866278"/>
          </a:xfrm>
          <a:prstGeom prst="bentConnector3">
            <a:avLst>
              <a:gd name="adj1" fmla="val 29022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Elbow Connector 80"/>
          <p:cNvCxnSpPr>
            <a:stCxn id="61" idx="2"/>
            <a:endCxn id="59" idx="0"/>
          </p:cNvCxnSpPr>
          <p:nvPr/>
        </p:nvCxnSpPr>
        <p:spPr>
          <a:xfrm rot="5400000">
            <a:off x="7230039" y="4424460"/>
            <a:ext cx="243647" cy="3074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Rectangle 81"/>
          <p:cNvSpPr/>
          <p:nvPr/>
        </p:nvSpPr>
        <p:spPr>
          <a:xfrm>
            <a:off x="4505656" y="4163031"/>
            <a:ext cx="815975" cy="452734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714" b="1" dirty="0">
                <a:solidFill>
                  <a:schemeClr val="tx1"/>
                </a:solidFill>
              </a:rPr>
              <a:t>Pre-Processing </a:t>
            </a:r>
            <a:r>
              <a:rPr lang="de-DE" sz="714" dirty="0">
                <a:solidFill>
                  <a:schemeClr val="tx1"/>
                </a:solidFill>
              </a:rPr>
              <a:t>(same pixel formats as SRC)</a:t>
            </a:r>
          </a:p>
        </p:txBody>
      </p:sp>
      <p:sp>
        <p:nvSpPr>
          <p:cNvPr id="83" name="Rectangle 82"/>
          <p:cNvSpPr/>
          <p:nvPr/>
        </p:nvSpPr>
        <p:spPr>
          <a:xfrm>
            <a:off x="4922919" y="2784627"/>
            <a:ext cx="705531" cy="46653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714" b="1" dirty="0" err="1" smtClean="0">
                <a:solidFill>
                  <a:schemeClr val="tx1"/>
                </a:solidFill>
              </a:rPr>
              <a:t>Bitstreams</a:t>
            </a:r>
            <a:endParaRPr lang="de-DE" sz="714" b="1" dirty="0" smtClean="0">
              <a:solidFill>
                <a:schemeClr val="tx1"/>
              </a:solidFill>
            </a:endParaRPr>
          </a:p>
        </p:txBody>
      </p:sp>
      <p:cxnSp>
        <p:nvCxnSpPr>
          <p:cNvPr id="84" name="Straight Arrow Connector 53"/>
          <p:cNvCxnSpPr>
            <a:stCxn id="58" idx="2"/>
            <a:endCxn id="83" idx="0"/>
          </p:cNvCxnSpPr>
          <p:nvPr/>
        </p:nvCxnSpPr>
        <p:spPr>
          <a:xfrm rot="16200000" flipH="1">
            <a:off x="4937916" y="2446857"/>
            <a:ext cx="344038" cy="331501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53"/>
          <p:cNvCxnSpPr>
            <a:stCxn id="83" idx="2"/>
            <a:endCxn id="69" idx="0"/>
          </p:cNvCxnSpPr>
          <p:nvPr/>
        </p:nvCxnSpPr>
        <p:spPr>
          <a:xfrm rot="5400000">
            <a:off x="4904219" y="3265466"/>
            <a:ext cx="385769" cy="357165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Arrow Connector 53"/>
          <p:cNvCxnSpPr>
            <a:stCxn id="74" idx="2"/>
            <a:endCxn id="69" idx="0"/>
          </p:cNvCxnSpPr>
          <p:nvPr/>
        </p:nvCxnSpPr>
        <p:spPr>
          <a:xfrm rot="16200000" flipH="1">
            <a:off x="4503173" y="3221582"/>
            <a:ext cx="372198" cy="458499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TextBox 86"/>
          <p:cNvSpPr txBox="1"/>
          <p:nvPr/>
        </p:nvSpPr>
        <p:spPr>
          <a:xfrm>
            <a:off x="4955848" y="2443803"/>
            <a:ext cx="498427" cy="202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714" dirty="0"/>
              <a:t>01_.py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3821059" y="3502726"/>
            <a:ext cx="566654" cy="202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714" dirty="0"/>
              <a:t>.buff</a:t>
            </a:r>
          </a:p>
        </p:txBody>
      </p:sp>
      <p:cxnSp>
        <p:nvCxnSpPr>
          <p:cNvPr id="90" name="Straight Arrow Connector 89"/>
          <p:cNvCxnSpPr/>
          <p:nvPr/>
        </p:nvCxnSpPr>
        <p:spPr>
          <a:xfrm>
            <a:off x="4670595" y="4615766"/>
            <a:ext cx="0" cy="5261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TextBox 90"/>
          <p:cNvSpPr txBox="1"/>
          <p:nvPr/>
        </p:nvSpPr>
        <p:spPr>
          <a:xfrm>
            <a:off x="3863382" y="4805886"/>
            <a:ext cx="849679" cy="202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714" dirty="0"/>
              <a:t>ref</a:t>
            </a:r>
          </a:p>
        </p:txBody>
      </p:sp>
      <p:cxnSp>
        <p:nvCxnSpPr>
          <p:cNvPr id="92" name="Straight Arrow Connector 91"/>
          <p:cNvCxnSpPr/>
          <p:nvPr/>
        </p:nvCxnSpPr>
        <p:spPr>
          <a:xfrm>
            <a:off x="5180875" y="4626186"/>
            <a:ext cx="0" cy="5261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TextBox 92"/>
          <p:cNvSpPr txBox="1"/>
          <p:nvPr/>
        </p:nvSpPr>
        <p:spPr>
          <a:xfrm>
            <a:off x="4373662" y="4816306"/>
            <a:ext cx="849679" cy="202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714" dirty="0"/>
              <a:t>deg</a:t>
            </a:r>
          </a:p>
        </p:txBody>
      </p:sp>
      <p:sp>
        <p:nvSpPr>
          <p:cNvPr id="95" name="Rectangle 94"/>
          <p:cNvSpPr/>
          <p:nvPr/>
        </p:nvSpPr>
        <p:spPr>
          <a:xfrm>
            <a:off x="7942500" y="3607461"/>
            <a:ext cx="815975" cy="6971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714" b="1" dirty="0">
                <a:solidFill>
                  <a:schemeClr val="tx1"/>
                </a:solidFill>
              </a:rPr>
              <a:t>CPVS Mobile</a:t>
            </a:r>
          </a:p>
          <a:p>
            <a:pPr algn="ctr"/>
            <a:endParaRPr lang="de-DE" sz="714" dirty="0">
              <a:solidFill>
                <a:schemeClr val="tx1"/>
              </a:solidFill>
            </a:endParaRPr>
          </a:p>
          <a:p>
            <a:pPr algn="ctr"/>
            <a:r>
              <a:rPr lang="de-DE" sz="714" dirty="0">
                <a:solidFill>
                  <a:schemeClr val="tx1"/>
                </a:solidFill>
              </a:rPr>
              <a:t>yuv420p</a:t>
            </a:r>
          </a:p>
          <a:p>
            <a:pPr algn="ctr"/>
            <a:r>
              <a:rPr lang="de-DE" sz="714" dirty="0" smtClean="0">
                <a:solidFill>
                  <a:schemeClr val="tx1"/>
                </a:solidFill>
              </a:rPr>
              <a:t>x264/CRF15 </a:t>
            </a:r>
            <a:r>
              <a:rPr lang="de-DE" sz="714" dirty="0">
                <a:solidFill>
                  <a:schemeClr val="tx1"/>
                </a:solidFill>
              </a:rPr>
              <a:t>MP4</a:t>
            </a:r>
          </a:p>
        </p:txBody>
      </p:sp>
      <p:cxnSp>
        <p:nvCxnSpPr>
          <p:cNvPr id="96" name="Straight Arrow Connector 63"/>
          <p:cNvCxnSpPr>
            <a:stCxn id="62" idx="2"/>
            <a:endCxn id="95" idx="0"/>
          </p:cNvCxnSpPr>
          <p:nvPr/>
        </p:nvCxnSpPr>
        <p:spPr>
          <a:xfrm rot="16200000" flipH="1">
            <a:off x="7592254" y="2849226"/>
            <a:ext cx="516307" cy="1000163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Rectangle 96"/>
          <p:cNvSpPr/>
          <p:nvPr/>
        </p:nvSpPr>
        <p:spPr>
          <a:xfrm>
            <a:off x="4288221" y="1480174"/>
            <a:ext cx="611435" cy="21618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714" b="1" dirty="0">
                <a:solidFill>
                  <a:schemeClr val="tx1"/>
                </a:solidFill>
              </a:rPr>
              <a:t>YAML</a:t>
            </a:r>
            <a:endParaRPr lang="de-DE" sz="714" dirty="0">
              <a:solidFill>
                <a:schemeClr val="tx1"/>
              </a:solidFill>
            </a:endParaRPr>
          </a:p>
        </p:txBody>
      </p:sp>
      <p:sp>
        <p:nvSpPr>
          <p:cNvPr id="98" name="Rectangle 97"/>
          <p:cNvSpPr/>
          <p:nvPr/>
        </p:nvSpPr>
        <p:spPr>
          <a:xfrm>
            <a:off x="5585102" y="3434344"/>
            <a:ext cx="611435" cy="30776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714" b="1" dirty="0" err="1">
                <a:solidFill>
                  <a:schemeClr val="tx1"/>
                </a:solidFill>
              </a:rPr>
              <a:t>Restricted</a:t>
            </a:r>
            <a:r>
              <a:rPr lang="de-DE" sz="714" b="1" dirty="0">
                <a:solidFill>
                  <a:schemeClr val="tx1"/>
                </a:solidFill>
              </a:rPr>
              <a:t> YAML</a:t>
            </a:r>
            <a:endParaRPr lang="de-DE" sz="714" dirty="0">
              <a:solidFill>
                <a:schemeClr val="tx1"/>
              </a:solidFill>
            </a:endParaRPr>
          </a:p>
        </p:txBody>
      </p:sp>
      <p:cxnSp>
        <p:nvCxnSpPr>
          <p:cNvPr id="99" name="Straight Arrow Connector 85"/>
          <p:cNvCxnSpPr>
            <a:stCxn id="97" idx="3"/>
            <a:endCxn id="98" idx="0"/>
          </p:cNvCxnSpPr>
          <p:nvPr/>
        </p:nvCxnSpPr>
        <p:spPr>
          <a:xfrm>
            <a:off x="4899656" y="1588266"/>
            <a:ext cx="991164" cy="1846078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Arrow Connector 53"/>
          <p:cNvCxnSpPr>
            <a:stCxn id="98" idx="2"/>
            <a:endCxn id="69" idx="3"/>
          </p:cNvCxnSpPr>
          <p:nvPr/>
        </p:nvCxnSpPr>
        <p:spPr>
          <a:xfrm rot="5400000">
            <a:off x="5548067" y="3520545"/>
            <a:ext cx="121193" cy="564313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Arrow Connector 53"/>
          <p:cNvCxnSpPr>
            <a:stCxn id="98" idx="2"/>
            <a:endCxn id="75" idx="3"/>
          </p:cNvCxnSpPr>
          <p:nvPr/>
        </p:nvCxnSpPr>
        <p:spPr>
          <a:xfrm rot="5400000">
            <a:off x="5015369" y="4426063"/>
            <a:ext cx="1559408" cy="191494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TextBox 3"/>
          <p:cNvSpPr txBox="1"/>
          <p:nvPr/>
        </p:nvSpPr>
        <p:spPr>
          <a:xfrm>
            <a:off x="457200" y="304800"/>
            <a:ext cx="8305800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dirty="0" smtClean="0"/>
              <a:t>Database Design Workflow:</a:t>
            </a:r>
            <a:endParaRPr lang="de-CH" sz="3600" dirty="0"/>
          </a:p>
        </p:txBody>
      </p:sp>
      <p:sp>
        <p:nvSpPr>
          <p:cNvPr id="103" name="Rectangle 102"/>
          <p:cNvSpPr/>
          <p:nvPr/>
        </p:nvSpPr>
        <p:spPr>
          <a:xfrm>
            <a:off x="565849" y="1585753"/>
            <a:ext cx="3658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de-DE" dirty="0">
                <a:sym typeface="Wingdings"/>
              </a:rPr>
              <a:t></a:t>
            </a:r>
            <a:endParaRPr lang="de-DE" dirty="0"/>
          </a:p>
        </p:txBody>
      </p:sp>
      <p:sp>
        <p:nvSpPr>
          <p:cNvPr id="104" name="Rectangle 103"/>
          <p:cNvSpPr/>
          <p:nvPr/>
        </p:nvSpPr>
        <p:spPr>
          <a:xfrm>
            <a:off x="1841875" y="1607512"/>
            <a:ext cx="3658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de-DE" dirty="0">
                <a:sym typeface="Wingdings"/>
              </a:rPr>
              <a:t></a:t>
            </a:r>
            <a:endParaRPr lang="de-DE" dirty="0"/>
          </a:p>
        </p:txBody>
      </p:sp>
      <p:sp>
        <p:nvSpPr>
          <p:cNvPr id="105" name="Rectangle 104"/>
          <p:cNvSpPr/>
          <p:nvPr/>
        </p:nvSpPr>
        <p:spPr>
          <a:xfrm>
            <a:off x="3117903" y="1497885"/>
            <a:ext cx="3658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de-DE" dirty="0">
                <a:sym typeface="Wingdings"/>
              </a:rPr>
              <a:t></a:t>
            </a:r>
            <a:endParaRPr lang="de-DE" dirty="0"/>
          </a:p>
        </p:txBody>
      </p:sp>
      <p:sp>
        <p:nvSpPr>
          <p:cNvPr id="106" name="Rectangle 105"/>
          <p:cNvSpPr/>
          <p:nvPr/>
        </p:nvSpPr>
        <p:spPr>
          <a:xfrm>
            <a:off x="4432695" y="1110842"/>
            <a:ext cx="3658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de-DE" dirty="0">
                <a:sym typeface="Wingdings"/>
              </a:rPr>
              <a:t></a:t>
            </a:r>
            <a:endParaRPr lang="de-DE" dirty="0"/>
          </a:p>
        </p:txBody>
      </p:sp>
      <p:sp>
        <p:nvSpPr>
          <p:cNvPr id="107" name="Rectangle 106"/>
          <p:cNvSpPr/>
          <p:nvPr/>
        </p:nvSpPr>
        <p:spPr>
          <a:xfrm>
            <a:off x="5358718" y="1607512"/>
            <a:ext cx="3658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de-DE" dirty="0">
                <a:sym typeface="Wingdings"/>
              </a:rPr>
              <a:t></a:t>
            </a:r>
            <a:endParaRPr lang="de-DE" dirty="0"/>
          </a:p>
        </p:txBody>
      </p:sp>
      <p:sp>
        <p:nvSpPr>
          <p:cNvPr id="108" name="Rectangle 107"/>
          <p:cNvSpPr/>
          <p:nvPr/>
        </p:nvSpPr>
        <p:spPr>
          <a:xfrm>
            <a:off x="6781800" y="4533374"/>
            <a:ext cx="3658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de-DE" dirty="0">
                <a:sym typeface="Wingdings"/>
              </a:rPr>
              <a:t></a:t>
            </a:r>
            <a:endParaRPr lang="de-DE" dirty="0"/>
          </a:p>
        </p:txBody>
      </p:sp>
      <p:sp>
        <p:nvSpPr>
          <p:cNvPr id="109" name="Rectangle 108"/>
          <p:cNvSpPr/>
          <p:nvPr/>
        </p:nvSpPr>
        <p:spPr>
          <a:xfrm>
            <a:off x="7772400" y="4541630"/>
            <a:ext cx="3658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de-DE" dirty="0">
                <a:sym typeface="Wingdings"/>
              </a:rPr>
              <a:t>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56831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7200" y="304800"/>
            <a:ext cx="8305800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dirty="0" smtClean="0"/>
              <a:t>Topics for Breakout Sessions:</a:t>
            </a:r>
            <a:endParaRPr lang="de-CH" sz="3600" dirty="0"/>
          </a:p>
        </p:txBody>
      </p:sp>
      <p:sp>
        <p:nvSpPr>
          <p:cNvPr id="2" name="Rectangle 1"/>
          <p:cNvSpPr/>
          <p:nvPr/>
        </p:nvSpPr>
        <p:spPr>
          <a:xfrm>
            <a:off x="464126" y="1524000"/>
            <a:ext cx="8298874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smtClean="0"/>
              <a:t>Review of SRCs (short and long sequences)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smtClean="0"/>
              <a:t>PVS </a:t>
            </a:r>
            <a:r>
              <a:rPr lang="de-DE" dirty="0"/>
              <a:t>verification (quality range, variation in terms of </a:t>
            </a:r>
            <a:r>
              <a:rPr lang="de-DE" dirty="0" smtClean="0"/>
              <a:t>sequences</a:t>
            </a:r>
            <a:r>
              <a:rPr lang="de-DE" dirty="0"/>
              <a:t>, </a:t>
            </a:r>
            <a:r>
              <a:rPr lang="de-DE" dirty="0" smtClean="0"/>
              <a:t>distortions etc</a:t>
            </a:r>
            <a:r>
              <a:rPr lang="de-DE" dirty="0"/>
              <a:t>.)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smtClean="0"/>
              <a:t>HRCs </a:t>
            </a:r>
            <a:r>
              <a:rPr lang="de-DE" dirty="0"/>
              <a:t>for long-sequence </a:t>
            </a:r>
            <a:r>
              <a:rPr lang="de-DE" dirty="0" smtClean="0"/>
              <a:t>tests (adaptivity, buffering patterns)</a:t>
            </a:r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smtClean="0"/>
              <a:t>TF </a:t>
            </a:r>
            <a:r>
              <a:rPr lang="de-DE" dirty="0"/>
              <a:t>review (to be sure to have all relevant points considered</a:t>
            </a:r>
            <a:r>
              <a:rPr lang="de-DE" dirty="0" smtClean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Model </a:t>
            </a:r>
            <a:r>
              <a:rPr lang="en-US" dirty="0"/>
              <a:t>inputs pixel-based models for </a:t>
            </a:r>
            <a:r>
              <a:rPr lang="en-US" dirty="0" smtClean="0"/>
              <a:t>mobiles</a:t>
            </a:r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SRC </a:t>
            </a:r>
            <a:r>
              <a:rPr lang="en-US" dirty="0"/>
              <a:t>repetition strategy within and across databases for short-length databases</a:t>
            </a:r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Per-title encoding</a:t>
            </a:r>
            <a:r>
              <a:rPr lang="en-US" dirty="0"/>
              <a:t>, should we make it part of our </a:t>
            </a:r>
            <a:r>
              <a:rPr lang="en-US" dirty="0" smtClean="0"/>
              <a:t>tests? </a:t>
            </a:r>
          </a:p>
          <a:p>
            <a:endParaRPr lang="de-DE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smtClean="0"/>
              <a:t>Time </a:t>
            </a:r>
            <a:r>
              <a:rPr lang="de-DE" dirty="0"/>
              <a:t>plan and responsibilities</a:t>
            </a:r>
          </a:p>
        </p:txBody>
      </p:sp>
    </p:spTree>
    <p:extLst>
      <p:ext uri="{BB962C8B-B14F-4D97-AF65-F5344CB8AC3E}">
        <p14:creationId xmlns:p14="http://schemas.microsoft.com/office/powerpoint/2010/main" val="16833678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7200" y="304800"/>
            <a:ext cx="8305800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dirty="0" smtClean="0"/>
              <a:t>Project Time Plan:</a:t>
            </a:r>
            <a:endParaRPr lang="de-CH" sz="3600" dirty="0"/>
          </a:p>
        </p:txBody>
      </p:sp>
      <p:graphicFrame>
        <p:nvGraphicFramePr>
          <p:cNvPr id="5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4392042"/>
              </p:ext>
            </p:extLst>
          </p:nvPr>
        </p:nvGraphicFramePr>
        <p:xfrm>
          <a:off x="457200" y="1219200"/>
          <a:ext cx="8077200" cy="5176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05000"/>
                <a:gridCol w="3200400"/>
                <a:gridCol w="2971800"/>
              </a:tblGrid>
              <a:tr h="425450">
                <a:tc>
                  <a:txBody>
                    <a:bodyPr/>
                    <a:lstStyle/>
                    <a:p>
                      <a:r>
                        <a:rPr lang="en-US" dirty="0" smtClean="0"/>
                        <a:t>Date</a:t>
                      </a:r>
                      <a:r>
                        <a:rPr lang="en-US" baseline="0" dirty="0" smtClean="0"/>
                        <a:t> when done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Activity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Comment</a:t>
                      </a:r>
                      <a:endParaRPr lang="en-US" dirty="0"/>
                    </a:p>
                  </a:txBody>
                  <a:tcPr/>
                </a:tc>
              </a:tr>
              <a:tr h="42545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December 2017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Prepare for subjective test</a:t>
                      </a:r>
                      <a:r>
                        <a:rPr lang="en-US" sz="1600" baseline="0" dirty="0" smtClean="0"/>
                        <a:t> of </a:t>
                      </a:r>
                      <a:r>
                        <a:rPr lang="en-US" sz="1600" dirty="0" smtClean="0"/>
                        <a:t>training databases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Ongoing</a:t>
                      </a:r>
                      <a:endParaRPr lang="en-US" sz="1600" dirty="0"/>
                    </a:p>
                  </a:txBody>
                  <a:tcPr/>
                </a:tc>
              </a:tr>
              <a:tr h="42545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February 2018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Subjective test, training databases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~2</a:t>
                      </a:r>
                      <a:r>
                        <a:rPr lang="en-US" sz="1600" baseline="0" dirty="0" smtClean="0"/>
                        <a:t> months for subjective test</a:t>
                      </a:r>
                      <a:endParaRPr lang="en-US" sz="1600" dirty="0"/>
                    </a:p>
                  </a:txBody>
                  <a:tcPr/>
                </a:tc>
              </a:tr>
              <a:tr h="42545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May 2018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Model submission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3 months for model training</a:t>
                      </a:r>
                      <a:endParaRPr lang="en-US" sz="1600" dirty="0"/>
                    </a:p>
                  </a:txBody>
                  <a:tcPr/>
                </a:tc>
              </a:tr>
              <a:tr h="42545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June/July 2018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Prepare for subjective</a:t>
                      </a:r>
                      <a:r>
                        <a:rPr lang="en-US" sz="1600" baseline="0" dirty="0" smtClean="0"/>
                        <a:t> testing, validation databases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~1 - 2 months</a:t>
                      </a:r>
                      <a:endParaRPr lang="en-US" sz="1600" dirty="0"/>
                    </a:p>
                  </a:txBody>
                  <a:tcPr/>
                </a:tc>
              </a:tr>
              <a:tr h="42545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September 2018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Subjective test, validation databases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~2 months for subjective</a:t>
                      </a:r>
                      <a:r>
                        <a:rPr lang="en-US" sz="1600" baseline="0" dirty="0" smtClean="0"/>
                        <a:t> test</a:t>
                      </a:r>
                      <a:endParaRPr lang="en-US" sz="1600" dirty="0"/>
                    </a:p>
                  </a:txBody>
                  <a:tcPr/>
                </a:tc>
              </a:tr>
              <a:tr h="42545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October</a:t>
                      </a:r>
                      <a:r>
                        <a:rPr lang="en-US" sz="1600" baseline="0" dirty="0" smtClean="0"/>
                        <a:t> 2018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Determine winning models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~1 month (including statistical evaluation)</a:t>
                      </a:r>
                      <a:endParaRPr lang="en-US" sz="1600" dirty="0"/>
                    </a:p>
                  </a:txBody>
                  <a:tcPr/>
                </a:tc>
              </a:tr>
              <a:tr h="42545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December 2018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Merging and optimization of winning models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~2 months for merging</a:t>
                      </a:r>
                      <a:endParaRPr lang="en-US" sz="1600" dirty="0"/>
                    </a:p>
                  </a:txBody>
                  <a:tcPr/>
                </a:tc>
              </a:tr>
              <a:tr h="42545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December 2018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First draft</a:t>
                      </a:r>
                      <a:r>
                        <a:rPr lang="en-US" sz="1600" baseline="0" dirty="0" smtClean="0"/>
                        <a:t> recommendation of P.120X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Write draft recommendation in parallel with merging</a:t>
                      </a:r>
                      <a:endParaRPr lang="en-US" sz="1600" dirty="0"/>
                    </a:p>
                  </a:txBody>
                  <a:tcPr/>
                </a:tc>
              </a:tr>
              <a:tr h="42545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January/February 2019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Consent</a:t>
                      </a:r>
                      <a:r>
                        <a:rPr lang="en-US" sz="1600" baseline="0" dirty="0" smtClean="0"/>
                        <a:t> on new P.120X recommendation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731778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7200" y="304800"/>
            <a:ext cx="8305800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dirty="0" smtClean="0"/>
              <a:t>Details:</a:t>
            </a:r>
            <a:endParaRPr lang="de-CH" sz="3600" dirty="0"/>
          </a:p>
        </p:txBody>
      </p:sp>
      <p:sp>
        <p:nvSpPr>
          <p:cNvPr id="3" name="TextBox 2"/>
          <p:cNvSpPr txBox="1"/>
          <p:nvPr/>
        </p:nvSpPr>
        <p:spPr>
          <a:xfrm>
            <a:off x="452162" y="1447800"/>
            <a:ext cx="8088689" cy="36933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 smtClean="0"/>
              <a:t>Mailing List:</a:t>
            </a:r>
          </a:p>
          <a:p>
            <a:endParaRPr lang="en-US" dirty="0" smtClean="0"/>
          </a:p>
          <a:p>
            <a:r>
              <a:rPr lang="en-US" dirty="0" smtClean="0"/>
              <a:t>pnats2avhd@lists.itu.int</a:t>
            </a:r>
            <a:r>
              <a:rPr lang="en-US" dirty="0"/>
              <a:t> 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For </a:t>
            </a:r>
            <a:r>
              <a:rPr lang="en-US" dirty="0"/>
              <a:t>subscription see </a:t>
            </a:r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www.its.bldrdoc.gov/vqeg/projects/audiovisual-hd.aspx</a:t>
            </a:r>
            <a:endParaRPr lang="en-US" dirty="0" smtClean="0"/>
          </a:p>
          <a:p>
            <a:endParaRPr lang="en-US" dirty="0"/>
          </a:p>
          <a:p>
            <a:r>
              <a:rPr lang="en-US" u="sng" dirty="0" smtClean="0"/>
              <a:t>Project Wiki:</a:t>
            </a:r>
          </a:p>
          <a:p>
            <a:endParaRPr lang="en-US" dirty="0"/>
          </a:p>
          <a:p>
            <a:r>
              <a:rPr lang="en-US" dirty="0">
                <a:hlinkClick r:id="rId3"/>
              </a:rPr>
              <a:t>https://</a:t>
            </a:r>
            <a:r>
              <a:rPr lang="en-US" dirty="0" smtClean="0">
                <a:hlinkClick r:id="rId3"/>
              </a:rPr>
              <a:t>extranet.itu.int/sites/irg/avqa/pnats2/SitePages/Home.aspx</a:t>
            </a:r>
            <a:endParaRPr lang="en-US" dirty="0" smtClean="0"/>
          </a:p>
          <a:p>
            <a:endParaRPr lang="en-US" dirty="0"/>
          </a:p>
          <a:p>
            <a:r>
              <a:rPr lang="en-US" u="sng" dirty="0" err="1" smtClean="0"/>
              <a:t>Conf</a:t>
            </a:r>
            <a:r>
              <a:rPr lang="en-US" u="sng" dirty="0" smtClean="0"/>
              <a:t>-calls:</a:t>
            </a:r>
          </a:p>
          <a:p>
            <a:endParaRPr lang="en-US" dirty="0"/>
          </a:p>
          <a:p>
            <a:r>
              <a:rPr lang="en-US" dirty="0" smtClean="0"/>
              <a:t>Each Thursday 1300-1400 </a:t>
            </a:r>
            <a:r>
              <a:rPr lang="en-US" dirty="0" err="1" smtClean="0"/>
              <a:t>hrs</a:t>
            </a:r>
            <a:r>
              <a:rPr lang="en-US" dirty="0" smtClean="0"/>
              <a:t> CET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04614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965</Words>
  <Application>Microsoft Office PowerPoint</Application>
  <PresentationFormat>Bildschirmpräsentation (4:3)</PresentationFormat>
  <Paragraphs>256</Paragraphs>
  <Slides>12</Slides>
  <Notes>0</Notes>
  <HiddenSlides>1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12</vt:i4>
      </vt:variant>
    </vt:vector>
  </HeadingPairs>
  <TitlesOfParts>
    <vt:vector size="13" baseType="lpstr"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Shahid Mahmood Satti</dc:creator>
  <cp:lastModifiedBy>ss</cp:lastModifiedBy>
  <cp:revision>32</cp:revision>
  <dcterms:created xsi:type="dcterms:W3CDTF">2017-10-30T12:11:19Z</dcterms:created>
  <dcterms:modified xsi:type="dcterms:W3CDTF">2017-11-27T13:17:56Z</dcterms:modified>
</cp:coreProperties>
</file>