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2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3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4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59" r:id="rId1"/>
    <p:sldMasterId id="2147484094" r:id="rId2"/>
    <p:sldMasterId id="2147484489" r:id="rId3"/>
    <p:sldMasterId id="2147484621" r:id="rId4"/>
    <p:sldMasterId id="2147484654" r:id="rId5"/>
  </p:sldMasterIdLst>
  <p:notesMasterIdLst>
    <p:notesMasterId r:id="rId34"/>
  </p:notesMasterIdLst>
  <p:handoutMasterIdLst>
    <p:handoutMasterId r:id="rId35"/>
  </p:handoutMasterIdLst>
  <p:sldIdLst>
    <p:sldId id="404" r:id="rId6"/>
    <p:sldId id="490" r:id="rId7"/>
    <p:sldId id="578" r:id="rId8"/>
    <p:sldId id="703" r:id="rId9"/>
    <p:sldId id="704" r:id="rId10"/>
    <p:sldId id="711" r:id="rId11"/>
    <p:sldId id="681" r:id="rId12"/>
    <p:sldId id="689" r:id="rId13"/>
    <p:sldId id="697" r:id="rId14"/>
    <p:sldId id="690" r:id="rId15"/>
    <p:sldId id="698" r:id="rId16"/>
    <p:sldId id="699" r:id="rId17"/>
    <p:sldId id="700" r:id="rId18"/>
    <p:sldId id="508" r:id="rId19"/>
    <p:sldId id="687" r:id="rId20"/>
    <p:sldId id="686" r:id="rId21"/>
    <p:sldId id="716" r:id="rId22"/>
    <p:sldId id="712" r:id="rId23"/>
    <p:sldId id="713" r:id="rId24"/>
    <p:sldId id="714" r:id="rId25"/>
    <p:sldId id="715" r:id="rId26"/>
    <p:sldId id="691" r:id="rId27"/>
    <p:sldId id="672" r:id="rId28"/>
    <p:sldId id="673" r:id="rId29"/>
    <p:sldId id="674" r:id="rId30"/>
    <p:sldId id="675" r:id="rId31"/>
    <p:sldId id="676" r:id="rId32"/>
    <p:sldId id="599" r:id="rId33"/>
  </p:sldIdLst>
  <p:sldSz cx="9144000" cy="6858000" type="screen4x3"/>
  <p:notesSz cx="7150100" cy="94488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ni Zorea" initials="PZ" lastIdx="0" clrIdx="0">
    <p:extLst>
      <p:ext uri="{19B8F6BF-5375-455C-9EA6-DF929625EA0E}">
        <p15:presenceInfo xmlns:p15="http://schemas.microsoft.com/office/powerpoint/2012/main" userId="2fe32cc8fd95c8a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1613F2"/>
    <a:srgbClr val="3218F0"/>
    <a:srgbClr val="FF0000"/>
    <a:srgbClr val="33CC33"/>
    <a:srgbClr val="CC00CC"/>
    <a:srgbClr val="00FF00"/>
    <a:srgbClr val="000000"/>
    <a:srgbClr val="66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סגנון ביניים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E9639D4-E3E2-4D34-9284-5A2195B3D0D7}" styleName="סגנון בהיר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סגנון ביניים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C2FFA5D-87B4-456A-9821-1D502468CF0F}" styleName="סגנון ערכת נושא 1 - הדגשה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סגנון ערכת נושא 1 - הדגשה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41" autoAdjust="0"/>
    <p:restoredTop sz="94444" autoAdjust="0"/>
  </p:normalViewPr>
  <p:slideViewPr>
    <p:cSldViewPr snapToGrid="0">
      <p:cViewPr varScale="1">
        <p:scale>
          <a:sx n="92" d="100"/>
          <a:sy n="92" d="100"/>
        </p:scale>
        <p:origin x="111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51300" y="0"/>
            <a:ext cx="3098800" cy="47307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98800" cy="47307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ED927DF-D916-4B55-9CFC-BCD4CBC9B271}" type="datetimeFigureOut">
              <a:rPr lang="he-IL" smtClean="0"/>
              <a:pPr/>
              <a:t>י"ג/אייר/תשע"ז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4051300" y="8974138"/>
            <a:ext cx="3098800" cy="47307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8" y="8974138"/>
            <a:ext cx="3098800" cy="47307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E98679F-B55C-40FD-93DE-DF9047B3D0B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61849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988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>
                <a:latin typeface="Verdana" pitchFamily="34" charset="0"/>
              </a:defRPr>
            </a:lvl1pPr>
          </a:lstStyle>
          <a:p>
            <a:endParaRPr lang="en-US" altLang="he-IL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51300" y="0"/>
            <a:ext cx="30988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>
                <a:latin typeface="Verdana" pitchFamily="34" charset="0"/>
              </a:defRPr>
            </a:lvl1pPr>
          </a:lstStyle>
          <a:p>
            <a:endParaRPr lang="en-US" altLang="he-IL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2850" y="708025"/>
            <a:ext cx="472440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4088" y="4487863"/>
            <a:ext cx="5241925" cy="425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smtClean="0"/>
              <a:t>Click to edit Master text styles</a:t>
            </a:r>
          </a:p>
          <a:p>
            <a:pPr lvl="1"/>
            <a:r>
              <a:rPr lang="en-US" altLang="he-IL" smtClean="0"/>
              <a:t>Second level</a:t>
            </a:r>
          </a:p>
          <a:p>
            <a:pPr lvl="2"/>
            <a:r>
              <a:rPr lang="en-US" altLang="he-IL" smtClean="0"/>
              <a:t>Third level</a:t>
            </a:r>
          </a:p>
          <a:p>
            <a:pPr lvl="3"/>
            <a:r>
              <a:rPr lang="en-US" altLang="he-IL" smtClean="0"/>
              <a:t>Fourth level</a:t>
            </a:r>
          </a:p>
          <a:p>
            <a:pPr lvl="4"/>
            <a:r>
              <a:rPr lang="en-US" altLang="he-IL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5725"/>
            <a:ext cx="30988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defTabSz="947738" eaLnBrk="0" hangingPunct="0">
              <a:defRPr sz="1200">
                <a:latin typeface="Verdana" pitchFamily="34" charset="0"/>
              </a:defRPr>
            </a:lvl1pPr>
          </a:lstStyle>
          <a:p>
            <a:endParaRPr lang="en-US" altLang="he-IL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51300" y="8975725"/>
            <a:ext cx="30988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 defTabSz="947738" eaLnBrk="0" hangingPunct="0">
              <a:defRPr sz="1200">
                <a:latin typeface="Verdana" pitchFamily="34" charset="0"/>
              </a:defRPr>
            </a:lvl1pPr>
          </a:lstStyle>
          <a:p>
            <a:fld id="{3CB5F1C5-2FFB-4BCB-974A-C2C503EAA8B4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7056346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1pPr>
    <a:lvl2pPr marL="231775" indent="-230188" algn="l" rtl="0" fontAlgn="base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2pPr>
    <a:lvl3pPr marL="461963" indent="-228600" algn="l" rtl="0" fontAlgn="base">
      <a:spcBef>
        <a:spcPct val="30000"/>
      </a:spcBef>
      <a:spcAft>
        <a:spcPct val="0"/>
      </a:spcAft>
      <a:buFont typeface="Verdana" pitchFamily="34" charset="0"/>
      <a:buChar char="–"/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3pPr>
    <a:lvl4pPr marL="633413" indent="-169863" algn="l" rtl="0" fontAlgn="base">
      <a:spcBef>
        <a:spcPct val="30000"/>
      </a:spcBef>
      <a:spcAft>
        <a:spcPct val="0"/>
      </a:spcAft>
      <a:buFont typeface="Verdana" pitchFamily="34" charset="0"/>
      <a:buChar char="•"/>
      <a:defRPr sz="10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4pPr>
    <a:lvl5pPr marL="803275" indent="-168275" algn="l" rtl="0" fontAlgn="base">
      <a:spcBef>
        <a:spcPct val="30000"/>
      </a:spcBef>
      <a:spcAft>
        <a:spcPct val="0"/>
      </a:spcAft>
      <a:buFont typeface="Verdana" pitchFamily="34" charset="0"/>
      <a:buChar char="–"/>
      <a:defRPr sz="10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658ED7-FA40-412B-82E3-104008930033}" type="slidenum">
              <a:rPr lang="en-US" altLang="he-IL"/>
              <a:pPr/>
              <a:t>1</a:t>
            </a:fld>
            <a:endParaRPr lang="en-US" altLang="he-IL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448120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2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825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should leave of the context of research problem and motivation. But it's not like that...</a:t>
            </a:r>
          </a:p>
          <a:p>
            <a:r>
              <a:rPr lang="en-US" dirty="0" smtClean="0"/>
              <a:t>Because the problem is not good defined. </a:t>
            </a:r>
          </a:p>
          <a:p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3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169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 not convincing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4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674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 not demonstrative!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5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431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They should start by describing the problem. </a:t>
            </a:r>
          </a:p>
          <a:p>
            <a:r>
              <a:rPr lang="en-US" dirty="0" smtClean="0"/>
              <a:t>But not only...</a:t>
            </a:r>
          </a:p>
          <a:p>
            <a:r>
              <a:rPr lang="en-US" dirty="0" smtClean="0"/>
              <a:t>It was the growth characteristics photo camera, which is limited.</a:t>
            </a:r>
          </a:p>
          <a:p>
            <a:r>
              <a:rPr lang="en-US" dirty="0" smtClean="0"/>
              <a:t>Also, at some level - this growth giving nothing  for IQ. But make devices more expensive. </a:t>
            </a:r>
          </a:p>
          <a:p>
            <a:r>
              <a:rPr lang="en-US" dirty="0" smtClean="0"/>
              <a:t>From here you would feel the significance of research for </a:t>
            </a:r>
            <a:r>
              <a:rPr lang="en-US" dirty="0" err="1" smtClean="0"/>
              <a:t>smratpohnes</a:t>
            </a:r>
            <a:r>
              <a:rPr lang="en-US" dirty="0" smtClean="0"/>
              <a:t> producers and vendors.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6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800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do not think that this is a successful parallel. Can be delete.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7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67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do not think that this is a successful parallel. Can be delete.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8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97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do not think that this is a successful parallel. Can be delete.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10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081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do not think that this is a successful parallel. Can be delete.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15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163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do not think that this is a successful parallel. Can be delete.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16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72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They should start by describing the problem. </a:t>
            </a:r>
          </a:p>
          <a:p>
            <a:r>
              <a:rPr lang="en-US" dirty="0" smtClean="0"/>
              <a:t>But not only...</a:t>
            </a:r>
          </a:p>
          <a:p>
            <a:r>
              <a:rPr lang="en-US" dirty="0" smtClean="0"/>
              <a:t>It was the growth characteristics photo camera, which is limited.</a:t>
            </a:r>
          </a:p>
          <a:p>
            <a:r>
              <a:rPr lang="en-US" dirty="0" smtClean="0"/>
              <a:t>Also, at some level - this growth giving nothing  for IQ. But make devices more expensive. </a:t>
            </a:r>
          </a:p>
          <a:p>
            <a:r>
              <a:rPr lang="en-US" dirty="0" smtClean="0"/>
              <a:t>From here you would feel the significance of research for </a:t>
            </a:r>
            <a:r>
              <a:rPr lang="en-US" dirty="0" err="1" smtClean="0"/>
              <a:t>smratpohnes</a:t>
            </a:r>
            <a:r>
              <a:rPr lang="en-US" dirty="0" smtClean="0"/>
              <a:t> producers and vendors.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17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1714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 not convincing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18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394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 not convincing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19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7591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 not convincing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20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366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 not convincing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21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2326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do not think that this is a successful parallel. Can be delete.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22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0560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They should start by describing the problem. </a:t>
            </a:r>
          </a:p>
          <a:p>
            <a:r>
              <a:rPr lang="en-US" dirty="0" smtClean="0"/>
              <a:t>But not only...</a:t>
            </a:r>
          </a:p>
          <a:p>
            <a:r>
              <a:rPr lang="en-US" dirty="0" smtClean="0"/>
              <a:t>It was the growth characteristics photo camera, which is limited.</a:t>
            </a:r>
          </a:p>
          <a:p>
            <a:r>
              <a:rPr lang="en-US" dirty="0" smtClean="0"/>
              <a:t>Also, at some level - this growth giving nothing  for IQ. But make devices more expensive. </a:t>
            </a:r>
          </a:p>
          <a:p>
            <a:r>
              <a:rPr lang="en-US" dirty="0" smtClean="0"/>
              <a:t>From here you would feel the significance of research for </a:t>
            </a:r>
            <a:r>
              <a:rPr lang="en-US" dirty="0" err="1" smtClean="0"/>
              <a:t>smratpohnes</a:t>
            </a:r>
            <a:r>
              <a:rPr lang="en-US" dirty="0" smtClean="0"/>
              <a:t> producers and vendors.</a:t>
            </a:r>
            <a:endParaRPr lang="ro-RO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5F1C5-2FFB-4BCB-974A-C2C503EAA8B4}" type="slidenum">
              <a:rPr lang="en-US" altLang="he-IL" smtClean="0">
                <a:solidFill>
                  <a:srgbClr val="000000"/>
                </a:solidFill>
              </a:rPr>
              <a:pPr/>
              <a:t>28</a:t>
            </a:fld>
            <a:endParaRPr lang="en-US" altLang="he-I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281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81DE-FAFE-4080-A516-B60FB2516366}" type="slidenum">
              <a:rPr lang="en-US" altLang="he-IL" smtClean="0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05826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AE9D-1DBF-47B0-A8F7-987A8083632A}" type="slidenum">
              <a:rPr lang="en-US" altLang="he-IL" smtClean="0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113066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A58-D600-4C32-B450-7C26F80BFE80}" type="slidenum">
              <a:rPr lang="en-US" altLang="he-IL" smtClean="0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076319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48FE-7563-4CA1-A3E3-E32E955AC5BD}" type="slidenum">
              <a:rPr lang="en-US" altLang="he-IL" smtClean="0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4292674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7061-6C02-46F7-ACAB-E49159036B9B}" type="slidenum">
              <a:rPr lang="en-US" altLang="he-IL" smtClean="0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968953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89EB5-DA0C-48C5-8849-0944D6C5A2A0}" type="slidenum">
              <a:rPr lang="en-US" altLang="he-IL" smtClean="0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733771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9940-F284-4F67-8CDC-79BDB7682E42}" type="slidenum">
              <a:rPr lang="en-US" altLang="he-IL" smtClean="0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372426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3A7B-EA95-4962-89F3-D100EDC017B9}" type="slidenum">
              <a:rPr lang="en-US" altLang="he-IL" smtClean="0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4203801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0B71-665A-4912-BD0D-3D2BAFA5E8B6}" type="slidenum">
              <a:rPr lang="en-US" altLang="he-IL" smtClean="0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85906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67C2-EB92-4600-ABD8-CF3B7377715C}" type="slidenum">
              <a:rPr lang="en-US" altLang="he-IL" smtClean="0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441868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DCBE1-1266-4BC6-9289-0E6045293879}" type="slidenum">
              <a:rPr lang="en-US" altLang="he-IL" smtClean="0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210688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3927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8194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0890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94655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7636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85589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7852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4425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9336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81DE-FAFE-4080-A516-B60FB2516366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0226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AE9D-1DBF-47B0-A8F7-987A8083632A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892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A58-D600-4C32-B450-7C26F80BFE80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519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48FE-7563-4CA1-A3E3-E32E955AC5BD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397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7061-6C02-46F7-ACAB-E49159036B9B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5455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89EB5-DA0C-48C5-8849-0944D6C5A2A0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1300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9940-F284-4F67-8CDC-79BDB7682E42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5438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3A7B-EA95-4962-89F3-D100EDC017B9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3753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0B71-665A-4912-BD0D-3D2BAFA5E8B6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5959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67C2-EB92-4600-ABD8-CF3B7377715C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8986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DCBE1-1266-4BC6-9289-0E6045293879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6724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1854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8142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29826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1809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989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7522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25792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6821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353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83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6746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38876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3607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4028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4731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13097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88075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1120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4003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2374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0929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7239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41151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5326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3024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20023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0149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4416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19627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08841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5801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6784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274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1655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1021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2674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2651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3596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33561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7632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9769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0983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87338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40208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9758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8947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8548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73088" y="5813425"/>
            <a:ext cx="7988300" cy="650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rgbClr val="ED7D31"/>
                </a:solidFill>
                <a:ea typeface="ＭＳ Ｐゴシック" pitchFamily="-106" charset="-128"/>
                <a:cs typeface="ＭＳ Ｐゴシック" pitchFamily="-106" charset="-128"/>
              </a:rPr>
              <a:t>  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72400" y="1497600"/>
            <a:ext cx="6285600" cy="4136400"/>
          </a:xfrm>
        </p:spPr>
        <p:txBody>
          <a:bodyPr lIns="0" tIns="0" rIns="0" bIns="0">
            <a:normAutofit/>
          </a:bodyPr>
          <a:lstStyle>
            <a:lvl1pPr>
              <a:lnSpc>
                <a:spcPts val="2000"/>
              </a:lnSpc>
              <a:buNone/>
              <a:defRPr sz="1600" b="1"/>
            </a:lvl1pPr>
          </a:lstStyle>
          <a:p>
            <a:pPr lvl="0"/>
            <a:r>
              <a:rPr lang="fi-FI" dirty="0" err="1" smtClean="0"/>
              <a:t>Click</a:t>
            </a:r>
            <a:r>
              <a:rPr lang="fi-FI" dirty="0" smtClean="0"/>
              <a:t> to </a:t>
            </a:r>
            <a:r>
              <a:rPr lang="fi-FI" dirty="0" err="1" smtClean="0"/>
              <a:t>edit</a:t>
            </a:r>
            <a:r>
              <a:rPr lang="fi-FI" dirty="0" smtClean="0"/>
              <a:t> </a:t>
            </a:r>
            <a:r>
              <a:rPr lang="fi-FI" dirty="0" err="1" smtClean="0"/>
              <a:t>Master</a:t>
            </a:r>
            <a:r>
              <a:rPr lang="fi-FI" dirty="0" smtClean="0"/>
              <a:t> </a:t>
            </a:r>
            <a:r>
              <a:rPr lang="fi-FI" dirty="0" err="1" smtClean="0"/>
              <a:t>text</a:t>
            </a:r>
            <a:r>
              <a:rPr lang="fi-FI" dirty="0" smtClean="0"/>
              <a:t> </a:t>
            </a:r>
            <a:r>
              <a:rPr lang="fi-FI" dirty="0" err="1" smtClean="0"/>
              <a:t>styles</a:t>
            </a:r>
            <a:endParaRPr lang="fi-FI" dirty="0" smtClean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72400" y="487740"/>
            <a:ext cx="7772400" cy="900000"/>
          </a:xfrm>
        </p:spPr>
        <p:txBody>
          <a:bodyPr lIns="0" tIns="0" rIns="0" bIns="0" anchor="t">
            <a:noAutofit/>
          </a:bodyPr>
          <a:lstStyle>
            <a:lvl1pPr algn="l"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fi-FI" dirty="0" err="1" smtClean="0"/>
              <a:t>Click</a:t>
            </a:r>
            <a:r>
              <a:rPr lang="fi-FI" dirty="0" smtClean="0"/>
              <a:t> to </a:t>
            </a:r>
            <a:r>
              <a:rPr lang="fi-FI" dirty="0" err="1" smtClean="0"/>
              <a:t>edit</a:t>
            </a:r>
            <a:r>
              <a:rPr lang="fi-FI" dirty="0" smtClean="0"/>
              <a:t> </a:t>
            </a:r>
            <a:r>
              <a:rPr lang="fi-FI" dirty="0" err="1" smtClean="0"/>
              <a:t>Master</a:t>
            </a:r>
            <a:r>
              <a:rPr lang="fi-FI" dirty="0" smtClean="0"/>
              <a:t> </a:t>
            </a:r>
            <a:r>
              <a:rPr lang="fi-FI" dirty="0" err="1" smtClean="0"/>
              <a:t>title</a:t>
            </a:r>
            <a:r>
              <a:rPr lang="fi-FI" dirty="0" smtClean="0"/>
              <a:t> </a:t>
            </a:r>
            <a:r>
              <a:rPr lang="fi-FI" dirty="0" err="1" smtClean="0"/>
              <a:t>style</a:t>
            </a:r>
            <a:endParaRPr lang="en-US" dirty="0"/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5143500" y="6145213"/>
            <a:ext cx="1536700" cy="382645"/>
          </a:xfrm>
        </p:spPr>
        <p:txBody>
          <a:bodyPr lIns="0" tIns="0" rIns="0" bIns="0"/>
          <a:lstStyle>
            <a:lvl1pPr marL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</a:lstStyle>
          <a:p>
            <a:pPr lvl="0"/>
            <a:r>
              <a:rPr lang="fi-FI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6859587" y="6145213"/>
            <a:ext cx="1701801" cy="382645"/>
          </a:xfrm>
        </p:spPr>
        <p:txBody>
          <a:bodyPr lIns="0" tIns="0" rIns="0" bIns="0"/>
          <a:lstStyle>
            <a:lvl1pPr marL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</a:lstStyle>
          <a:p>
            <a:pPr lvl="0"/>
            <a:r>
              <a:rPr lang="fi-FI" smtClean="0"/>
              <a:t>Click to edit Master text styles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3429000" y="6145213"/>
            <a:ext cx="1544638" cy="127000"/>
          </a:xfrm>
        </p:spPr>
        <p:txBody>
          <a:bodyPr lIns="0" tIns="0" rIns="0" bIns="0" anchor="t"/>
          <a:lstStyle>
            <a:lvl1pPr algn="l">
              <a:defRPr sz="900" b="1"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9"/>
          </p:nvPr>
        </p:nvSpPr>
        <p:spPr>
          <a:xfrm>
            <a:off x="3429000" y="6273800"/>
            <a:ext cx="1544638" cy="125413"/>
          </a:xfrm>
        </p:spPr>
        <p:txBody>
          <a:bodyPr lIns="0" tIns="0" rIns="0" bIns="0" anchor="t"/>
          <a:lstStyle>
            <a:lvl1pPr>
              <a:defRPr sz="900" b="1" smtClean="0"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3429000" y="6402388"/>
            <a:ext cx="1544638" cy="125412"/>
          </a:xfrm>
        </p:spPr>
        <p:txBody>
          <a:bodyPr lIns="0" tIns="0" rIns="0" bIns="0" anchor="t"/>
          <a:lstStyle>
            <a:lvl1pPr algn="l">
              <a:defRPr sz="900" b="1" smtClean="0"/>
            </a:lvl1pPr>
          </a:lstStyle>
          <a:p>
            <a:pPr>
              <a:defRPr/>
            </a:pPr>
            <a:fld id="{C9977A21-F783-47CA-8422-E32EB56A01F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631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81DE-FAFE-4080-A516-B60FB2516366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89880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AE9D-1DBF-47B0-A8F7-987A8083632A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64378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A58-D600-4C32-B450-7C26F80BFE80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79383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48FE-7563-4CA1-A3E3-E32E955AC5BD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97812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7061-6C02-46F7-ACAB-E49159036B9B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95846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89EB5-DA0C-48C5-8849-0944D6C5A2A0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2901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9940-F284-4F67-8CDC-79BDB7682E42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186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3A7B-EA95-4962-89F3-D100EDC017B9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07356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0B71-665A-4912-BD0D-3D2BAFA5E8B6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5516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67C2-EB92-4600-ABD8-CF3B7377715C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91272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DCBE1-1266-4BC6-9289-0E6045293879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7227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7598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4071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6246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8933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4572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3050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9754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40778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2514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9690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38013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1210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6068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96198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9969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2332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5681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4696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74529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1269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5716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3383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854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9987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9683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15294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3867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08949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8482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6200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0853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28395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0041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0678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540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4559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61673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768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50627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73088" y="5813425"/>
            <a:ext cx="7988300" cy="650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rgbClr val="ED7D31"/>
                </a:solidFill>
                <a:ea typeface="ＭＳ Ｐゴシック" pitchFamily="-106" charset="-128"/>
                <a:cs typeface="ＭＳ Ｐゴシック" pitchFamily="-106" charset="-128"/>
              </a:rPr>
              <a:t>  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72400" y="1497600"/>
            <a:ext cx="6285600" cy="4136400"/>
          </a:xfrm>
        </p:spPr>
        <p:txBody>
          <a:bodyPr lIns="0" tIns="0" rIns="0" bIns="0">
            <a:normAutofit/>
          </a:bodyPr>
          <a:lstStyle>
            <a:lvl1pPr>
              <a:lnSpc>
                <a:spcPts val="2000"/>
              </a:lnSpc>
              <a:buNone/>
              <a:defRPr sz="1600" b="1"/>
            </a:lvl1pPr>
          </a:lstStyle>
          <a:p>
            <a:pPr lvl="0"/>
            <a:r>
              <a:rPr lang="fi-FI" dirty="0" err="1" smtClean="0"/>
              <a:t>Click</a:t>
            </a:r>
            <a:r>
              <a:rPr lang="fi-FI" dirty="0" smtClean="0"/>
              <a:t> to </a:t>
            </a:r>
            <a:r>
              <a:rPr lang="fi-FI" dirty="0" err="1" smtClean="0"/>
              <a:t>edit</a:t>
            </a:r>
            <a:r>
              <a:rPr lang="fi-FI" dirty="0" smtClean="0"/>
              <a:t> </a:t>
            </a:r>
            <a:r>
              <a:rPr lang="fi-FI" dirty="0" err="1" smtClean="0"/>
              <a:t>Master</a:t>
            </a:r>
            <a:r>
              <a:rPr lang="fi-FI" dirty="0" smtClean="0"/>
              <a:t> </a:t>
            </a:r>
            <a:r>
              <a:rPr lang="fi-FI" dirty="0" err="1" smtClean="0"/>
              <a:t>text</a:t>
            </a:r>
            <a:r>
              <a:rPr lang="fi-FI" dirty="0" smtClean="0"/>
              <a:t> </a:t>
            </a:r>
            <a:r>
              <a:rPr lang="fi-FI" dirty="0" err="1" smtClean="0"/>
              <a:t>styles</a:t>
            </a:r>
            <a:endParaRPr lang="fi-FI" dirty="0" smtClean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72400" y="487740"/>
            <a:ext cx="7772400" cy="900000"/>
          </a:xfrm>
        </p:spPr>
        <p:txBody>
          <a:bodyPr lIns="0" tIns="0" rIns="0" bIns="0" anchor="t">
            <a:noAutofit/>
          </a:bodyPr>
          <a:lstStyle>
            <a:lvl1pPr algn="l"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fi-FI" dirty="0" err="1" smtClean="0"/>
              <a:t>Click</a:t>
            </a:r>
            <a:r>
              <a:rPr lang="fi-FI" dirty="0" smtClean="0"/>
              <a:t> to </a:t>
            </a:r>
            <a:r>
              <a:rPr lang="fi-FI" dirty="0" err="1" smtClean="0"/>
              <a:t>edit</a:t>
            </a:r>
            <a:r>
              <a:rPr lang="fi-FI" dirty="0" smtClean="0"/>
              <a:t> </a:t>
            </a:r>
            <a:r>
              <a:rPr lang="fi-FI" dirty="0" err="1" smtClean="0"/>
              <a:t>Master</a:t>
            </a:r>
            <a:r>
              <a:rPr lang="fi-FI" dirty="0" smtClean="0"/>
              <a:t> </a:t>
            </a:r>
            <a:r>
              <a:rPr lang="fi-FI" dirty="0" err="1" smtClean="0"/>
              <a:t>title</a:t>
            </a:r>
            <a:r>
              <a:rPr lang="fi-FI" dirty="0" smtClean="0"/>
              <a:t> </a:t>
            </a:r>
            <a:r>
              <a:rPr lang="fi-FI" dirty="0" err="1" smtClean="0"/>
              <a:t>style</a:t>
            </a:r>
            <a:endParaRPr lang="en-US" dirty="0"/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5143500" y="6145213"/>
            <a:ext cx="1536700" cy="382645"/>
          </a:xfrm>
        </p:spPr>
        <p:txBody>
          <a:bodyPr lIns="0" tIns="0" rIns="0" bIns="0"/>
          <a:lstStyle>
            <a:lvl1pPr marL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</a:lstStyle>
          <a:p>
            <a:pPr lvl="0"/>
            <a:r>
              <a:rPr lang="fi-FI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6859587" y="6145213"/>
            <a:ext cx="1701801" cy="382645"/>
          </a:xfrm>
        </p:spPr>
        <p:txBody>
          <a:bodyPr lIns="0" tIns="0" rIns="0" bIns="0"/>
          <a:lstStyle>
            <a:lvl1pPr marL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</a:lstStyle>
          <a:p>
            <a:pPr lvl="0"/>
            <a:r>
              <a:rPr lang="fi-FI" smtClean="0"/>
              <a:t>Click to edit Master text styles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3429000" y="6145213"/>
            <a:ext cx="1544638" cy="127000"/>
          </a:xfrm>
        </p:spPr>
        <p:txBody>
          <a:bodyPr lIns="0" tIns="0" rIns="0" bIns="0" anchor="t"/>
          <a:lstStyle>
            <a:lvl1pPr algn="l">
              <a:defRPr sz="900" b="1"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9"/>
          </p:nvPr>
        </p:nvSpPr>
        <p:spPr>
          <a:xfrm>
            <a:off x="3429000" y="6273800"/>
            <a:ext cx="1544638" cy="125413"/>
          </a:xfrm>
        </p:spPr>
        <p:txBody>
          <a:bodyPr lIns="0" tIns="0" rIns="0" bIns="0" anchor="t"/>
          <a:lstStyle>
            <a:lvl1pPr>
              <a:defRPr sz="900" b="1" smtClean="0"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3429000" y="6402388"/>
            <a:ext cx="1544638" cy="125412"/>
          </a:xfrm>
        </p:spPr>
        <p:txBody>
          <a:bodyPr lIns="0" tIns="0" rIns="0" bIns="0" anchor="t"/>
          <a:lstStyle>
            <a:lvl1pPr algn="l">
              <a:defRPr sz="900" b="1" smtClean="0"/>
            </a:lvl1pPr>
          </a:lstStyle>
          <a:p>
            <a:pPr>
              <a:defRPr/>
            </a:pPr>
            <a:fld id="{C9977A21-F783-47CA-8422-E32EB56A01F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856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81DE-FAFE-4080-A516-B60FB2516366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15590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AE9D-1DBF-47B0-A8F7-987A8083632A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76104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A58-D600-4C32-B450-7C26F80BFE80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91666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48FE-7563-4CA1-A3E3-E32E955AC5BD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28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7061-6C02-46F7-ACAB-E49159036B9B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5552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89EB5-DA0C-48C5-8849-0944D6C5A2A0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8532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9940-F284-4F67-8CDC-79BDB7682E42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71987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3A7B-EA95-4962-89F3-D100EDC017B9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47383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0B71-665A-4912-BD0D-3D2BAFA5E8B6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78059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67C2-EB92-4600-ABD8-CF3B7377715C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59229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DCBE1-1266-4BC6-9289-0E6045293879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24701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7197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88484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31201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9239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8495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409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7048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6817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25913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7805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3770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59771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101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5443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95589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6757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5196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73088" y="5813425"/>
            <a:ext cx="7988300" cy="650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rgbClr val="ED7D31"/>
                </a:solidFill>
                <a:ea typeface="ＭＳ Ｐゴシック" pitchFamily="-106" charset="-128"/>
                <a:cs typeface="ＭＳ Ｐゴシック" pitchFamily="-106" charset="-128"/>
              </a:rPr>
              <a:t>  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72400" y="1497600"/>
            <a:ext cx="6285600" cy="4136400"/>
          </a:xfrm>
        </p:spPr>
        <p:txBody>
          <a:bodyPr lIns="0" tIns="0" rIns="0" bIns="0">
            <a:normAutofit/>
          </a:bodyPr>
          <a:lstStyle>
            <a:lvl1pPr>
              <a:lnSpc>
                <a:spcPts val="2000"/>
              </a:lnSpc>
              <a:buNone/>
              <a:defRPr sz="1600" b="1"/>
            </a:lvl1pPr>
          </a:lstStyle>
          <a:p>
            <a:pPr lvl="0"/>
            <a:r>
              <a:rPr lang="fi-FI" dirty="0" err="1" smtClean="0"/>
              <a:t>Click</a:t>
            </a:r>
            <a:r>
              <a:rPr lang="fi-FI" dirty="0" smtClean="0"/>
              <a:t> to </a:t>
            </a:r>
            <a:r>
              <a:rPr lang="fi-FI" dirty="0" err="1" smtClean="0"/>
              <a:t>edit</a:t>
            </a:r>
            <a:r>
              <a:rPr lang="fi-FI" dirty="0" smtClean="0"/>
              <a:t> </a:t>
            </a:r>
            <a:r>
              <a:rPr lang="fi-FI" dirty="0" err="1" smtClean="0"/>
              <a:t>Master</a:t>
            </a:r>
            <a:r>
              <a:rPr lang="fi-FI" dirty="0" smtClean="0"/>
              <a:t> </a:t>
            </a:r>
            <a:r>
              <a:rPr lang="fi-FI" dirty="0" err="1" smtClean="0"/>
              <a:t>text</a:t>
            </a:r>
            <a:r>
              <a:rPr lang="fi-FI" dirty="0" smtClean="0"/>
              <a:t> </a:t>
            </a:r>
            <a:r>
              <a:rPr lang="fi-FI" dirty="0" err="1" smtClean="0"/>
              <a:t>styles</a:t>
            </a:r>
            <a:endParaRPr lang="fi-FI" dirty="0" smtClean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72400" y="487740"/>
            <a:ext cx="7772400" cy="900000"/>
          </a:xfrm>
        </p:spPr>
        <p:txBody>
          <a:bodyPr lIns="0" tIns="0" rIns="0" bIns="0" anchor="t">
            <a:noAutofit/>
          </a:bodyPr>
          <a:lstStyle>
            <a:lvl1pPr algn="l"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fi-FI" dirty="0" err="1" smtClean="0"/>
              <a:t>Click</a:t>
            </a:r>
            <a:r>
              <a:rPr lang="fi-FI" dirty="0" smtClean="0"/>
              <a:t> to </a:t>
            </a:r>
            <a:r>
              <a:rPr lang="fi-FI" dirty="0" err="1" smtClean="0"/>
              <a:t>edit</a:t>
            </a:r>
            <a:r>
              <a:rPr lang="fi-FI" dirty="0" smtClean="0"/>
              <a:t> </a:t>
            </a:r>
            <a:r>
              <a:rPr lang="fi-FI" dirty="0" err="1" smtClean="0"/>
              <a:t>Master</a:t>
            </a:r>
            <a:r>
              <a:rPr lang="fi-FI" dirty="0" smtClean="0"/>
              <a:t> </a:t>
            </a:r>
            <a:r>
              <a:rPr lang="fi-FI" dirty="0" err="1" smtClean="0"/>
              <a:t>title</a:t>
            </a:r>
            <a:r>
              <a:rPr lang="fi-FI" dirty="0" smtClean="0"/>
              <a:t> </a:t>
            </a:r>
            <a:r>
              <a:rPr lang="fi-FI" dirty="0" err="1" smtClean="0"/>
              <a:t>style</a:t>
            </a:r>
            <a:endParaRPr lang="en-US" dirty="0"/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5143500" y="6145213"/>
            <a:ext cx="1536700" cy="382645"/>
          </a:xfrm>
        </p:spPr>
        <p:txBody>
          <a:bodyPr lIns="0" tIns="0" rIns="0" bIns="0"/>
          <a:lstStyle>
            <a:lvl1pPr marL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</a:lstStyle>
          <a:p>
            <a:pPr lvl="0"/>
            <a:r>
              <a:rPr lang="fi-FI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6859587" y="6145213"/>
            <a:ext cx="1701801" cy="382645"/>
          </a:xfrm>
        </p:spPr>
        <p:txBody>
          <a:bodyPr lIns="0" tIns="0" rIns="0" bIns="0"/>
          <a:lstStyle>
            <a:lvl1pPr marL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</a:lstStyle>
          <a:p>
            <a:pPr lvl="0"/>
            <a:r>
              <a:rPr lang="fi-FI" smtClean="0"/>
              <a:t>Click to edit Master text styles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3429000" y="6145213"/>
            <a:ext cx="1544638" cy="127000"/>
          </a:xfrm>
        </p:spPr>
        <p:txBody>
          <a:bodyPr lIns="0" tIns="0" rIns="0" bIns="0" anchor="t"/>
          <a:lstStyle>
            <a:lvl1pPr algn="l">
              <a:defRPr sz="900" b="1"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9"/>
          </p:nvPr>
        </p:nvSpPr>
        <p:spPr>
          <a:xfrm>
            <a:off x="3429000" y="6273800"/>
            <a:ext cx="1544638" cy="125413"/>
          </a:xfrm>
        </p:spPr>
        <p:txBody>
          <a:bodyPr lIns="0" tIns="0" rIns="0" bIns="0" anchor="t"/>
          <a:lstStyle>
            <a:lvl1pPr>
              <a:defRPr sz="900" b="1" smtClean="0"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3429000" y="6402388"/>
            <a:ext cx="1544638" cy="125412"/>
          </a:xfrm>
        </p:spPr>
        <p:txBody>
          <a:bodyPr lIns="0" tIns="0" rIns="0" bIns="0" anchor="t"/>
          <a:lstStyle>
            <a:lvl1pPr algn="l">
              <a:defRPr sz="900" b="1" smtClean="0"/>
            </a:lvl1pPr>
          </a:lstStyle>
          <a:p>
            <a:pPr>
              <a:defRPr/>
            </a:pPr>
            <a:fld id="{C9977A21-F783-47CA-8422-E32EB56A01F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381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5971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9110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0086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81DE-FAFE-4080-A516-B60FB2516366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9337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AE9D-1DBF-47B0-A8F7-987A8083632A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21383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A58-D600-4C32-B450-7C26F80BFE80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85948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48FE-7563-4CA1-A3E3-E32E955AC5BD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08008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7061-6C02-46F7-ACAB-E49159036B9B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44915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89EB5-DA0C-48C5-8849-0944D6C5A2A0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30417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49940-F284-4F67-8CDC-79BDB7682E42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74751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3A7B-EA95-4962-89F3-D100EDC017B9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85801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B0B71-665A-4912-BD0D-3D2BAFA5E8B6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84022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867C2-EB92-4600-ABD8-CF3B7377715C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09131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DCBE1-1266-4BC6-9289-0E6045293879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02706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62211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1533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584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9542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3395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22666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0144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8499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2939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6742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0123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73088" y="5813425"/>
            <a:ext cx="7988300" cy="650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rgbClr val="ED7D31"/>
                </a:solidFill>
                <a:ea typeface="ＭＳ Ｐゴシック" pitchFamily="-106" charset="-128"/>
                <a:cs typeface="ＭＳ Ｐゴシック" pitchFamily="-106" charset="-128"/>
              </a:rPr>
              <a:t>  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72400" y="1497600"/>
            <a:ext cx="6285600" cy="4136400"/>
          </a:xfrm>
        </p:spPr>
        <p:txBody>
          <a:bodyPr lIns="0" tIns="0" rIns="0" bIns="0">
            <a:normAutofit/>
          </a:bodyPr>
          <a:lstStyle>
            <a:lvl1pPr>
              <a:lnSpc>
                <a:spcPts val="2000"/>
              </a:lnSpc>
              <a:buNone/>
              <a:defRPr sz="1600" b="1"/>
            </a:lvl1pPr>
          </a:lstStyle>
          <a:p>
            <a:pPr lvl="0"/>
            <a:r>
              <a:rPr lang="fi-FI" dirty="0" err="1" smtClean="0"/>
              <a:t>Click</a:t>
            </a:r>
            <a:r>
              <a:rPr lang="fi-FI" dirty="0" smtClean="0"/>
              <a:t> to </a:t>
            </a:r>
            <a:r>
              <a:rPr lang="fi-FI" dirty="0" err="1" smtClean="0"/>
              <a:t>edit</a:t>
            </a:r>
            <a:r>
              <a:rPr lang="fi-FI" dirty="0" smtClean="0"/>
              <a:t> </a:t>
            </a:r>
            <a:r>
              <a:rPr lang="fi-FI" dirty="0" err="1" smtClean="0"/>
              <a:t>Master</a:t>
            </a:r>
            <a:r>
              <a:rPr lang="fi-FI" dirty="0" smtClean="0"/>
              <a:t> </a:t>
            </a:r>
            <a:r>
              <a:rPr lang="fi-FI" dirty="0" err="1" smtClean="0"/>
              <a:t>text</a:t>
            </a:r>
            <a:r>
              <a:rPr lang="fi-FI" dirty="0" smtClean="0"/>
              <a:t> </a:t>
            </a:r>
            <a:r>
              <a:rPr lang="fi-FI" dirty="0" err="1" smtClean="0"/>
              <a:t>styles</a:t>
            </a:r>
            <a:endParaRPr lang="fi-FI" dirty="0" smtClean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72400" y="487740"/>
            <a:ext cx="7772400" cy="900000"/>
          </a:xfrm>
        </p:spPr>
        <p:txBody>
          <a:bodyPr lIns="0" tIns="0" rIns="0" bIns="0" anchor="t">
            <a:noAutofit/>
          </a:bodyPr>
          <a:lstStyle>
            <a:lvl1pPr algn="l"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fi-FI" dirty="0" err="1" smtClean="0"/>
              <a:t>Click</a:t>
            </a:r>
            <a:r>
              <a:rPr lang="fi-FI" dirty="0" smtClean="0"/>
              <a:t> to </a:t>
            </a:r>
            <a:r>
              <a:rPr lang="fi-FI" dirty="0" err="1" smtClean="0"/>
              <a:t>edit</a:t>
            </a:r>
            <a:r>
              <a:rPr lang="fi-FI" dirty="0" smtClean="0"/>
              <a:t> </a:t>
            </a:r>
            <a:r>
              <a:rPr lang="fi-FI" dirty="0" err="1" smtClean="0"/>
              <a:t>Master</a:t>
            </a:r>
            <a:r>
              <a:rPr lang="fi-FI" dirty="0" smtClean="0"/>
              <a:t> </a:t>
            </a:r>
            <a:r>
              <a:rPr lang="fi-FI" dirty="0" err="1" smtClean="0"/>
              <a:t>title</a:t>
            </a:r>
            <a:r>
              <a:rPr lang="fi-FI" dirty="0" smtClean="0"/>
              <a:t> </a:t>
            </a:r>
            <a:r>
              <a:rPr lang="fi-FI" dirty="0" err="1" smtClean="0"/>
              <a:t>style</a:t>
            </a:r>
            <a:endParaRPr lang="en-US" dirty="0"/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5143500" y="6145213"/>
            <a:ext cx="1536700" cy="382645"/>
          </a:xfrm>
        </p:spPr>
        <p:txBody>
          <a:bodyPr lIns="0" tIns="0" rIns="0" bIns="0"/>
          <a:lstStyle>
            <a:lvl1pPr marL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</a:lstStyle>
          <a:p>
            <a:pPr lvl="0"/>
            <a:r>
              <a:rPr lang="fi-FI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6859587" y="6145213"/>
            <a:ext cx="1701801" cy="382645"/>
          </a:xfrm>
        </p:spPr>
        <p:txBody>
          <a:bodyPr lIns="0" tIns="0" rIns="0" bIns="0"/>
          <a:lstStyle>
            <a:lvl1pPr marL="0">
              <a:lnSpc>
                <a:spcPts val="950"/>
              </a:lnSpc>
              <a:spcBef>
                <a:spcPts val="0"/>
              </a:spcBef>
              <a:buNone/>
              <a:defRPr sz="950" b="1">
                <a:solidFill>
                  <a:schemeClr val="bg2"/>
                </a:solidFill>
              </a:defRPr>
            </a:lvl1pPr>
          </a:lstStyle>
          <a:p>
            <a:pPr lvl="0"/>
            <a:r>
              <a:rPr lang="fi-FI" smtClean="0"/>
              <a:t>Click to edit Master text styles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3429000" y="6145213"/>
            <a:ext cx="1544638" cy="127000"/>
          </a:xfrm>
        </p:spPr>
        <p:txBody>
          <a:bodyPr lIns="0" tIns="0" rIns="0" bIns="0" anchor="t"/>
          <a:lstStyle>
            <a:lvl1pPr algn="l">
              <a:defRPr sz="900" b="1"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9"/>
          </p:nvPr>
        </p:nvSpPr>
        <p:spPr>
          <a:xfrm>
            <a:off x="3429000" y="6273800"/>
            <a:ext cx="1544638" cy="125413"/>
          </a:xfrm>
        </p:spPr>
        <p:txBody>
          <a:bodyPr lIns="0" tIns="0" rIns="0" bIns="0" anchor="t"/>
          <a:lstStyle>
            <a:lvl1pPr>
              <a:defRPr sz="900" b="1" smtClean="0"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20"/>
          </p:nvPr>
        </p:nvSpPr>
        <p:spPr>
          <a:xfrm>
            <a:off x="3429000" y="6402388"/>
            <a:ext cx="1544638" cy="125412"/>
          </a:xfrm>
        </p:spPr>
        <p:txBody>
          <a:bodyPr lIns="0" tIns="0" rIns="0" bIns="0" anchor="t"/>
          <a:lstStyle>
            <a:lvl1pPr algn="l">
              <a:defRPr sz="900" b="1" smtClean="0"/>
            </a:lvl1pPr>
          </a:lstStyle>
          <a:p>
            <a:pPr>
              <a:defRPr/>
            </a:pPr>
            <a:fld id="{C9977A21-F783-47CA-8422-E32EB56A01F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465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2361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8604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5485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9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41.xml"/><Relationship Id="rId34" Type="http://schemas.openxmlformats.org/officeDocument/2006/relationships/slideLayout" Target="../slideLayouts/slideLayout54.xml"/><Relationship Id="rId42" Type="http://schemas.openxmlformats.org/officeDocument/2006/relationships/slideLayout" Target="../slideLayouts/slideLayout62.xml"/><Relationship Id="rId47" Type="http://schemas.openxmlformats.org/officeDocument/2006/relationships/slideLayout" Target="../slideLayouts/slideLayout67.xml"/><Relationship Id="rId50" Type="http://schemas.openxmlformats.org/officeDocument/2006/relationships/slideLayout" Target="../slideLayouts/slideLayout70.xml"/><Relationship Id="rId55" Type="http://schemas.openxmlformats.org/officeDocument/2006/relationships/slideLayout" Target="../slideLayouts/slideLayout75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33" Type="http://schemas.openxmlformats.org/officeDocument/2006/relationships/slideLayout" Target="../slideLayouts/slideLayout53.xml"/><Relationship Id="rId38" Type="http://schemas.openxmlformats.org/officeDocument/2006/relationships/slideLayout" Target="../slideLayouts/slideLayout58.xml"/><Relationship Id="rId46" Type="http://schemas.openxmlformats.org/officeDocument/2006/relationships/slideLayout" Target="../slideLayouts/slideLayout66.xml"/><Relationship Id="rId59" Type="http://schemas.openxmlformats.org/officeDocument/2006/relationships/slideLayout" Target="../slideLayouts/slideLayout79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29" Type="http://schemas.openxmlformats.org/officeDocument/2006/relationships/slideLayout" Target="../slideLayouts/slideLayout49.xml"/><Relationship Id="rId41" Type="http://schemas.openxmlformats.org/officeDocument/2006/relationships/slideLayout" Target="../slideLayouts/slideLayout61.xml"/><Relationship Id="rId54" Type="http://schemas.openxmlformats.org/officeDocument/2006/relationships/slideLayout" Target="../slideLayouts/slideLayout74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52.xml"/><Relationship Id="rId37" Type="http://schemas.openxmlformats.org/officeDocument/2006/relationships/slideLayout" Target="../slideLayouts/slideLayout57.xml"/><Relationship Id="rId40" Type="http://schemas.openxmlformats.org/officeDocument/2006/relationships/slideLayout" Target="../slideLayouts/slideLayout60.xml"/><Relationship Id="rId45" Type="http://schemas.openxmlformats.org/officeDocument/2006/relationships/slideLayout" Target="../slideLayouts/slideLayout65.xml"/><Relationship Id="rId53" Type="http://schemas.openxmlformats.org/officeDocument/2006/relationships/slideLayout" Target="../slideLayouts/slideLayout73.xml"/><Relationship Id="rId58" Type="http://schemas.openxmlformats.org/officeDocument/2006/relationships/slideLayout" Target="../slideLayouts/slideLayout78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56.xml"/><Relationship Id="rId49" Type="http://schemas.openxmlformats.org/officeDocument/2006/relationships/slideLayout" Target="../slideLayouts/slideLayout69.xml"/><Relationship Id="rId57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31" Type="http://schemas.openxmlformats.org/officeDocument/2006/relationships/slideLayout" Target="../slideLayouts/slideLayout51.xml"/><Relationship Id="rId44" Type="http://schemas.openxmlformats.org/officeDocument/2006/relationships/slideLayout" Target="../slideLayouts/slideLayout64.xml"/><Relationship Id="rId52" Type="http://schemas.openxmlformats.org/officeDocument/2006/relationships/slideLayout" Target="../slideLayouts/slideLayout72.xml"/><Relationship Id="rId60" Type="http://schemas.openxmlformats.org/officeDocument/2006/relationships/theme" Target="../theme/theme2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Relationship Id="rId30" Type="http://schemas.openxmlformats.org/officeDocument/2006/relationships/slideLayout" Target="../slideLayouts/slideLayout50.xml"/><Relationship Id="rId35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63.xml"/><Relationship Id="rId48" Type="http://schemas.openxmlformats.org/officeDocument/2006/relationships/slideLayout" Target="../slideLayouts/slideLayout68.xml"/><Relationship Id="rId56" Type="http://schemas.openxmlformats.org/officeDocument/2006/relationships/slideLayout" Target="../slideLayouts/slideLayout76.xml"/><Relationship Id="rId8" Type="http://schemas.openxmlformats.org/officeDocument/2006/relationships/slideLayout" Target="../slideLayouts/slideLayout28.xml"/><Relationship Id="rId51" Type="http://schemas.openxmlformats.org/officeDocument/2006/relationships/slideLayout" Target="../slideLayouts/slideLayout71.xml"/><Relationship Id="rId3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slideLayout" Target="../slideLayouts/slideLayout105.xml"/><Relationship Id="rId39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34" Type="http://schemas.openxmlformats.org/officeDocument/2006/relationships/slideLayout" Target="../slideLayouts/slideLayout113.xml"/><Relationship Id="rId42" Type="http://schemas.openxmlformats.org/officeDocument/2006/relationships/slideLayout" Target="../slideLayouts/slideLayout121.xml"/><Relationship Id="rId47" Type="http://schemas.openxmlformats.org/officeDocument/2006/relationships/slideLayout" Target="../slideLayouts/slideLayout126.xml"/><Relationship Id="rId50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slideLayout" Target="../slideLayouts/slideLayout104.xml"/><Relationship Id="rId33" Type="http://schemas.openxmlformats.org/officeDocument/2006/relationships/slideLayout" Target="../slideLayouts/slideLayout112.xml"/><Relationship Id="rId38" Type="http://schemas.openxmlformats.org/officeDocument/2006/relationships/slideLayout" Target="../slideLayouts/slideLayout117.xml"/><Relationship Id="rId46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29" Type="http://schemas.openxmlformats.org/officeDocument/2006/relationships/slideLayout" Target="../slideLayouts/slideLayout108.xml"/><Relationship Id="rId41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32" Type="http://schemas.openxmlformats.org/officeDocument/2006/relationships/slideLayout" Target="../slideLayouts/slideLayout111.xml"/><Relationship Id="rId37" Type="http://schemas.openxmlformats.org/officeDocument/2006/relationships/slideLayout" Target="../slideLayouts/slideLayout116.xml"/><Relationship Id="rId40" Type="http://schemas.openxmlformats.org/officeDocument/2006/relationships/slideLayout" Target="../slideLayouts/slideLayout119.xml"/><Relationship Id="rId45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28" Type="http://schemas.openxmlformats.org/officeDocument/2006/relationships/slideLayout" Target="../slideLayouts/slideLayout107.xml"/><Relationship Id="rId36" Type="http://schemas.openxmlformats.org/officeDocument/2006/relationships/slideLayout" Target="../slideLayouts/slideLayout115.xml"/><Relationship Id="rId49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31" Type="http://schemas.openxmlformats.org/officeDocument/2006/relationships/slideLayout" Target="../slideLayouts/slideLayout110.xml"/><Relationship Id="rId44" Type="http://schemas.openxmlformats.org/officeDocument/2006/relationships/slideLayout" Target="../slideLayouts/slideLayout123.xml"/><Relationship Id="rId52" Type="http://schemas.openxmlformats.org/officeDocument/2006/relationships/theme" Target="../theme/theme3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Relationship Id="rId27" Type="http://schemas.openxmlformats.org/officeDocument/2006/relationships/slideLayout" Target="../slideLayouts/slideLayout106.xml"/><Relationship Id="rId30" Type="http://schemas.openxmlformats.org/officeDocument/2006/relationships/slideLayout" Target="../slideLayouts/slideLayout109.xml"/><Relationship Id="rId35" Type="http://schemas.openxmlformats.org/officeDocument/2006/relationships/slideLayout" Target="../slideLayouts/slideLayout114.xml"/><Relationship Id="rId43" Type="http://schemas.openxmlformats.org/officeDocument/2006/relationships/slideLayout" Target="../slideLayouts/slideLayout122.xml"/><Relationship Id="rId48" Type="http://schemas.openxmlformats.org/officeDocument/2006/relationships/slideLayout" Target="../slideLayouts/slideLayout127.xml"/><Relationship Id="rId8" Type="http://schemas.openxmlformats.org/officeDocument/2006/relationships/slideLayout" Target="../slideLayouts/slideLayout87.xml"/><Relationship Id="rId51" Type="http://schemas.openxmlformats.org/officeDocument/2006/relationships/slideLayout" Target="../slideLayouts/slideLayout1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18" Type="http://schemas.openxmlformats.org/officeDocument/2006/relationships/slideLayout" Target="../slideLayouts/slideLayout148.xml"/><Relationship Id="rId26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33.xml"/><Relationship Id="rId21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17" Type="http://schemas.openxmlformats.org/officeDocument/2006/relationships/slideLayout" Target="../slideLayouts/slideLayout147.xml"/><Relationship Id="rId25" Type="http://schemas.openxmlformats.org/officeDocument/2006/relationships/slideLayout" Target="../slideLayouts/slideLayout155.xml"/><Relationship Id="rId33" Type="http://schemas.openxmlformats.org/officeDocument/2006/relationships/theme" Target="../theme/theme4.xml"/><Relationship Id="rId2" Type="http://schemas.openxmlformats.org/officeDocument/2006/relationships/slideLayout" Target="../slideLayouts/slideLayout132.xml"/><Relationship Id="rId16" Type="http://schemas.openxmlformats.org/officeDocument/2006/relationships/slideLayout" Target="../slideLayouts/slideLayout146.xml"/><Relationship Id="rId20" Type="http://schemas.openxmlformats.org/officeDocument/2006/relationships/slideLayout" Target="../slideLayouts/slideLayout150.xml"/><Relationship Id="rId29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24" Type="http://schemas.openxmlformats.org/officeDocument/2006/relationships/slideLayout" Target="../slideLayouts/slideLayout154.xml"/><Relationship Id="rId32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23" Type="http://schemas.openxmlformats.org/officeDocument/2006/relationships/slideLayout" Target="../slideLayouts/slideLayout153.xml"/><Relationship Id="rId28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0.xml"/><Relationship Id="rId19" Type="http://schemas.openxmlformats.org/officeDocument/2006/relationships/slideLayout" Target="../slideLayouts/slideLayout149.xml"/><Relationship Id="rId31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Relationship Id="rId22" Type="http://schemas.openxmlformats.org/officeDocument/2006/relationships/slideLayout" Target="../slideLayouts/slideLayout152.xml"/><Relationship Id="rId27" Type="http://schemas.openxmlformats.org/officeDocument/2006/relationships/slideLayout" Target="../slideLayouts/slideLayout157.xml"/><Relationship Id="rId30" Type="http://schemas.openxmlformats.org/officeDocument/2006/relationships/slideLayout" Target="../slideLayouts/slideLayout16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slideLayout" Target="../slideLayouts/slideLayout175.xml"/><Relationship Id="rId18" Type="http://schemas.openxmlformats.org/officeDocument/2006/relationships/slideLayout" Target="../slideLayouts/slideLayout180.xml"/><Relationship Id="rId26" Type="http://schemas.openxmlformats.org/officeDocument/2006/relationships/slideLayout" Target="../slideLayouts/slideLayout188.xml"/><Relationship Id="rId3" Type="http://schemas.openxmlformats.org/officeDocument/2006/relationships/slideLayout" Target="../slideLayouts/slideLayout165.xml"/><Relationship Id="rId21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4.xml"/><Relationship Id="rId17" Type="http://schemas.openxmlformats.org/officeDocument/2006/relationships/slideLayout" Target="../slideLayouts/slideLayout179.xml"/><Relationship Id="rId25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64.xml"/><Relationship Id="rId16" Type="http://schemas.openxmlformats.org/officeDocument/2006/relationships/slideLayout" Target="../slideLayouts/slideLayout178.xml"/><Relationship Id="rId20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24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67.xml"/><Relationship Id="rId15" Type="http://schemas.openxmlformats.org/officeDocument/2006/relationships/slideLayout" Target="../slideLayouts/slideLayout177.xml"/><Relationship Id="rId23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72.xml"/><Relationship Id="rId19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Relationship Id="rId14" Type="http://schemas.openxmlformats.org/officeDocument/2006/relationships/slideLayout" Target="../slideLayouts/slideLayout176.xml"/><Relationship Id="rId22" Type="http://schemas.openxmlformats.org/officeDocument/2006/relationships/slideLayout" Target="../slideLayouts/slideLayout184.xml"/><Relationship Id="rId27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AAE9D-1DBF-47B0-A8F7-987A8083632A}" type="slidenum">
              <a:rPr lang="en-US" altLang="he-IL" smtClean="0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405499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7" r:id="rId14"/>
    <p:sldLayoutId id="2147483979" r:id="rId15"/>
    <p:sldLayoutId id="2147483994" r:id="rId16"/>
    <p:sldLayoutId id="2147484022" r:id="rId17"/>
    <p:sldLayoutId id="2147484584" r:id="rId18"/>
    <p:sldLayoutId id="2147484585" r:id="rId19"/>
    <p:sldLayoutId id="2147484586" r:id="rId20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AAE9D-1DBF-47B0-A8F7-987A8083632A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395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5" r:id="rId1"/>
    <p:sldLayoutId id="2147484096" r:id="rId2"/>
    <p:sldLayoutId id="2147484097" r:id="rId3"/>
    <p:sldLayoutId id="2147484098" r:id="rId4"/>
    <p:sldLayoutId id="2147484099" r:id="rId5"/>
    <p:sldLayoutId id="2147484100" r:id="rId6"/>
    <p:sldLayoutId id="2147484101" r:id="rId7"/>
    <p:sldLayoutId id="2147484102" r:id="rId8"/>
    <p:sldLayoutId id="2147484103" r:id="rId9"/>
    <p:sldLayoutId id="2147484104" r:id="rId10"/>
    <p:sldLayoutId id="2147484105" r:id="rId11"/>
    <p:sldLayoutId id="2147484106" r:id="rId12"/>
    <p:sldLayoutId id="2147484107" r:id="rId13"/>
    <p:sldLayoutId id="2147484108" r:id="rId14"/>
    <p:sldLayoutId id="2147484109" r:id="rId15"/>
    <p:sldLayoutId id="2147484110" r:id="rId16"/>
    <p:sldLayoutId id="2147484111" r:id="rId17"/>
    <p:sldLayoutId id="2147484112" r:id="rId18"/>
    <p:sldLayoutId id="2147484113" r:id="rId19"/>
    <p:sldLayoutId id="2147484114" r:id="rId20"/>
    <p:sldLayoutId id="2147484115" r:id="rId21"/>
    <p:sldLayoutId id="2147484116" r:id="rId22"/>
    <p:sldLayoutId id="2147484117" r:id="rId23"/>
    <p:sldLayoutId id="2147484118" r:id="rId24"/>
    <p:sldLayoutId id="2147484119" r:id="rId25"/>
    <p:sldLayoutId id="2147484120" r:id="rId26"/>
    <p:sldLayoutId id="2147484121" r:id="rId27"/>
    <p:sldLayoutId id="2147484122" r:id="rId28"/>
    <p:sldLayoutId id="2147484125" r:id="rId29"/>
    <p:sldLayoutId id="2147484126" r:id="rId30"/>
    <p:sldLayoutId id="2147484127" r:id="rId31"/>
    <p:sldLayoutId id="2147484128" r:id="rId32"/>
    <p:sldLayoutId id="2147484129" r:id="rId33"/>
    <p:sldLayoutId id="2147484130" r:id="rId34"/>
    <p:sldLayoutId id="2147484131" r:id="rId35"/>
    <p:sldLayoutId id="2147484132" r:id="rId36"/>
    <p:sldLayoutId id="2147484133" r:id="rId37"/>
    <p:sldLayoutId id="2147484134" r:id="rId38"/>
    <p:sldLayoutId id="2147484135" r:id="rId39"/>
    <p:sldLayoutId id="2147484136" r:id="rId40"/>
    <p:sldLayoutId id="2147484137" r:id="rId41"/>
    <p:sldLayoutId id="2147484138" r:id="rId42"/>
    <p:sldLayoutId id="2147484139" r:id="rId43"/>
    <p:sldLayoutId id="2147484140" r:id="rId44"/>
    <p:sldLayoutId id="2147484141" r:id="rId45"/>
    <p:sldLayoutId id="2147484142" r:id="rId46"/>
    <p:sldLayoutId id="2147484143" r:id="rId47"/>
    <p:sldLayoutId id="2147484144" r:id="rId48"/>
    <p:sldLayoutId id="2147484145" r:id="rId49"/>
    <p:sldLayoutId id="2147484146" r:id="rId50"/>
    <p:sldLayoutId id="2147484147" r:id="rId51"/>
    <p:sldLayoutId id="2147484148" r:id="rId52"/>
    <p:sldLayoutId id="2147484149" r:id="rId53"/>
    <p:sldLayoutId id="2147484150" r:id="rId54"/>
    <p:sldLayoutId id="2147484151" r:id="rId55"/>
    <p:sldLayoutId id="2147484152" r:id="rId56"/>
    <p:sldLayoutId id="2147484153" r:id="rId57"/>
    <p:sldLayoutId id="2147484154" r:id="rId58"/>
    <p:sldLayoutId id="2147484155" r:id="rId59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AAE9D-1DBF-47B0-A8F7-987A8083632A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62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  <p:sldLayoutId id="2147484498" r:id="rId9"/>
    <p:sldLayoutId id="2147484499" r:id="rId10"/>
    <p:sldLayoutId id="2147484500" r:id="rId11"/>
    <p:sldLayoutId id="2147484501" r:id="rId12"/>
    <p:sldLayoutId id="2147484502" r:id="rId13"/>
    <p:sldLayoutId id="2147484503" r:id="rId14"/>
    <p:sldLayoutId id="2147484504" r:id="rId15"/>
    <p:sldLayoutId id="2147484505" r:id="rId16"/>
    <p:sldLayoutId id="2147484506" r:id="rId17"/>
    <p:sldLayoutId id="2147484507" r:id="rId18"/>
    <p:sldLayoutId id="2147484508" r:id="rId19"/>
    <p:sldLayoutId id="2147484509" r:id="rId20"/>
    <p:sldLayoutId id="2147484510" r:id="rId21"/>
    <p:sldLayoutId id="2147484511" r:id="rId22"/>
    <p:sldLayoutId id="2147484512" r:id="rId23"/>
    <p:sldLayoutId id="2147484513" r:id="rId24"/>
    <p:sldLayoutId id="2147484514" r:id="rId25"/>
    <p:sldLayoutId id="2147484515" r:id="rId26"/>
    <p:sldLayoutId id="2147484516" r:id="rId27"/>
    <p:sldLayoutId id="2147484517" r:id="rId28"/>
    <p:sldLayoutId id="2147484518" r:id="rId29"/>
    <p:sldLayoutId id="2147484519" r:id="rId30"/>
    <p:sldLayoutId id="2147484520" r:id="rId31"/>
    <p:sldLayoutId id="2147484521" r:id="rId32"/>
    <p:sldLayoutId id="2147484522" r:id="rId33"/>
    <p:sldLayoutId id="2147484523" r:id="rId34"/>
    <p:sldLayoutId id="2147484524" r:id="rId35"/>
    <p:sldLayoutId id="2147484525" r:id="rId36"/>
    <p:sldLayoutId id="2147484526" r:id="rId37"/>
    <p:sldLayoutId id="2147484527" r:id="rId38"/>
    <p:sldLayoutId id="2147484528" r:id="rId39"/>
    <p:sldLayoutId id="2147484529" r:id="rId40"/>
    <p:sldLayoutId id="2147484530" r:id="rId41"/>
    <p:sldLayoutId id="2147484531" r:id="rId42"/>
    <p:sldLayoutId id="2147484532" r:id="rId43"/>
    <p:sldLayoutId id="2147484533" r:id="rId44"/>
    <p:sldLayoutId id="2147484534" r:id="rId45"/>
    <p:sldLayoutId id="2147484535" r:id="rId46"/>
    <p:sldLayoutId id="2147484536" r:id="rId47"/>
    <p:sldLayoutId id="2147484537" r:id="rId48"/>
    <p:sldLayoutId id="2147484538" r:id="rId49"/>
    <p:sldLayoutId id="2147484539" r:id="rId50"/>
    <p:sldLayoutId id="2147484540" r:id="rId5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AAE9D-1DBF-47B0-A8F7-987A8083632A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9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2" r:id="rId1"/>
    <p:sldLayoutId id="2147484623" r:id="rId2"/>
    <p:sldLayoutId id="2147484624" r:id="rId3"/>
    <p:sldLayoutId id="2147484625" r:id="rId4"/>
    <p:sldLayoutId id="2147484626" r:id="rId5"/>
    <p:sldLayoutId id="2147484627" r:id="rId6"/>
    <p:sldLayoutId id="2147484628" r:id="rId7"/>
    <p:sldLayoutId id="2147484629" r:id="rId8"/>
    <p:sldLayoutId id="2147484630" r:id="rId9"/>
    <p:sldLayoutId id="2147484631" r:id="rId10"/>
    <p:sldLayoutId id="2147484632" r:id="rId11"/>
    <p:sldLayoutId id="2147484633" r:id="rId12"/>
    <p:sldLayoutId id="2147484634" r:id="rId13"/>
    <p:sldLayoutId id="2147484635" r:id="rId14"/>
    <p:sldLayoutId id="2147484636" r:id="rId15"/>
    <p:sldLayoutId id="2147484637" r:id="rId16"/>
    <p:sldLayoutId id="2147484638" r:id="rId17"/>
    <p:sldLayoutId id="2147484639" r:id="rId18"/>
    <p:sldLayoutId id="2147484640" r:id="rId19"/>
    <p:sldLayoutId id="2147484641" r:id="rId20"/>
    <p:sldLayoutId id="2147484642" r:id="rId21"/>
    <p:sldLayoutId id="2147484643" r:id="rId22"/>
    <p:sldLayoutId id="2147484644" r:id="rId23"/>
    <p:sldLayoutId id="2147484645" r:id="rId24"/>
    <p:sldLayoutId id="2147484646" r:id="rId25"/>
    <p:sldLayoutId id="2147484647" r:id="rId26"/>
    <p:sldLayoutId id="2147484648" r:id="rId27"/>
    <p:sldLayoutId id="2147484649" r:id="rId28"/>
    <p:sldLayoutId id="2147484650" r:id="rId29"/>
    <p:sldLayoutId id="2147484651" r:id="rId30"/>
    <p:sldLayoutId id="2147484652" r:id="rId31"/>
    <p:sldLayoutId id="2147484653" r:id="rId3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AAE9D-1DBF-47B0-A8F7-987A8083632A}" type="slidenum">
              <a:rPr lang="en-US" alt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02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5" r:id="rId1"/>
    <p:sldLayoutId id="2147484656" r:id="rId2"/>
    <p:sldLayoutId id="2147484657" r:id="rId3"/>
    <p:sldLayoutId id="2147484658" r:id="rId4"/>
    <p:sldLayoutId id="2147484659" r:id="rId5"/>
    <p:sldLayoutId id="2147484660" r:id="rId6"/>
    <p:sldLayoutId id="2147484661" r:id="rId7"/>
    <p:sldLayoutId id="2147484662" r:id="rId8"/>
    <p:sldLayoutId id="2147484663" r:id="rId9"/>
    <p:sldLayoutId id="2147484664" r:id="rId10"/>
    <p:sldLayoutId id="2147484665" r:id="rId11"/>
    <p:sldLayoutId id="2147484666" r:id="rId12"/>
    <p:sldLayoutId id="2147484667" r:id="rId13"/>
    <p:sldLayoutId id="2147484668" r:id="rId14"/>
    <p:sldLayoutId id="2147484669" r:id="rId15"/>
    <p:sldLayoutId id="2147484670" r:id="rId16"/>
    <p:sldLayoutId id="2147484671" r:id="rId17"/>
    <p:sldLayoutId id="2147484672" r:id="rId18"/>
    <p:sldLayoutId id="2147484673" r:id="rId19"/>
    <p:sldLayoutId id="2147484674" r:id="rId20"/>
    <p:sldLayoutId id="2147484675" r:id="rId21"/>
    <p:sldLayoutId id="2147484676" r:id="rId22"/>
    <p:sldLayoutId id="2147484677" r:id="rId23"/>
    <p:sldLayoutId id="2147484678" r:id="rId24"/>
    <p:sldLayoutId id="2147484679" r:id="rId25"/>
    <p:sldLayoutId id="2147484680" r:id="rId26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17" Type="http://schemas.openxmlformats.org/officeDocument/2006/relationships/image" Target="../media/image48.jpe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7.jpeg"/><Relationship Id="rId1" Type="http://schemas.openxmlformats.org/officeDocument/2006/relationships/slideLayout" Target="../slideLayouts/slideLayout180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5" Type="http://schemas.openxmlformats.org/officeDocument/2006/relationships/image" Target="../media/image4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Relationship Id="rId1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0.xml"/><Relationship Id="rId6" Type="http://schemas.openxmlformats.org/officeDocument/2006/relationships/image" Target="../media/image52.jpeg"/><Relationship Id="rId11" Type="http://schemas.openxmlformats.org/officeDocument/2006/relationships/image" Target="../media/image57.jpeg"/><Relationship Id="rId5" Type="http://schemas.openxmlformats.org/officeDocument/2006/relationships/image" Target="../media/image51.jpe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0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12" Type="http://schemas.openxmlformats.org/officeDocument/2006/relationships/image" Target="../media/image7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0.xml"/><Relationship Id="rId6" Type="http://schemas.openxmlformats.org/officeDocument/2006/relationships/image" Target="../media/image65.jpeg"/><Relationship Id="rId11" Type="http://schemas.openxmlformats.org/officeDocument/2006/relationships/image" Target="../media/image70.jpeg"/><Relationship Id="rId5" Type="http://schemas.openxmlformats.org/officeDocument/2006/relationships/image" Target="../media/image64.jpeg"/><Relationship Id="rId10" Type="http://schemas.openxmlformats.org/officeDocument/2006/relationships/image" Target="../media/image69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66531" y="2313546"/>
            <a:ext cx="8051800" cy="918028"/>
          </a:xfrm>
        </p:spPr>
        <p:txBody>
          <a:bodyPr anchor="t" anchorCtr="0">
            <a:normAutofit fontScale="90000"/>
          </a:bodyPr>
          <a:lstStyle/>
          <a:p>
            <a:r>
              <a:rPr lang="en-US" sz="2800" b="1" dirty="0" smtClean="0">
                <a:solidFill>
                  <a:schemeClr val="accent5"/>
                </a:solidFill>
                <a:latin typeface="Verdana"/>
                <a:ea typeface="Times New Roman"/>
                <a:cs typeface="Traditional Arabic"/>
              </a:rPr>
              <a:t>From prediction </a:t>
            </a:r>
            <a:r>
              <a:rPr lang="en-US" sz="2800" b="1" dirty="0">
                <a:solidFill>
                  <a:schemeClr val="accent5"/>
                </a:solidFill>
                <a:latin typeface="Verdana"/>
                <a:ea typeface="Times New Roman"/>
                <a:cs typeface="Traditional Arabic"/>
              </a:rPr>
              <a:t>of perceived image </a:t>
            </a:r>
            <a:r>
              <a:rPr lang="en-US" sz="2800" b="1" dirty="0" smtClean="0">
                <a:solidFill>
                  <a:schemeClr val="accent5"/>
                </a:solidFill>
                <a:latin typeface="Verdana"/>
                <a:ea typeface="Times New Roman"/>
                <a:cs typeface="Traditional Arabic"/>
              </a:rPr>
              <a:t>quality to online image quality improvement</a:t>
            </a:r>
            <a:br>
              <a:rPr lang="en-US" sz="2800" b="1" dirty="0" smtClean="0">
                <a:solidFill>
                  <a:schemeClr val="accent5"/>
                </a:solidFill>
                <a:latin typeface="Verdana"/>
                <a:ea typeface="Times New Roman"/>
                <a:cs typeface="Traditional Arabic"/>
              </a:rPr>
            </a:br>
            <a:r>
              <a:rPr lang="en-US" sz="2000" b="1" dirty="0" smtClean="0">
                <a:solidFill>
                  <a:schemeClr val="accent5"/>
                </a:solidFill>
                <a:latin typeface="Verdana"/>
                <a:ea typeface="Times New Roman"/>
                <a:cs typeface="Traditional Arabic"/>
              </a:rPr>
              <a:t> </a:t>
            </a:r>
            <a:r>
              <a:rPr lang="en-US" sz="1800" b="1" dirty="0" smtClean="0">
                <a:solidFill>
                  <a:schemeClr val="accent5"/>
                </a:solidFill>
                <a:latin typeface="Times New Roman"/>
                <a:ea typeface="Times New Roman"/>
              </a:rPr>
              <a:t/>
            </a:r>
            <a:br>
              <a:rPr lang="en-US" sz="1800" b="1" dirty="0" smtClean="0">
                <a:solidFill>
                  <a:schemeClr val="accent5"/>
                </a:solidFill>
                <a:latin typeface="Times New Roman"/>
                <a:ea typeface="Times New Roman"/>
              </a:rPr>
            </a:br>
            <a:r>
              <a:rPr lang="en-US" sz="2000" b="1" dirty="0" smtClean="0">
                <a:solidFill>
                  <a:schemeClr val="accent5"/>
                </a:solidFill>
                <a:latin typeface="Verdana"/>
                <a:ea typeface="Times New Roman"/>
                <a:cs typeface="Traditional Arabic"/>
              </a:rPr>
              <a:t/>
            </a:r>
            <a:br>
              <a:rPr lang="en-US" sz="2000" b="1" dirty="0" smtClean="0">
                <a:solidFill>
                  <a:schemeClr val="accent5"/>
                </a:solidFill>
                <a:latin typeface="Verdana"/>
                <a:ea typeface="Times New Roman"/>
                <a:cs typeface="Traditional Arabic"/>
              </a:rPr>
            </a:br>
            <a:r>
              <a:rPr lang="en-US" sz="1800" b="1" dirty="0" smtClean="0">
                <a:solidFill>
                  <a:schemeClr val="accent5"/>
                </a:solidFill>
                <a:latin typeface="Times New Roman"/>
                <a:ea typeface="Times New Roman"/>
              </a:rPr>
              <a:t/>
            </a:r>
            <a:br>
              <a:rPr lang="en-US" sz="1800" b="1" dirty="0" smtClean="0">
                <a:solidFill>
                  <a:schemeClr val="accent5"/>
                </a:solidFill>
                <a:latin typeface="Times New Roman"/>
                <a:ea typeface="Times New Roman"/>
              </a:rPr>
            </a:br>
            <a:r>
              <a:rPr lang="en-US" sz="2000" b="1" dirty="0" smtClean="0">
                <a:solidFill>
                  <a:schemeClr val="accent5"/>
                </a:solidFill>
              </a:rPr>
              <a:t>.</a:t>
            </a:r>
            <a:r>
              <a:rPr lang="en-US" sz="2000" b="1" dirty="0">
                <a:solidFill>
                  <a:schemeClr val="accent5"/>
                </a:solidFill>
              </a:rPr>
              <a:t/>
            </a:r>
            <a:br>
              <a:rPr lang="en-US" sz="2000" b="1" dirty="0">
                <a:solidFill>
                  <a:schemeClr val="accent5"/>
                </a:solidFill>
              </a:rPr>
            </a:br>
            <a:r>
              <a:rPr lang="en-US" sz="2000" b="1" dirty="0">
                <a:solidFill>
                  <a:schemeClr val="accent5"/>
                </a:solidFill>
              </a:rPr>
              <a:t/>
            </a:r>
            <a:br>
              <a:rPr lang="en-US" sz="2000" b="1" dirty="0">
                <a:solidFill>
                  <a:schemeClr val="accent5"/>
                </a:solidFill>
              </a:rPr>
            </a:br>
            <a:endParaRPr lang="en-US" altLang="he-IL" sz="2000" b="1" dirty="0">
              <a:solidFill>
                <a:schemeClr val="accent5"/>
              </a:solidFill>
              <a:latin typeface="Arial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67710" y="4535552"/>
            <a:ext cx="2961290" cy="867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1600" kern="0" dirty="0" smtClean="0">
                <a:solidFill>
                  <a:schemeClr val="tx1"/>
                </a:solidFill>
                <a:effectLst/>
                <a:latin typeface="Verdana"/>
                <a:ea typeface="Times New Roman"/>
                <a:cs typeface="+mn-cs"/>
              </a:rPr>
              <a:t>By: </a:t>
            </a:r>
            <a:r>
              <a:rPr lang="en-US" sz="1600" kern="0" dirty="0" smtClean="0">
                <a:solidFill>
                  <a:schemeClr val="tx1"/>
                </a:solidFill>
                <a:effectLst/>
                <a:latin typeface="Verdana"/>
                <a:ea typeface="Times New Roman"/>
              </a:rPr>
              <a:t>Pini</a:t>
            </a:r>
            <a:r>
              <a:rPr lang="en-US" sz="1600" kern="0" dirty="0" smtClean="0">
                <a:solidFill>
                  <a:schemeClr val="tx1"/>
                </a:solidFill>
                <a:effectLst/>
                <a:latin typeface="Verdana"/>
                <a:ea typeface="Times New Roman"/>
                <a:cs typeface="+mn-cs"/>
              </a:rPr>
              <a:t> Zorea</a:t>
            </a:r>
            <a:endParaRPr lang="en-US" altLang="he-IL" sz="1600" kern="0" dirty="0"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1539327" y="3594638"/>
            <a:ext cx="6306207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/>
              </a:rPr>
              <a:t>VQEG  meeting May 2017</a:t>
            </a:r>
            <a:endParaRPr lang="en-US" sz="1050" dirty="0">
              <a:solidFill>
                <a:schemeClr val="accent5"/>
              </a:solidFill>
              <a:effectLst/>
              <a:latin typeface="Arial" panose="020B0604020202020204" pitchFamily="34" charset="0"/>
              <a:ea typeface="Calibri"/>
            </a:endParaRPr>
          </a:p>
        </p:txBody>
      </p:sp>
      <p:sp>
        <p:nvSpPr>
          <p:cNvPr id="11" name="מציין מיקום של מספר שקופית 10"/>
          <p:cNvSpPr>
            <a:spLocks noGrp="1"/>
          </p:cNvSpPr>
          <p:nvPr>
            <p:ph type="sldNum" sz="quarter" idx="12"/>
          </p:nvPr>
        </p:nvSpPr>
        <p:spPr>
          <a:xfrm>
            <a:off x="8280181" y="6291301"/>
            <a:ext cx="438150" cy="365125"/>
          </a:xfrm>
        </p:spPr>
        <p:txBody>
          <a:bodyPr/>
          <a:lstStyle/>
          <a:p>
            <a:r>
              <a:rPr lang="en-US" altLang="he-IL" sz="16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endParaRPr lang="en-US" altLang="he-IL" sz="16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578" y="483470"/>
            <a:ext cx="3467995" cy="1052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242640" y="-27295"/>
            <a:ext cx="6014256" cy="791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9pPr>
          </a:lstStyle>
          <a:p>
            <a:pPr algn="just">
              <a:buClr>
                <a:srgbClr val="FFFFFF"/>
              </a:buClr>
            </a:pPr>
            <a:r>
              <a:rPr lang="en-US" altLang="he-IL" sz="3200" kern="0" dirty="0" smtClean="0">
                <a:solidFill>
                  <a:schemeClr val="accent5"/>
                </a:solidFill>
                <a:effectLst/>
                <a:latin typeface="Arial" pitchFamily="34" charset="0"/>
              </a:rPr>
              <a:t>Short introduction</a:t>
            </a:r>
          </a:p>
        </p:txBody>
      </p:sp>
      <p:sp>
        <p:nvSpPr>
          <p:cNvPr id="2" name="מלבן 1"/>
          <p:cNvSpPr/>
          <p:nvPr/>
        </p:nvSpPr>
        <p:spPr>
          <a:xfrm>
            <a:off x="120431" y="1234176"/>
            <a:ext cx="9144000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</a:rPr>
              <a:t>Lecturer </a:t>
            </a:r>
            <a:r>
              <a:rPr lang="en-US" b="1" dirty="0" smtClean="0">
                <a:latin typeface="Arial" panose="020B0604020202020204" pitchFamily="34" charset="0"/>
                <a:ea typeface="Calibri" panose="020F0502020204030204" pitchFamily="34" charset="0"/>
              </a:rPr>
              <a:t>in image processing &amp; electrical </a:t>
            </a:r>
            <a:r>
              <a:rPr lang="en-US" b="1" smtClean="0">
                <a:latin typeface="Arial" panose="020B0604020202020204" pitchFamily="34" charset="0"/>
                <a:ea typeface="Calibri" panose="020F0502020204030204" pitchFamily="34" charset="0"/>
              </a:rPr>
              <a:t>engineering courses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</a:rPr>
              <a:t>	</a:t>
            </a:r>
            <a:r>
              <a:rPr lang="en-US" b="1" dirty="0" smtClean="0">
                <a:solidFill>
                  <a:schemeClr val="accent5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2013 </a:t>
            </a:r>
            <a:r>
              <a:rPr lang="en-US" b="1" dirty="0">
                <a:solidFill>
                  <a:schemeClr val="accent5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- present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1257300" algn="l"/>
                <a:tab pos="2857500" algn="l"/>
                <a:tab pos="4572000" algn="l"/>
              </a:tabLst>
            </a:pPr>
            <a:r>
              <a:rPr lang="en-US" b="1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ORT Braude Engineering Colleges            </a:t>
            </a:r>
            <a:r>
              <a:rPr lang="en-US" b="1" dirty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		</a:t>
            </a:r>
            <a:r>
              <a:rPr lang="en-US" b="1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		  	 Israel</a:t>
            </a:r>
            <a:r>
              <a:rPr lang="en-US" sz="1600" b="1" dirty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Image </a:t>
            </a:r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</a:rPr>
              <a:t>q</a:t>
            </a:r>
            <a:r>
              <a:rPr lang="en-US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uality </a:t>
            </a:r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</a:rPr>
              <a:t>&amp; </a:t>
            </a:r>
            <a:r>
              <a:rPr lang="en-US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system </a:t>
            </a:r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</a:rPr>
              <a:t>engineering lead </a:t>
            </a:r>
            <a:r>
              <a:rPr lang="en-US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(2D &amp; 3D digital </a:t>
            </a:r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</a:rPr>
              <a:t>camera </a:t>
            </a:r>
            <a:r>
              <a:rPr lang="en-US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) </a:t>
            </a:r>
            <a:r>
              <a:rPr lang="en-US" b="1" dirty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	 </a:t>
            </a:r>
            <a:r>
              <a:rPr lang="en-US" b="1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2005 – 2013            </a:t>
            </a:r>
            <a:r>
              <a:rPr lang="en-US" b="1" dirty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Intel – Israel Development </a:t>
            </a:r>
            <a:r>
              <a:rPr lang="en-US" b="1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Center</a:t>
            </a:r>
            <a:r>
              <a:rPr lang="en-US" b="1" dirty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			</a:t>
            </a:r>
            <a:r>
              <a:rPr lang="en-US" b="1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		               Israel</a:t>
            </a:r>
            <a:r>
              <a:rPr lang="en-US" b="1" dirty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b="1" dirty="0">
              <a:solidFill>
                <a:schemeClr val="accent5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6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Senior </a:t>
            </a:r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</a:rPr>
              <a:t>v</a:t>
            </a:r>
            <a:r>
              <a:rPr lang="en-US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ideo </a:t>
            </a:r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lang="en-US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ystems architect &amp; video image quality manager</a:t>
            </a:r>
            <a:r>
              <a:rPr lang="en-US" b="1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	    1999 – 2005</a:t>
            </a:r>
            <a:endParaRPr lang="en-US" b="1" dirty="0" smtClean="0">
              <a:solidFill>
                <a:schemeClr val="accent5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b="1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OPLUS Technologies (acquired by Intel in 2005)			               Israel </a:t>
            </a:r>
            <a:endParaRPr lang="en-US" b="1" dirty="0" smtClean="0">
              <a:solidFill>
                <a:schemeClr val="accent5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מציין מיקום של מספר שקופית 10"/>
          <p:cNvSpPr txBox="1">
            <a:spLocks/>
          </p:cNvSpPr>
          <p:nvPr/>
        </p:nvSpPr>
        <p:spPr>
          <a:xfrm>
            <a:off x="8467840" y="631892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381568D0-EF73-473E-9FB9-F3B3CE7239CD}" type="slidenum">
              <a:rPr lang="en-US" altLang="he-IL" sz="1600" b="1" smtClean="0">
                <a:latin typeface="Arial" panose="020B0604020202020204" pitchFamily="34" charset="0"/>
              </a:rPr>
              <a:t>2</a:t>
            </a:fld>
            <a:endParaRPr lang="en-US" altLang="he-IL" sz="16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47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66311" y="249382"/>
            <a:ext cx="8411378" cy="5128491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35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leverage the VIQET platform capabilities </a:t>
            </a:r>
            <a:br>
              <a:rPr lang="en-U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towards development of new applications: </a:t>
            </a:r>
            <a: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P</a:t>
            </a:r>
            <a:r>
              <a:rPr lang="en-US" sz="2400" b="1" kern="12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erceived image quality </a:t>
            </a: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prediction –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report here.</a:t>
            </a:r>
            <a:b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en-US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Online 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IQ evaluation &amp;  IQ improvement </a:t>
            </a:r>
            <a:r>
              <a:rPr lang="en-US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real-time 	–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Will be next.</a:t>
            </a:r>
            <a:b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כותרת 1"/>
          <p:cNvSpPr txBox="1">
            <a:spLocks/>
          </p:cNvSpPr>
          <p:nvPr/>
        </p:nvSpPr>
        <p:spPr bwMode="auto">
          <a:xfrm>
            <a:off x="457200" y="1971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9pPr>
          </a:lstStyle>
          <a:p>
            <a:r>
              <a:rPr lang="en-US" altLang="he-IL" kern="0" dirty="0">
                <a:solidFill>
                  <a:schemeClr val="accent5"/>
                </a:solidFill>
                <a:effectLst/>
                <a:latin typeface="Arial" pitchFamily="34" charset="0"/>
              </a:rPr>
              <a:t>O</a:t>
            </a:r>
            <a:r>
              <a:rPr lang="en-US" altLang="he-IL" kern="0" dirty="0" smtClean="0">
                <a:solidFill>
                  <a:schemeClr val="accent5"/>
                </a:solidFill>
                <a:effectLst/>
                <a:latin typeface="Arial" pitchFamily="34" charset="0"/>
              </a:rPr>
              <a:t>bjectives </a:t>
            </a:r>
            <a:endParaRPr lang="en-US" sz="59500" kern="0" dirty="0">
              <a:solidFill>
                <a:schemeClr val="accent5"/>
              </a:solidFill>
            </a:endParaRPr>
          </a:p>
        </p:txBody>
      </p:sp>
      <p:sp>
        <p:nvSpPr>
          <p:cNvPr id="4" name="מציין מיקום של מספר שקופית 10"/>
          <p:cNvSpPr txBox="1">
            <a:spLocks/>
          </p:cNvSpPr>
          <p:nvPr/>
        </p:nvSpPr>
        <p:spPr>
          <a:xfrm>
            <a:off x="8359556" y="6090319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E8E75404-7A57-444F-8B94-B7EE6A642642}" type="slidenum">
              <a:rPr lang="en-US" altLang="he-IL" sz="1600" b="1" smtClean="0">
                <a:latin typeface="Arial" panose="020B0604020202020204" pitchFamily="34" charset="0"/>
              </a:rPr>
              <a:t>3</a:t>
            </a:fld>
            <a:endParaRPr lang="en-US" altLang="he-IL" sz="16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47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10"/>
          <p:cNvSpPr txBox="1">
            <a:spLocks/>
          </p:cNvSpPr>
          <p:nvPr/>
        </p:nvSpPr>
        <p:spPr>
          <a:xfrm>
            <a:off x="8359556" y="631892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F31284D6-6757-4B26-BC90-D7562A86FC76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4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493638" y="1215736"/>
            <a:ext cx="78659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>
              <a:solidFill>
                <a:schemeClr val="accent5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5"/>
                </a:solidFill>
                <a:latin typeface="Arial" panose="020B0604020202020204" pitchFamily="34" charset="0"/>
              </a:rPr>
              <a:t>The </a:t>
            </a: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</a:rPr>
              <a:t>VQEG Image Quality Evaluation Tool (VIQET) is an objective, no-reference photo quality evaluation tool. </a:t>
            </a:r>
            <a:endParaRPr lang="en-US" sz="2800" b="1" dirty="0" smtClean="0">
              <a:solidFill>
                <a:schemeClr val="accent5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5"/>
                </a:solidFill>
                <a:latin typeface="Arial" panose="020B0604020202020204" pitchFamily="34" charset="0"/>
              </a:rPr>
              <a:t>VIQET </a:t>
            </a: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</a:rPr>
              <a:t>is a free open source tool designed to evaluate quality of consumer photos. </a:t>
            </a:r>
            <a:endParaRPr lang="en-US" sz="2800" b="1" dirty="0" smtClean="0">
              <a:solidFill>
                <a:schemeClr val="accent5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 smtClean="0">
              <a:solidFill>
                <a:schemeClr val="accent5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In this work I used PC version 2.3.117.87</a:t>
            </a:r>
          </a:p>
          <a:p>
            <a:endParaRPr lang="en-US" sz="2800" dirty="0">
              <a:solidFill>
                <a:schemeClr val="accent5"/>
              </a:solidFill>
            </a:endParaRPr>
          </a:p>
        </p:txBody>
      </p:sp>
      <p:sp>
        <p:nvSpPr>
          <p:cNvPr id="5" name="כותרת 1"/>
          <p:cNvSpPr txBox="1">
            <a:spLocks/>
          </p:cNvSpPr>
          <p:nvPr/>
        </p:nvSpPr>
        <p:spPr bwMode="auto">
          <a:xfrm>
            <a:off x="457200" y="1971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9pPr>
          </a:lstStyle>
          <a:p>
            <a:r>
              <a:rPr lang="en-US" altLang="he-IL" sz="3600" kern="0" dirty="0" smtClean="0">
                <a:solidFill>
                  <a:schemeClr val="accent5"/>
                </a:solidFill>
                <a:effectLst/>
                <a:latin typeface="Arial" pitchFamily="34" charset="0"/>
              </a:rPr>
              <a:t>VIQET introduction </a:t>
            </a:r>
            <a:endParaRPr lang="en-US" sz="41300" kern="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83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66793" y="21975"/>
            <a:ext cx="8661307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Online IQ assessment &amp; improvement in </a:t>
            </a:r>
            <a:r>
              <a:rPr lang="en-US" sz="3200" b="1" kern="1200" dirty="0" smtClean="0">
                <a:solidFill>
                  <a:schemeClr val="accent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social networks</a:t>
            </a:r>
            <a:endParaRPr lang="en-US" sz="8800" b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-219075" y="1436818"/>
            <a:ext cx="8758410" cy="536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Aft>
                <a:spcPts val="0"/>
              </a:spcAft>
            </a:pPr>
            <a:r>
              <a:rPr lang="en-US" sz="2400" b="1" i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	On-line IQ monitoring and on-line IQ improvement</a:t>
            </a:r>
            <a:endParaRPr lang="en-US" sz="2000" b="1" i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grpSp>
        <p:nvGrpSpPr>
          <p:cNvPr id="8" name="קבוצה 7"/>
          <p:cNvGrpSpPr/>
          <p:nvPr/>
        </p:nvGrpSpPr>
        <p:grpSpPr>
          <a:xfrm>
            <a:off x="161806" y="2321332"/>
            <a:ext cx="8596604" cy="3731042"/>
            <a:chOff x="161806" y="1902232"/>
            <a:chExt cx="8596604" cy="3731042"/>
          </a:xfrm>
        </p:grpSpPr>
        <p:pic>
          <p:nvPicPr>
            <p:cNvPr id="22" name="תמונה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4824244" y="3883947"/>
              <a:ext cx="627176" cy="491161"/>
            </a:xfrm>
            <a:prstGeom prst="rect">
              <a:avLst/>
            </a:prstGeom>
          </p:spPr>
        </p:pic>
        <p:pic>
          <p:nvPicPr>
            <p:cNvPr id="21" name="תמונה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6198" y="2694953"/>
              <a:ext cx="671320" cy="525732"/>
            </a:xfrm>
            <a:prstGeom prst="rect">
              <a:avLst/>
            </a:prstGeom>
          </p:spPr>
        </p:pic>
        <p:pic>
          <p:nvPicPr>
            <p:cNvPr id="4" name="תמונה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2775" y="2194033"/>
              <a:ext cx="1906213" cy="660420"/>
            </a:xfrm>
            <a:prstGeom prst="rect">
              <a:avLst/>
            </a:prstGeom>
          </p:spPr>
        </p:pic>
        <p:pic>
          <p:nvPicPr>
            <p:cNvPr id="5" name="תמונה 4"/>
            <p:cNvPicPr>
              <a:picLocks noChangeAspect="1"/>
            </p:cNvPicPr>
            <p:nvPr/>
          </p:nvPicPr>
          <p:blipFill rotWithShape="1">
            <a:blip r:embed="rId6"/>
            <a:srcRect l="21238" r="20349"/>
            <a:stretch/>
          </p:blipFill>
          <p:spPr>
            <a:xfrm>
              <a:off x="422775" y="2920919"/>
              <a:ext cx="1358900" cy="1259762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0135" y="4069430"/>
              <a:ext cx="1281539" cy="1281539"/>
            </a:xfrm>
            <a:prstGeom prst="rect">
              <a:avLst/>
            </a:prstGeom>
          </p:spPr>
        </p:pic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51297" y="2221263"/>
              <a:ext cx="1207113" cy="2432515"/>
            </a:xfrm>
            <a:prstGeom prst="rect">
              <a:avLst/>
            </a:prstGeom>
          </p:spPr>
        </p:pic>
        <p:pic>
          <p:nvPicPr>
            <p:cNvPr id="12" name="Picture 12" descr="Skin2_after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3559" y="2311057"/>
              <a:ext cx="1525220" cy="1024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מלבן מעוגל 12"/>
            <p:cNvSpPr>
              <a:spLocks noChangeArrowheads="1"/>
            </p:cNvSpPr>
            <p:nvPr/>
          </p:nvSpPr>
          <p:spPr bwMode="auto">
            <a:xfrm>
              <a:off x="2688438" y="2057399"/>
              <a:ext cx="2053930" cy="1985211"/>
            </a:xfrm>
            <a:prstGeom prst="roundRect">
              <a:avLst>
                <a:gd name="adj" fmla="val 16667"/>
              </a:avLst>
            </a:prstGeom>
            <a:solidFill>
              <a:srgbClr val="A9D18E"/>
            </a:solidFill>
            <a:ln w="12700">
              <a:solidFill>
                <a:srgbClr val="41719C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kern="0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Evaluation of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kern="0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IQ</a:t>
              </a:r>
            </a:p>
          </p:txBody>
        </p:sp>
        <p:sp>
          <p:nvSpPr>
            <p:cNvPr id="14" name="מלבן מעוגל 13"/>
            <p:cNvSpPr>
              <a:spLocks noChangeArrowheads="1"/>
            </p:cNvSpPr>
            <p:nvPr/>
          </p:nvSpPr>
          <p:spPr bwMode="auto">
            <a:xfrm>
              <a:off x="2791326" y="4585303"/>
              <a:ext cx="1951041" cy="859209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>
              <a:solidFill>
                <a:srgbClr val="41719C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b="1" kern="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b="1" kern="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kern="0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Improve IQ</a:t>
              </a: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b="1" kern="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kern="0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 </a:t>
              </a:r>
              <a:endParaRPr lang="en-US" sz="2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15" name="תמונה 1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14724" y="3662072"/>
              <a:ext cx="1480045" cy="991706"/>
            </a:xfrm>
            <a:prstGeom prst="rect">
              <a:avLst/>
            </a:prstGeom>
          </p:spPr>
        </p:pic>
        <p:sp>
          <p:nvSpPr>
            <p:cNvPr id="16" name="מלבן מעוגל 15"/>
            <p:cNvSpPr/>
            <p:nvPr/>
          </p:nvSpPr>
          <p:spPr bwMode="auto">
            <a:xfrm>
              <a:off x="161806" y="1902232"/>
              <a:ext cx="5053263" cy="3731042"/>
            </a:xfrm>
            <a:prstGeom prst="roundRect">
              <a:avLst/>
            </a:prstGeom>
            <a:noFill/>
            <a:ln w="508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mtClean="0">
                <a:solidFill>
                  <a:prstClr val="black"/>
                </a:solidFill>
              </a:endParaRPr>
            </a:p>
          </p:txBody>
        </p:sp>
        <p:sp>
          <p:nvSpPr>
            <p:cNvPr id="17" name="חץ שמאלה-ימינה 16"/>
            <p:cNvSpPr/>
            <p:nvPr/>
          </p:nvSpPr>
          <p:spPr bwMode="auto">
            <a:xfrm rot="5400000">
              <a:off x="3497316" y="4170986"/>
              <a:ext cx="571246" cy="314493"/>
            </a:xfrm>
            <a:prstGeom prst="leftRightArrow">
              <a:avLst/>
            </a:prstGeom>
            <a:solidFill>
              <a:schemeClr val="bg2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endParaRPr lang="en-US" smtClean="0">
                <a:solidFill>
                  <a:prstClr val="black"/>
                </a:solidFill>
              </a:endParaRPr>
            </a:p>
          </p:txBody>
        </p:sp>
        <p:pic>
          <p:nvPicPr>
            <p:cNvPr id="18" name="תמונה 1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5400000">
              <a:off x="1845719" y="2901231"/>
              <a:ext cx="557636" cy="964049"/>
            </a:xfrm>
            <a:prstGeom prst="rect">
              <a:avLst/>
            </a:prstGeom>
          </p:spPr>
        </p:pic>
        <p:pic>
          <p:nvPicPr>
            <p:cNvPr id="20" name="תמונה 1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5400000">
              <a:off x="7057068" y="2600429"/>
              <a:ext cx="468614" cy="598385"/>
            </a:xfrm>
            <a:prstGeom prst="rect">
              <a:avLst/>
            </a:prstGeom>
          </p:spPr>
        </p:pic>
        <p:pic>
          <p:nvPicPr>
            <p:cNvPr id="23" name="תמונה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7031455" y="3784599"/>
              <a:ext cx="559310" cy="438013"/>
            </a:xfrm>
            <a:prstGeom prst="rect">
              <a:avLst/>
            </a:prstGeom>
          </p:spPr>
        </p:pic>
      </p:grpSp>
      <p:sp>
        <p:nvSpPr>
          <p:cNvPr id="24" name="מציין מיקום של מספר שקופית 10"/>
          <p:cNvSpPr txBox="1">
            <a:spLocks/>
          </p:cNvSpPr>
          <p:nvPr/>
        </p:nvSpPr>
        <p:spPr>
          <a:xfrm>
            <a:off x="8539335" y="6209949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2B6938D9-C1EB-48B0-BB6F-CD25A2967896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5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98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06116" y="1931159"/>
            <a:ext cx="7279105" cy="2664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9pPr>
          </a:lstStyle>
          <a:p>
            <a:pPr>
              <a:buClr>
                <a:srgbClr val="FFFF00"/>
              </a:buClr>
            </a:pPr>
            <a:r>
              <a:rPr lang="en-US" altLang="he-IL" sz="4800" kern="0" dirty="0" smtClean="0">
                <a:solidFill>
                  <a:srgbClr val="4472C4"/>
                </a:solidFill>
                <a:effectLst/>
                <a:latin typeface="Arial" pitchFamily="34" charset="0"/>
              </a:rPr>
              <a:t> </a:t>
            </a:r>
            <a:r>
              <a:rPr lang="en-US" altLang="he-IL" sz="4800" kern="0" dirty="0">
                <a:solidFill>
                  <a:srgbClr val="4472C4"/>
                </a:solidFill>
                <a:effectLst/>
                <a:latin typeface="Arial" pitchFamily="34" charset="0"/>
              </a:rPr>
              <a:t>P</a:t>
            </a:r>
            <a:r>
              <a:rPr lang="en-US" altLang="he-IL" sz="4800" kern="0" dirty="0" smtClean="0">
                <a:solidFill>
                  <a:srgbClr val="4472C4"/>
                </a:solidFill>
                <a:effectLst/>
                <a:latin typeface="Arial" pitchFamily="34" charset="0"/>
              </a:rPr>
              <a:t>erceived IQ prediction with VIQET</a:t>
            </a:r>
            <a:endParaRPr lang="en-US" altLang="he-IL" sz="3600" kern="0" dirty="0">
              <a:solidFill>
                <a:srgbClr val="4472C4"/>
              </a:solidFill>
              <a:effectLst/>
              <a:latin typeface="Arial" pitchFamily="34" charset="0"/>
            </a:endParaRPr>
          </a:p>
        </p:txBody>
      </p:sp>
      <p:sp>
        <p:nvSpPr>
          <p:cNvPr id="3" name="מציין מיקום של מספר שקופית 10"/>
          <p:cNvSpPr txBox="1">
            <a:spLocks/>
          </p:cNvSpPr>
          <p:nvPr/>
        </p:nvSpPr>
        <p:spPr>
          <a:xfrm>
            <a:off x="8493127" y="621264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r>
              <a:rPr lang="en-US" altLang="he-IL" sz="16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6</a:t>
            </a:r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29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1"/>
          <p:cNvSpPr txBox="1">
            <a:spLocks/>
          </p:cNvSpPr>
          <p:nvPr/>
        </p:nvSpPr>
        <p:spPr bwMode="auto">
          <a:xfrm>
            <a:off x="-88900" y="-117848"/>
            <a:ext cx="9232900" cy="617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9pPr>
          </a:lstStyle>
          <a:p>
            <a:r>
              <a:rPr lang="en-US" sz="2000" kern="0" dirty="0">
                <a:solidFill>
                  <a:srgbClr val="4472C4"/>
                </a:solidFill>
                <a:effectLst/>
                <a:latin typeface="Arial" panose="020B0604020202020204" pitchFamily="34" charset="0"/>
              </a:rPr>
              <a:t>P</a:t>
            </a:r>
            <a:r>
              <a:rPr lang="en-US" sz="2000" kern="0" dirty="0" smtClean="0">
                <a:solidFill>
                  <a:srgbClr val="4472C4"/>
                </a:solidFill>
                <a:effectLst/>
                <a:latin typeface="Arial" panose="020B0604020202020204" pitchFamily="34" charset="0"/>
              </a:rPr>
              <a:t>hase I: Relationship between standard IQAs and perceived IQ  </a:t>
            </a:r>
            <a:endParaRPr lang="en-US" sz="2000" kern="0" dirty="0">
              <a:solidFill>
                <a:srgbClr val="4472C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מציין מיקום של מספר שקופית 10"/>
          <p:cNvSpPr txBox="1">
            <a:spLocks/>
          </p:cNvSpPr>
          <p:nvPr/>
        </p:nvSpPr>
        <p:spPr>
          <a:xfrm>
            <a:off x="8493127" y="621264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1F488590-3801-48BA-A062-64D09453D1D6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7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9" name="תמונה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1" y="785494"/>
            <a:ext cx="2905442" cy="59455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500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1"/>
          <p:cNvSpPr txBox="1">
            <a:spLocks/>
          </p:cNvSpPr>
          <p:nvPr/>
        </p:nvSpPr>
        <p:spPr bwMode="auto">
          <a:xfrm>
            <a:off x="-88900" y="152316"/>
            <a:ext cx="9232900" cy="617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9pPr>
          </a:lstStyle>
          <a:p>
            <a:r>
              <a:rPr lang="en-US" sz="2000" kern="0" dirty="0" smtClean="0">
                <a:solidFill>
                  <a:srgbClr val="4472C4"/>
                </a:solidFill>
                <a:effectLst/>
                <a:latin typeface="Arial" panose="020B0604020202020204" pitchFamily="34" charset="0"/>
              </a:rPr>
              <a:t>Phase I : Subjective IQ assessment setup  </a:t>
            </a:r>
            <a:endParaRPr lang="en-US" sz="2000" kern="0" dirty="0">
              <a:solidFill>
                <a:srgbClr val="4472C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מציין מיקום של מספר שקופית 10"/>
          <p:cNvSpPr txBox="1">
            <a:spLocks/>
          </p:cNvSpPr>
          <p:nvPr/>
        </p:nvSpPr>
        <p:spPr>
          <a:xfrm>
            <a:off x="8493127" y="621264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1F488590-3801-48BA-A062-64D09453D1D6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8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659713"/>
              </p:ext>
            </p:extLst>
          </p:nvPr>
        </p:nvGraphicFramePr>
        <p:xfrm>
          <a:off x="782142" y="857964"/>
          <a:ext cx="7710985" cy="5537238"/>
        </p:xfrm>
        <a:graphic>
          <a:graphicData uri="http://schemas.openxmlformats.org/drawingml/2006/table">
            <a:tbl>
              <a:tblPr firstRow="1" firstCol="1" bandRow="1"/>
              <a:tblGrid>
                <a:gridCol w="2809252"/>
                <a:gridCol w="4901733"/>
              </a:tblGrid>
              <a:tr h="469106">
                <a:tc>
                  <a:txBody>
                    <a:bodyPr/>
                    <a:lstStyle/>
                    <a:p>
                      <a:pPr marR="8255" algn="just"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Method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255" algn="just"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DSIS (Double stimulus impairment scale)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106">
                <a:tc>
                  <a:txBody>
                    <a:bodyPr/>
                    <a:lstStyle/>
                    <a:p>
                      <a:pPr marR="8255" algn="just"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Evaluation scales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255" algn="just"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Grades (Impairment scales)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189">
                <a:tc>
                  <a:txBody>
                    <a:bodyPr/>
                    <a:lstStyle/>
                    <a:p>
                      <a:pPr marR="8255"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Subjects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985"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 (Non expert, students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), 5 subjects per session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308">
                <a:tc>
                  <a:txBody>
                    <a:bodyPr/>
                    <a:lstStyle/>
                    <a:p>
                      <a:pPr marR="8255" algn="just"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Display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255" algn="just"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5.1-inch, LCD Samsung Galaxy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S5</a:t>
                      </a:r>
                    </a:p>
                    <a:p>
                      <a:pPr marR="8255" algn="just"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were calibrated with Color analyzer Minolta CA-310 </a:t>
                      </a:r>
                    </a:p>
                    <a:p>
                      <a:pPr marR="8255" algn="just"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2000" baseline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106">
                <a:tc>
                  <a:txBody>
                    <a:bodyPr/>
                    <a:lstStyle/>
                    <a:p>
                      <a:pPr marR="8255" algn="just"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Display resolution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255" algn="just"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1920×1080 pixels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106">
                <a:tc>
                  <a:txBody>
                    <a:bodyPr/>
                    <a:lstStyle/>
                    <a:p>
                      <a:pPr marR="8255" algn="just"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Viewing distance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255" algn="just"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5H (H = picture height)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106">
                <a:tc>
                  <a:txBody>
                    <a:bodyPr/>
                    <a:lstStyle/>
                    <a:p>
                      <a:pPr marR="8255" algn="just"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Room illumination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255" algn="just">
                        <a:lnSpc>
                          <a:spcPct val="112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~100lux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/>
          <a:srcRect t="19927" b="22285"/>
          <a:stretch/>
        </p:blipFill>
        <p:spPr>
          <a:xfrm>
            <a:off x="5764308" y="4078801"/>
            <a:ext cx="2000250" cy="101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6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150155" y="154843"/>
            <a:ext cx="5084549" cy="761323"/>
          </a:xfrm>
        </p:spPr>
        <p:txBody>
          <a:bodyPr>
            <a:normAutofit/>
          </a:bodyPr>
          <a:lstStyle/>
          <a:p>
            <a:r>
              <a:rPr lang="en-US" sz="2800" b="1" kern="1200" dirty="0" smtClean="0">
                <a:solidFill>
                  <a:schemeClr val="accent5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2800" b="1" dirty="0" smtClean="0">
                <a:solidFill>
                  <a:schemeClr val="accent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IQ </a:t>
            </a:r>
            <a:r>
              <a:rPr lang="en-US" sz="2800" b="1" kern="1200" dirty="0" smtClean="0">
                <a:solidFill>
                  <a:schemeClr val="accent5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assessment process</a:t>
            </a:r>
            <a:endParaRPr lang="en-US" sz="2400" b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3" y="1294481"/>
            <a:ext cx="8945695" cy="4543854"/>
          </a:xfrm>
          <a:prstGeom prst="rect">
            <a:avLst/>
          </a:prstGeom>
        </p:spPr>
      </p:pic>
      <p:sp>
        <p:nvSpPr>
          <p:cNvPr id="11" name="מציין מיקום של מספר שקופית 10"/>
          <p:cNvSpPr txBox="1">
            <a:spLocks/>
          </p:cNvSpPr>
          <p:nvPr/>
        </p:nvSpPr>
        <p:spPr>
          <a:xfrm>
            <a:off x="8588156" y="6430359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A8D04680-CC2F-4F8C-9EEE-15CC380A336D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9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01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ציין מיקום של מספר שקופית 10"/>
          <p:cNvSpPr txBox="1">
            <a:spLocks/>
          </p:cNvSpPr>
          <p:nvPr/>
        </p:nvSpPr>
        <p:spPr>
          <a:xfrm>
            <a:off x="8493127" y="621264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1F488590-3801-48BA-A062-64D09453D1D6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10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grpSp>
        <p:nvGrpSpPr>
          <p:cNvPr id="4" name="קבוצה 3"/>
          <p:cNvGrpSpPr>
            <a:grpSpLocks/>
          </p:cNvGrpSpPr>
          <p:nvPr/>
        </p:nvGrpSpPr>
        <p:grpSpPr bwMode="auto">
          <a:xfrm>
            <a:off x="2566555" y="987135"/>
            <a:ext cx="4612166" cy="5331733"/>
            <a:chOff x="-603" y="0"/>
            <a:chExt cx="58867" cy="89066"/>
          </a:xfrm>
        </p:grpSpPr>
        <p:pic>
          <p:nvPicPr>
            <p:cNvPr id="5" name="תמונה 4" descr="bar_or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74" y="49710"/>
              <a:ext cx="22479" cy="14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תמונה 6" descr="sunset_or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84" y="49537"/>
              <a:ext cx="20752" cy="14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תמונה 8" descr="airplan_or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61" y="70506"/>
              <a:ext cx="21863" cy="167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תיבת טקסט 3560"/>
            <p:cNvSpPr txBox="1">
              <a:spLocks noChangeArrowheads="1"/>
            </p:cNvSpPr>
            <p:nvPr/>
          </p:nvSpPr>
          <p:spPr bwMode="auto">
            <a:xfrm>
              <a:off x="8046" y="40225"/>
              <a:ext cx="7276" cy="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(taxi)</a:t>
              </a:r>
              <a:endPara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תיבת טקסט 3564"/>
            <p:cNvSpPr txBox="1">
              <a:spLocks noChangeArrowheads="1"/>
            </p:cNvSpPr>
            <p:nvPr/>
          </p:nvSpPr>
          <p:spPr bwMode="auto">
            <a:xfrm>
              <a:off x="45036" y="62905"/>
              <a:ext cx="7667" cy="3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(bar)</a:t>
              </a:r>
              <a:endPara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תיבת טקסט 3568"/>
            <p:cNvSpPr txBox="1">
              <a:spLocks noChangeArrowheads="1"/>
            </p:cNvSpPr>
            <p:nvPr/>
          </p:nvSpPr>
          <p:spPr bwMode="auto">
            <a:xfrm>
              <a:off x="22569" y="62591"/>
              <a:ext cx="9710" cy="3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(sunset)</a:t>
              </a:r>
              <a:endPara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תיבת טקסט 3572"/>
            <p:cNvSpPr txBox="1">
              <a:spLocks noChangeArrowheads="1"/>
            </p:cNvSpPr>
            <p:nvPr/>
          </p:nvSpPr>
          <p:spPr bwMode="auto">
            <a:xfrm>
              <a:off x="23824" y="85710"/>
              <a:ext cx="11250" cy="3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(airplane)</a:t>
              </a:r>
              <a:endPara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תיבת טקסט 3575"/>
            <p:cNvSpPr txBox="1">
              <a:spLocks noChangeArrowheads="1"/>
            </p:cNvSpPr>
            <p:nvPr/>
          </p:nvSpPr>
          <p:spPr bwMode="auto">
            <a:xfrm>
              <a:off x="3807" y="65741"/>
              <a:ext cx="6644" cy="3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(hall)</a:t>
              </a:r>
              <a:endPara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תיבת טקסט 3577"/>
            <p:cNvSpPr txBox="1">
              <a:spLocks noChangeArrowheads="1"/>
            </p:cNvSpPr>
            <p:nvPr/>
          </p:nvSpPr>
          <p:spPr bwMode="auto">
            <a:xfrm>
              <a:off x="27417" y="42032"/>
              <a:ext cx="9453" cy="3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(king)</a:t>
              </a:r>
              <a:endPara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תיבת טקסט 3581"/>
            <p:cNvSpPr txBox="1">
              <a:spLocks noChangeArrowheads="1"/>
            </p:cNvSpPr>
            <p:nvPr/>
          </p:nvSpPr>
          <p:spPr bwMode="auto">
            <a:xfrm>
              <a:off x="45957" y="41921"/>
              <a:ext cx="8245" cy="2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(room)</a:t>
              </a:r>
              <a:endPara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תמונה 16" descr="building_or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5024" cy="19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תמונה 17" descr="room_or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31" y="27977"/>
              <a:ext cx="20733" cy="15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תמונה 18" descr="hall_or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03" y="46545"/>
              <a:ext cx="15658" cy="20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תמונה 19" descr="king_or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09" y="22928"/>
              <a:ext cx="15583" cy="20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תמונה 20" descr="lake_org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12" y="3612"/>
              <a:ext cx="23076" cy="14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תמונה 21" descr="man_org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34" y="3612"/>
              <a:ext cx="19552" cy="14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תמונה 22" descr="taxi_org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" y="25524"/>
              <a:ext cx="21704" cy="16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תיבת טקסט 3589"/>
            <p:cNvSpPr txBox="1">
              <a:spLocks noChangeArrowheads="1"/>
            </p:cNvSpPr>
            <p:nvPr/>
          </p:nvSpPr>
          <p:spPr bwMode="auto">
            <a:xfrm>
              <a:off x="3320" y="18616"/>
              <a:ext cx="12752" cy="3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(building)</a:t>
              </a:r>
              <a:endPara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תיבת טקסט 3593"/>
            <p:cNvSpPr txBox="1">
              <a:spLocks noChangeArrowheads="1"/>
            </p:cNvSpPr>
            <p:nvPr/>
          </p:nvSpPr>
          <p:spPr bwMode="auto">
            <a:xfrm>
              <a:off x="23995" y="16532"/>
              <a:ext cx="12969" cy="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(lake)</a:t>
              </a:r>
              <a:endPara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תיבת טקסט 3596"/>
            <p:cNvSpPr txBox="1">
              <a:spLocks noChangeArrowheads="1"/>
            </p:cNvSpPr>
            <p:nvPr/>
          </p:nvSpPr>
          <p:spPr bwMode="auto">
            <a:xfrm>
              <a:off x="45387" y="16276"/>
              <a:ext cx="9658" cy="3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(man)</a:t>
              </a:r>
              <a:endPara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כותרת 1"/>
          <p:cNvSpPr txBox="1">
            <a:spLocks/>
          </p:cNvSpPr>
          <p:nvPr/>
        </p:nvSpPr>
        <p:spPr bwMode="auto">
          <a:xfrm>
            <a:off x="2017303" y="140796"/>
            <a:ext cx="4650218" cy="617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9pPr>
          </a:lstStyle>
          <a:p>
            <a:r>
              <a:rPr lang="en-US" sz="2000" kern="0" dirty="0">
                <a:solidFill>
                  <a:srgbClr val="4472C4"/>
                </a:solidFill>
                <a:effectLst/>
                <a:latin typeface="Arial" panose="020B0604020202020204" pitchFamily="34" charset="0"/>
              </a:rPr>
              <a:t>P</a:t>
            </a:r>
            <a:r>
              <a:rPr lang="en-US" sz="2000" kern="0" dirty="0" smtClean="0">
                <a:solidFill>
                  <a:srgbClr val="4472C4"/>
                </a:solidFill>
                <a:effectLst/>
                <a:latin typeface="Arial" panose="020B0604020202020204" pitchFamily="34" charset="0"/>
              </a:rPr>
              <a:t>hase I: Test content</a:t>
            </a:r>
            <a:endParaRPr lang="en-US" sz="2000" kern="0" dirty="0">
              <a:solidFill>
                <a:srgbClr val="4472C4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26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קבוצה 24"/>
          <p:cNvGrpSpPr>
            <a:grpSpLocks/>
          </p:cNvGrpSpPr>
          <p:nvPr/>
        </p:nvGrpSpPr>
        <p:grpSpPr bwMode="auto">
          <a:xfrm>
            <a:off x="3433740" y="947090"/>
            <a:ext cx="5574096" cy="4666778"/>
            <a:chOff x="0" y="-1018"/>
            <a:chExt cx="59977" cy="49725"/>
          </a:xfrm>
        </p:grpSpPr>
        <p:pic>
          <p:nvPicPr>
            <p:cNvPr id="26" name="תמונה 25" descr="building_brt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21393"/>
              <a:ext cx="10331" cy="13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 Box 2"/>
            <p:cNvSpPr txBox="1">
              <a:spLocks noChangeArrowheads="1"/>
            </p:cNvSpPr>
            <p:nvPr/>
          </p:nvSpPr>
          <p:spPr bwMode="auto">
            <a:xfrm>
              <a:off x="45514" y="18377"/>
              <a:ext cx="11510" cy="2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( </a:t>
              </a:r>
              <a:r>
                <a:rPr lang="en-US" sz="1200" dirty="0">
                  <a:solidFill>
                    <a:prstClr val="black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Sharpness)</a:t>
              </a:r>
              <a:endPara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cxnSp>
          <p:nvCxnSpPr>
            <p:cNvPr id="28" name="מחבר חץ ישר 27"/>
            <p:cNvCxnSpPr>
              <a:cxnSpLocks noChangeShapeType="1"/>
            </p:cNvCxnSpPr>
            <p:nvPr/>
          </p:nvCxnSpPr>
          <p:spPr bwMode="auto">
            <a:xfrm flipH="1">
              <a:off x="50493" y="18201"/>
              <a:ext cx="0" cy="18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מחבר חץ ישר 28"/>
            <p:cNvCxnSpPr>
              <a:cxnSpLocks noChangeShapeType="1"/>
            </p:cNvCxnSpPr>
            <p:nvPr/>
          </p:nvCxnSpPr>
          <p:spPr bwMode="auto">
            <a:xfrm flipH="1">
              <a:off x="2271" y="17597"/>
              <a:ext cx="0" cy="1893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סוגר מסולסל ימני 29"/>
            <p:cNvSpPr>
              <a:spLocks/>
            </p:cNvSpPr>
            <p:nvPr/>
          </p:nvSpPr>
          <p:spPr bwMode="auto">
            <a:xfrm rot="5400000">
              <a:off x="28065" y="7677"/>
              <a:ext cx="3848" cy="59977"/>
            </a:xfrm>
            <a:prstGeom prst="rightBrace">
              <a:avLst>
                <a:gd name="adj1" fmla="val 8298"/>
                <a:gd name="adj2" fmla="val 51088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1" name="מלבן מעוגל 30"/>
            <p:cNvSpPr>
              <a:spLocks noChangeArrowheads="1"/>
            </p:cNvSpPr>
            <p:nvPr/>
          </p:nvSpPr>
          <p:spPr bwMode="auto">
            <a:xfrm>
              <a:off x="10212" y="40854"/>
              <a:ext cx="18976" cy="7853"/>
            </a:xfrm>
            <a:prstGeom prst="roundRect">
              <a:avLst>
                <a:gd name="adj" fmla="val 16667"/>
              </a:avLst>
            </a:prstGeom>
            <a:solidFill>
              <a:srgbClr val="A9D18E"/>
            </a:solidFill>
            <a:ln w="12700">
              <a:solidFill>
                <a:srgbClr val="41719C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en-US" sz="2000" b="1" dirty="0" smtClean="0">
                  <a:solidFill>
                    <a:srgbClr val="000514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HVTs</a:t>
              </a:r>
              <a:endParaRPr lang="en-US" sz="2000" b="1" dirty="0">
                <a:solidFill>
                  <a:srgbClr val="000514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32" name="תמונה 31" descr="building_sat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36" y="21479"/>
              <a:ext cx="10332" cy="13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תמונה 32" descr="building_cont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56" y="21566"/>
              <a:ext cx="10332" cy="13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תמונה 33" descr="building_or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90" y="2329"/>
              <a:ext cx="10332" cy="13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 Box 2"/>
            <p:cNvSpPr txBox="1">
              <a:spLocks noChangeArrowheads="1"/>
            </p:cNvSpPr>
            <p:nvPr/>
          </p:nvSpPr>
          <p:spPr bwMode="auto">
            <a:xfrm>
              <a:off x="3227" y="18110"/>
              <a:ext cx="13385" cy="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(Brightness</a:t>
              </a:r>
              <a:r>
                <a:rPr lang="en-US" sz="1200" dirty="0">
                  <a:solidFill>
                    <a:prstClr val="black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)</a:t>
              </a:r>
              <a:endPara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36" name="Text Box 2"/>
            <p:cNvSpPr txBox="1">
              <a:spLocks noChangeArrowheads="1"/>
            </p:cNvSpPr>
            <p:nvPr/>
          </p:nvSpPr>
          <p:spPr bwMode="auto">
            <a:xfrm>
              <a:off x="26207" y="-1018"/>
              <a:ext cx="10097" cy="2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>
                  <a:solidFill>
                    <a:prstClr val="black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Original</a:t>
              </a:r>
              <a:endParaRPr lang="en-US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37" name="Text Box 2"/>
            <p:cNvSpPr txBox="1">
              <a:spLocks noChangeArrowheads="1"/>
            </p:cNvSpPr>
            <p:nvPr/>
          </p:nvSpPr>
          <p:spPr bwMode="auto">
            <a:xfrm>
              <a:off x="17343" y="18370"/>
              <a:ext cx="9807" cy="2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( </a:t>
              </a:r>
              <a:r>
                <a:rPr lang="en-US" sz="1200" dirty="0">
                  <a:solidFill>
                    <a:prstClr val="black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Color)</a:t>
              </a:r>
              <a:endPara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38" name="Text Box 2"/>
            <p:cNvSpPr txBox="1">
              <a:spLocks noChangeArrowheads="1"/>
            </p:cNvSpPr>
            <p:nvPr/>
          </p:nvSpPr>
          <p:spPr bwMode="auto">
            <a:xfrm>
              <a:off x="30960" y="18370"/>
              <a:ext cx="11634" cy="2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(Contrast</a:t>
              </a:r>
              <a:r>
                <a:rPr lang="en-US" sz="1200" dirty="0">
                  <a:solidFill>
                    <a:prstClr val="black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)</a:t>
              </a:r>
              <a:endPara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cxnSp>
          <p:nvCxnSpPr>
            <p:cNvPr id="39" name="מחבר חץ ישר 38"/>
            <p:cNvCxnSpPr>
              <a:cxnSpLocks noChangeShapeType="1"/>
            </p:cNvCxnSpPr>
            <p:nvPr/>
          </p:nvCxnSpPr>
          <p:spPr bwMode="auto">
            <a:xfrm flipH="1">
              <a:off x="7706" y="17942"/>
              <a:ext cx="0" cy="190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מחבר חץ ישר 39"/>
            <p:cNvCxnSpPr>
              <a:cxnSpLocks noChangeShapeType="1"/>
            </p:cNvCxnSpPr>
            <p:nvPr/>
          </p:nvCxnSpPr>
          <p:spPr bwMode="auto">
            <a:xfrm flipH="1">
              <a:off x="22285" y="18029"/>
              <a:ext cx="0" cy="190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מחבר חץ ישר 40"/>
            <p:cNvCxnSpPr>
              <a:cxnSpLocks noChangeShapeType="1"/>
            </p:cNvCxnSpPr>
            <p:nvPr/>
          </p:nvCxnSpPr>
          <p:spPr bwMode="auto">
            <a:xfrm flipH="1">
              <a:off x="36777" y="18029"/>
              <a:ext cx="0" cy="189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מחבר ישר 41"/>
            <p:cNvCxnSpPr>
              <a:cxnSpLocks noChangeShapeType="1"/>
            </p:cNvCxnSpPr>
            <p:nvPr/>
          </p:nvCxnSpPr>
          <p:spPr bwMode="auto">
            <a:xfrm>
              <a:off x="2173" y="17550"/>
              <a:ext cx="48424" cy="47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מחבר חץ ישר 42"/>
            <p:cNvCxnSpPr>
              <a:cxnSpLocks noChangeShapeType="1"/>
            </p:cNvCxnSpPr>
            <p:nvPr/>
          </p:nvCxnSpPr>
          <p:spPr bwMode="auto">
            <a:xfrm flipH="1">
              <a:off x="30307" y="16131"/>
              <a:ext cx="0" cy="18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44" name="תמונה 43" descr="building_sharp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49" y="21738"/>
              <a:ext cx="10331" cy="13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מלבן מעוגל 44"/>
            <p:cNvSpPr>
              <a:spLocks noChangeArrowheads="1"/>
            </p:cNvSpPr>
            <p:nvPr/>
          </p:nvSpPr>
          <p:spPr bwMode="auto">
            <a:xfrm>
              <a:off x="29507" y="40710"/>
              <a:ext cx="20728" cy="7795"/>
            </a:xfrm>
            <a:prstGeom prst="roundRect">
              <a:avLst>
                <a:gd name="adj" fmla="val 16667"/>
              </a:avLst>
            </a:prstGeom>
            <a:solidFill>
              <a:srgbClr val="D6DCE5"/>
            </a:solidFill>
            <a:ln w="12700">
              <a:solidFill>
                <a:srgbClr val="41719C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en-US" b="1" dirty="0">
                  <a:solidFill>
                    <a:srgbClr val="000514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VIQET</a:t>
              </a:r>
            </a:p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en-US" b="1" dirty="0">
                  <a:solidFill>
                    <a:srgbClr val="000514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Image Analysis</a:t>
              </a:r>
            </a:p>
          </p:txBody>
        </p:sp>
      </p:grpSp>
      <p:pic>
        <p:nvPicPr>
          <p:cNvPr id="2" name="תמונה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783" y="896545"/>
            <a:ext cx="3315110" cy="3231088"/>
          </a:xfrm>
          <a:prstGeom prst="rect">
            <a:avLst/>
          </a:prstGeom>
        </p:spPr>
      </p:pic>
      <p:sp>
        <p:nvSpPr>
          <p:cNvPr id="24" name="מלבן 23"/>
          <p:cNvSpPr/>
          <p:nvPr/>
        </p:nvSpPr>
        <p:spPr>
          <a:xfrm>
            <a:off x="384631" y="4127633"/>
            <a:ext cx="238647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The Venn </a:t>
            </a:r>
            <a:r>
              <a:rPr lang="en-US" b="1" dirty="0" smtClean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diagram</a:t>
            </a:r>
            <a:endParaRPr lang="en-US" sz="1100" b="1" dirty="0">
              <a:solidFill>
                <a:srgbClr val="4472C4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6" name="מלבן 45"/>
          <p:cNvSpPr/>
          <p:nvPr/>
        </p:nvSpPr>
        <p:spPr>
          <a:xfrm>
            <a:off x="266725" y="131767"/>
            <a:ext cx="87411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Phase </a:t>
            </a:r>
            <a:r>
              <a:rPr lang="en-US" sz="2400" b="1" dirty="0" smtClean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I: Test content with variable image quality attributes</a:t>
            </a:r>
            <a:endParaRPr lang="en-US" sz="3600" b="1" dirty="0">
              <a:solidFill>
                <a:srgbClr val="4472C4"/>
              </a:solidFill>
              <a:latin typeface="Arial" panose="020B0604020202020204" pitchFamily="34" charset="0"/>
            </a:endParaRPr>
          </a:p>
        </p:txBody>
      </p:sp>
      <p:sp>
        <p:nvSpPr>
          <p:cNvPr id="47" name="מציין מיקום של מספר שקופית 10"/>
          <p:cNvSpPr txBox="1">
            <a:spLocks/>
          </p:cNvSpPr>
          <p:nvPr/>
        </p:nvSpPr>
        <p:spPr>
          <a:xfrm>
            <a:off x="8514317" y="6183078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B3E48D64-A3F0-46C5-B84B-328E9FC710A1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11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55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474"/>
          <a:stretch/>
        </p:blipFill>
        <p:spPr bwMode="auto">
          <a:xfrm>
            <a:off x="239788" y="800100"/>
            <a:ext cx="8815311" cy="4864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מלבן 4"/>
          <p:cNvSpPr/>
          <p:nvPr/>
        </p:nvSpPr>
        <p:spPr>
          <a:xfrm>
            <a:off x="239788" y="204240"/>
            <a:ext cx="865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MOS</a:t>
            </a:r>
            <a:r>
              <a:rPr lang="en-US" sz="2400" b="1" dirty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MSE and PSNR </a:t>
            </a:r>
            <a:r>
              <a:rPr lang="en-US" sz="2400" b="1" dirty="0" smtClean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relationship </a:t>
            </a:r>
            <a:r>
              <a:rPr lang="en-US" sz="2400" b="1" dirty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for the “building” </a:t>
            </a:r>
            <a:r>
              <a:rPr lang="en-US" sz="2400" b="1" dirty="0" smtClean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image</a:t>
            </a:r>
            <a:endParaRPr lang="en-US" sz="3600" b="1" dirty="0">
              <a:solidFill>
                <a:srgbClr val="4472C4"/>
              </a:solidFill>
              <a:latin typeface="Arial" panose="020B0604020202020204" pitchFamily="34" charset="0"/>
            </a:endParaRPr>
          </a:p>
        </p:txBody>
      </p:sp>
      <p:sp>
        <p:nvSpPr>
          <p:cNvPr id="4" name="מציין מיקום של מספר שקופית 10"/>
          <p:cNvSpPr txBox="1">
            <a:spLocks/>
          </p:cNvSpPr>
          <p:nvPr/>
        </p:nvSpPr>
        <p:spPr>
          <a:xfrm>
            <a:off x="8451850" y="6270793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B699F7E2-1D3D-4E81-91F7-DE923E4F4FE4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12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47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5"/>
          <a:stretch/>
        </p:blipFill>
        <p:spPr bwMode="auto">
          <a:xfrm>
            <a:off x="266700" y="952500"/>
            <a:ext cx="8521700" cy="46355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מלבן 3"/>
          <p:cNvSpPr/>
          <p:nvPr/>
        </p:nvSpPr>
        <p:spPr>
          <a:xfrm>
            <a:off x="-355600" y="162369"/>
            <a:ext cx="98171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 smtClean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VIQET </a:t>
            </a:r>
            <a:r>
              <a:rPr lang="en-US" sz="2600" b="1" dirty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IQ criteria </a:t>
            </a:r>
            <a:r>
              <a:rPr lang="en-US" sz="2600" b="1" dirty="0" smtClean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relationship </a:t>
            </a:r>
            <a:r>
              <a:rPr lang="en-US" sz="2600" b="1" dirty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for the “building” </a:t>
            </a:r>
            <a:r>
              <a:rPr lang="en-US" sz="2600" b="1" dirty="0" smtClean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image </a:t>
            </a:r>
            <a:endParaRPr lang="en-US" sz="2600" b="1" dirty="0">
              <a:solidFill>
                <a:srgbClr val="4472C4"/>
              </a:solidFill>
              <a:latin typeface="Arial" panose="020B0604020202020204" pitchFamily="34" charset="0"/>
            </a:endParaRPr>
          </a:p>
        </p:txBody>
      </p:sp>
      <p:sp>
        <p:nvSpPr>
          <p:cNvPr id="5" name="מציין מיקום של מספר שקופית 10"/>
          <p:cNvSpPr txBox="1">
            <a:spLocks/>
          </p:cNvSpPr>
          <p:nvPr/>
        </p:nvSpPr>
        <p:spPr>
          <a:xfrm>
            <a:off x="8350250" y="6186572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6C3E0989-EC87-4F98-86FA-25C6BB84BA4D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13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58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608909"/>
              </p:ext>
            </p:extLst>
          </p:nvPr>
        </p:nvGraphicFramePr>
        <p:xfrm>
          <a:off x="493751" y="916866"/>
          <a:ext cx="8228014" cy="5226609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455949"/>
                <a:gridCol w="4772065"/>
              </a:tblGrid>
              <a:tr h="654609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Image quality attributes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VIQET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image quality categories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620580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Brightness</a:t>
                      </a:r>
                    </a:p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Illumination (0-255)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Over‐exposed</a:t>
                      </a:r>
                    </a:p>
                    <a:p>
                      <a:pPr marL="342900" lvl="0" indent="-34290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Under‐exposed</a:t>
                      </a:r>
                    </a:p>
                    <a:p>
                      <a:pPr marL="342900" lvl="0" indent="-34290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Lux (0-255)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05145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Contrast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Dynamic </a:t>
                      </a: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 (0-255)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10290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Color 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Saturation </a:t>
                      </a: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(0-255)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Color warmth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215435"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Sharpness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Multi-scale edge </a:t>
                      </a: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acutance (0-255)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Multi-scale texture </a:t>
                      </a: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acutance (0-255)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 rtl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Noise signature </a:t>
                      </a: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index (0-590)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מלבן 3"/>
          <p:cNvSpPr/>
          <p:nvPr/>
        </p:nvSpPr>
        <p:spPr>
          <a:xfrm>
            <a:off x="483577" y="206170"/>
            <a:ext cx="79795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5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Classic IQA extraction </a:t>
            </a: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to VIQET </a:t>
            </a:r>
            <a:r>
              <a:rPr lang="en-US" sz="2800" b="1" dirty="0" smtClean="0">
                <a:solidFill>
                  <a:schemeClr val="accent5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IQ categories</a:t>
            </a:r>
            <a:endParaRPr lang="en-US" sz="4000" b="1" dirty="0">
              <a:solidFill>
                <a:schemeClr val="accent5"/>
              </a:solidFill>
              <a:latin typeface="Arial" panose="020B0604020202020204" pitchFamily="34" charset="0"/>
            </a:endParaRPr>
          </a:p>
        </p:txBody>
      </p:sp>
      <p:sp>
        <p:nvSpPr>
          <p:cNvPr id="5" name="מציין מיקום של מספר שקופית 10"/>
          <p:cNvSpPr txBox="1">
            <a:spLocks/>
          </p:cNvSpPr>
          <p:nvPr/>
        </p:nvSpPr>
        <p:spPr>
          <a:xfrm>
            <a:off x="8463134" y="6330951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983CB867-9364-4FCD-8B38-3BA631BA4D9D}" type="slidenum">
              <a:rPr lang="en-US" altLang="he-IL" sz="1600" b="1" smtClean="0">
                <a:latin typeface="Arial" panose="020B0604020202020204" pitchFamily="34" charset="0"/>
              </a:rPr>
              <a:t>14</a:t>
            </a:fld>
            <a:endParaRPr lang="en-US" altLang="he-IL" sz="16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72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1"/>
          <p:cNvSpPr txBox="1">
            <a:spLocks/>
          </p:cNvSpPr>
          <p:nvPr/>
        </p:nvSpPr>
        <p:spPr bwMode="auto">
          <a:xfrm>
            <a:off x="-88900" y="-117848"/>
            <a:ext cx="9232900" cy="617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9pPr>
          </a:lstStyle>
          <a:p>
            <a:r>
              <a:rPr lang="en-US" sz="2000" kern="0" dirty="0" smtClean="0">
                <a:solidFill>
                  <a:srgbClr val="4472C4"/>
                </a:solidFill>
                <a:effectLst/>
                <a:latin typeface="Arial" panose="020B0604020202020204" pitchFamily="34" charset="0"/>
              </a:rPr>
              <a:t>Phase II: Subjective &amp; Objective IQ assessment flow chart  </a:t>
            </a:r>
            <a:endParaRPr lang="en-US" sz="2000" kern="0" dirty="0">
              <a:solidFill>
                <a:srgbClr val="4472C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מציין מיקום של מספר שקופית 10"/>
          <p:cNvSpPr txBox="1">
            <a:spLocks/>
          </p:cNvSpPr>
          <p:nvPr/>
        </p:nvSpPr>
        <p:spPr>
          <a:xfrm>
            <a:off x="8493127" y="621264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1F488590-3801-48BA-A062-64D09453D1D6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15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4" name="תמונה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104"/>
          <a:stretch/>
        </p:blipFill>
        <p:spPr bwMode="auto">
          <a:xfrm>
            <a:off x="354842" y="395785"/>
            <a:ext cx="8138285" cy="5882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055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1"/>
          <p:cNvSpPr txBox="1">
            <a:spLocks/>
          </p:cNvSpPr>
          <p:nvPr/>
        </p:nvSpPr>
        <p:spPr bwMode="auto">
          <a:xfrm>
            <a:off x="-88900" y="-117848"/>
            <a:ext cx="9232900" cy="617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9pPr>
          </a:lstStyle>
          <a:p>
            <a:r>
              <a:rPr lang="en-US" sz="2000" kern="0" dirty="0" smtClean="0">
                <a:solidFill>
                  <a:srgbClr val="4472C4"/>
                </a:solidFill>
                <a:effectLst/>
                <a:latin typeface="Arial" panose="020B0604020202020204" pitchFamily="34" charset="0"/>
              </a:rPr>
              <a:t>The new model added value to standard IQ process  </a:t>
            </a:r>
            <a:endParaRPr lang="en-US" sz="2000" kern="0" dirty="0">
              <a:solidFill>
                <a:srgbClr val="4472C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מציין מיקום של מספר שקופית 10"/>
          <p:cNvSpPr txBox="1">
            <a:spLocks/>
          </p:cNvSpPr>
          <p:nvPr/>
        </p:nvSpPr>
        <p:spPr>
          <a:xfrm>
            <a:off x="8493127" y="621264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1F488590-3801-48BA-A062-64D09453D1D6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16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4" name="תמונה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78"/>
          <a:stretch/>
        </p:blipFill>
        <p:spPr bwMode="auto">
          <a:xfrm>
            <a:off x="713903" y="592131"/>
            <a:ext cx="7779224" cy="58030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714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-101600" y="-113541"/>
            <a:ext cx="9245600" cy="67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9pPr>
          </a:lstStyle>
          <a:p>
            <a:pPr algn="l">
              <a:buClr>
                <a:srgbClr val="FFFF00"/>
              </a:buClr>
            </a:pPr>
            <a:r>
              <a:rPr lang="en-US" altLang="he-IL" sz="2800" kern="0" dirty="0" smtClean="0">
                <a:solidFill>
                  <a:srgbClr val="4472C4"/>
                </a:solidFill>
                <a:effectLst/>
                <a:latin typeface="Arial" pitchFamily="34" charset="0"/>
              </a:rPr>
              <a:t> </a:t>
            </a:r>
            <a:r>
              <a:rPr lang="en-US" altLang="he-IL" sz="3000" kern="0" dirty="0" smtClean="0">
                <a:solidFill>
                  <a:srgbClr val="4472C4"/>
                </a:solidFill>
                <a:effectLst/>
                <a:latin typeface="Arial" pitchFamily="34" charset="0"/>
              </a:rPr>
              <a:t>Evaluation of VIQET in perceived IQ prediction</a:t>
            </a:r>
          </a:p>
          <a:p>
            <a:pPr marL="457200" indent="-45720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altLang="he-IL" sz="3000" kern="0" dirty="0" smtClean="0"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457200" indent="-45720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he-IL" sz="2800" kern="0" dirty="0" smtClean="0">
                <a:solidFill>
                  <a:srgbClr val="FF3300"/>
                </a:solidFill>
                <a:effectLst/>
                <a:latin typeface="Arial" pitchFamily="34" charset="0"/>
              </a:rPr>
              <a:t>Test content – 40 natural scenes (8MP) by smartphone camera.</a:t>
            </a:r>
          </a:p>
          <a:p>
            <a:pPr marL="457200" indent="-45720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he-IL" sz="2800" kern="0" dirty="0" smtClean="0">
                <a:solidFill>
                  <a:srgbClr val="FF3300"/>
                </a:solidFill>
                <a:effectLst/>
                <a:latin typeface="Arial" pitchFamily="34" charset="0"/>
              </a:rPr>
              <a:t>Observers – 35 (college students)</a:t>
            </a:r>
          </a:p>
          <a:p>
            <a:pPr marL="457200" indent="-45720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altLang="he-IL" sz="2800" kern="0" dirty="0" smtClean="0">
              <a:solidFill>
                <a:srgbClr val="FF3300"/>
              </a:solidFill>
              <a:effectLst/>
              <a:latin typeface="Arial" pitchFamily="34" charset="0"/>
            </a:endParaRPr>
          </a:p>
          <a:p>
            <a:pPr marL="457200" indent="-45720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he-IL" sz="2800" kern="0" dirty="0" smtClean="0">
                <a:solidFill>
                  <a:srgbClr val="FF3300"/>
                </a:solidFill>
                <a:effectLst/>
                <a:latin typeface="Arial" pitchFamily="34" charset="0"/>
              </a:rPr>
              <a:t>Received MOSi (observers) and MOSp by VIQET </a:t>
            </a:r>
          </a:p>
          <a:p>
            <a:pPr marL="457200" indent="-45720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he-IL" sz="2800" kern="0" dirty="0" smtClean="0">
                <a:solidFill>
                  <a:srgbClr val="FF3300"/>
                </a:solidFill>
                <a:effectLst/>
                <a:latin typeface="Arial" pitchFamily="34" charset="0"/>
              </a:rPr>
              <a:t>Good correlation between MOSp and MOSi.</a:t>
            </a:r>
          </a:p>
          <a:p>
            <a:pPr marL="457200" indent="-45720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he-IL" sz="2800" kern="0" dirty="0" smtClean="0">
                <a:solidFill>
                  <a:srgbClr val="FF3300"/>
                </a:solidFill>
                <a:effectLst/>
                <a:latin typeface="Arial" pitchFamily="34" charset="0"/>
              </a:rPr>
              <a:t>Results examined according to </a:t>
            </a:r>
            <a:r>
              <a:rPr lang="en-US" sz="2800" kern="0" dirty="0">
                <a:solidFill>
                  <a:srgbClr val="FF3300"/>
                </a:solidFill>
                <a:effectLst/>
                <a:latin typeface="Arial" pitchFamily="34" charset="0"/>
              </a:rPr>
              <a:t>P.913, ITU-T, </a:t>
            </a:r>
            <a:r>
              <a:rPr lang="en-US" sz="2800" kern="0" dirty="0" smtClean="0">
                <a:solidFill>
                  <a:srgbClr val="FF3300"/>
                </a:solidFill>
                <a:effectLst/>
                <a:latin typeface="Arial" pitchFamily="34" charset="0"/>
              </a:rPr>
              <a:t>2016</a:t>
            </a:r>
            <a:r>
              <a:rPr lang="en-US" altLang="he-IL" sz="2800" kern="0" dirty="0" smtClean="0">
                <a:solidFill>
                  <a:srgbClr val="FF3300"/>
                </a:solidFill>
                <a:effectLst/>
                <a:latin typeface="Arial" pitchFamily="34" charset="0"/>
              </a:rPr>
              <a:t> </a:t>
            </a:r>
            <a:r>
              <a:rPr lang="en-US" altLang="he-IL" sz="2800" kern="0" dirty="0">
                <a:solidFill>
                  <a:srgbClr val="FF3300"/>
                </a:solidFill>
                <a:effectLst/>
                <a:latin typeface="Arial" pitchFamily="34" charset="0"/>
              </a:rPr>
              <a:t>recommendation (5 metrics).</a:t>
            </a:r>
          </a:p>
          <a:p>
            <a:pPr marL="457200" indent="-45720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altLang="he-IL" sz="2800" kern="0" dirty="0">
              <a:solidFill>
                <a:srgbClr val="FF3300"/>
              </a:solidFill>
              <a:effectLst/>
              <a:latin typeface="Arial" pitchFamily="34" charset="0"/>
            </a:endParaRPr>
          </a:p>
        </p:txBody>
      </p:sp>
      <p:sp>
        <p:nvSpPr>
          <p:cNvPr id="3" name="מציין מיקום של מספר שקופית 10"/>
          <p:cNvSpPr txBox="1">
            <a:spLocks/>
          </p:cNvSpPr>
          <p:nvPr/>
        </p:nvSpPr>
        <p:spPr>
          <a:xfrm>
            <a:off x="8395138" y="624840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r>
              <a:rPr lang="en-US" altLang="he-IL" sz="16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17</a:t>
            </a:r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16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מספר שקופית 4"/>
          <p:cNvSpPr txBox="1">
            <a:spLocks/>
          </p:cNvSpPr>
          <p:nvPr/>
        </p:nvSpPr>
        <p:spPr>
          <a:xfrm>
            <a:off x="8103476" y="6248400"/>
            <a:ext cx="583324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F081C2C6-A5BC-41BD-AE65-150B6C6F9D0F}" type="slidenum">
              <a:rPr lang="en-US" altLang="he-IL" b="1" smtClean="0">
                <a:solidFill>
                  <a:srgbClr val="FFFFFF"/>
                </a:solidFill>
              </a:rPr>
              <a:pPr/>
              <a:t>18</a:t>
            </a:fld>
            <a:endParaRPr lang="en-US" altLang="he-IL" b="1" dirty="0">
              <a:solidFill>
                <a:srgbClr val="FFFFFF"/>
              </a:solidFill>
            </a:endParaRPr>
          </a:p>
        </p:txBody>
      </p:sp>
      <p:sp>
        <p:nvSpPr>
          <p:cNvPr id="4" name="מציין מיקום של מספר שקופית 10"/>
          <p:cNvSpPr txBox="1">
            <a:spLocks/>
          </p:cNvSpPr>
          <p:nvPr/>
        </p:nvSpPr>
        <p:spPr>
          <a:xfrm>
            <a:off x="8395138" y="624840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D5E61669-CA7F-4896-B684-10A2186F2DDA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18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26" name="תמונה 25" descr="C:\Users\Pini\Desktop\גיבוי\גבוי_חדש\Final Book\Content\Model evaluation\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23" y="4790207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תמונה 26" descr="C:\Users\Pini\Desktop\גיבוי\גבוי_חדש\Final Book\Content\Model evaluation\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457" y="765506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תמונה 27" descr="C:\Users\Pini\Desktop\גיבוי\גבוי_חדש\Final Book\Content\Model evaluation\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285" y="765506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תמונה 28" descr="C:\Users\Pini\Desktop\גיבוי\גבוי_חדש\Final Book\Content\Model evaluation\4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125" y="821472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תמונה 29" descr="C:\Users\Pini\Desktop\גיבוי\גבוי_חדש\Final Book\Content\Model evaluation\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29" y="765506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תמונה 30" descr="C:\Users\Pini\Desktop\גיבוי\גבוי_חדש\Final Book\Content\Model evaluation\6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510" y="4790207"/>
            <a:ext cx="1828800" cy="135318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מלבן 19"/>
          <p:cNvSpPr/>
          <p:nvPr/>
        </p:nvSpPr>
        <p:spPr>
          <a:xfrm>
            <a:off x="2994136" y="75107"/>
            <a:ext cx="2447145" cy="458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3810" indent="-6985" algn="just">
              <a:lnSpc>
                <a:spcPct val="150000"/>
              </a:lnSpc>
              <a:spcBef>
                <a:spcPts val="1200"/>
              </a:spcBef>
              <a:spcAft>
                <a:spcPts val="1035"/>
              </a:spcAft>
            </a:pPr>
            <a:r>
              <a:rPr lang="en-US" b="1" u="sng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Outdoor Day light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33" name="תמונה 32" descr="C:\Users\Pini\Desktop\גיבוי\גבוי_חדש\Final Book\Content\Model evaluation\7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965" y="821472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תמונה 33" descr="C:\Users\Pini\Desktop\גיבוי\גבוי_חדש\Final Book\Content\Model evaluation\8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930" y="3313516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תמונה 34" descr="C:\Users\Pini\Desktop\גיבוי\גבוי_חדש\Final Book\Content\Model evaluation\9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913" y="3437022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תמונה 35" descr="C:\Users\Pini\Desktop\גיבוי\גבוי_חדש\Final Book\Content\Model evaluation\10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805" y="879126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תמונה 36" descr="C:\Users\Pini\Desktop\גיבוי\גבוי_חדש\Final Book\Content\Model evaluation\11.jp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28" y="2705690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תמונה 37" descr="C:\Users\Pini\Desktop\גיבוי\גבוי_חדש\Final Book\Content\Model evaluation\14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292" y="2705690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תמונה 38" descr="C:\Users\Pini\Desktop\גיבוי\גבוי_חדש\Final Book\Content\Model evaluation\15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132" y="2705690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תמונה 39" descr="C:\Users\Pini\Desktop\גיבוי\גבוי_חדש\Final Book\Content\Model evaluation\12.jpg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885" y="4790207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תמונה 40" descr="C:\Users\Pini\Desktop\גיבוי\גבוי_חדש\Final Book\Content\Model evaluation\13.jpg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864" y="4842711"/>
            <a:ext cx="1828800" cy="13531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721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מספר שקופית 4"/>
          <p:cNvSpPr txBox="1">
            <a:spLocks/>
          </p:cNvSpPr>
          <p:nvPr/>
        </p:nvSpPr>
        <p:spPr>
          <a:xfrm>
            <a:off x="8103476" y="6248400"/>
            <a:ext cx="583324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F081C2C6-A5BC-41BD-AE65-150B6C6F9D0F}" type="slidenum">
              <a:rPr lang="en-US" altLang="he-IL" b="1" smtClean="0">
                <a:solidFill>
                  <a:srgbClr val="FFFFFF"/>
                </a:solidFill>
              </a:rPr>
              <a:pPr/>
              <a:t>19</a:t>
            </a:fld>
            <a:endParaRPr lang="en-US" altLang="he-IL" b="1" dirty="0">
              <a:solidFill>
                <a:srgbClr val="FFFFFF"/>
              </a:solidFill>
            </a:endParaRPr>
          </a:p>
        </p:txBody>
      </p:sp>
      <p:sp>
        <p:nvSpPr>
          <p:cNvPr id="4" name="מציין מיקום של מספר שקופית 10"/>
          <p:cNvSpPr txBox="1">
            <a:spLocks/>
          </p:cNvSpPr>
          <p:nvPr/>
        </p:nvSpPr>
        <p:spPr>
          <a:xfrm>
            <a:off x="8395138" y="624840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D5E61669-CA7F-4896-B684-10A2186F2DDA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19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3385001" y="127061"/>
            <a:ext cx="2332433" cy="458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3810" indent="-457200" algn="just">
              <a:lnSpc>
                <a:spcPct val="150000"/>
              </a:lnSpc>
              <a:spcAft>
                <a:spcPts val="1035"/>
              </a:spcAft>
            </a:pPr>
            <a:r>
              <a:rPr lang="en-US" b="1" u="sng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Indoor Arrangements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5" name="תמונה 4" descr="C:\Users\Pini\Desktop\גיבוי\גבוי_חדש\Final Book\Content\Model evaluation\1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721" y="2918659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תמונה 5" descr="C:\Users\Pini\Desktop\גיבוי\גבוי_חדש\Final Book\Content\Model evaluation\1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95" y="870074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תמונה 6" descr="C:\Users\Pini\Desktop\גיבוי\גבוי_חדש\Final Book\Content\Model evaluation\2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351" y="925952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תמונה 7" descr="C:\Users\Pini\Desktop\גיבוי\גבוי_חדש\Final Book\Content\Model evaluation\2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91" y="2918661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תמונה 8" descr="C:\Users\Pini\Desktop\גיבוי\גבוי_חדש\Final Book\Content\Model evaluation\2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165" y="932835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תמונה 9" descr="C:\Users\Pini\Desktop\גיבוי\גבוי_חדש\Final Book\Content\Model evaluation\23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55" y="2918660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תמונה 10" descr="C:\Users\Pini\Desktop\גיבוי\גבוי_חדש\Final Book\Content\Model evaluation\24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258" y="925952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תמונה 11" descr="C:\Users\Pini\Desktop\גיבוי\גבוי_חדש\Final Book\Content\Model evaluation\25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953" y="818116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תמונה 12" descr="C:\Users\Pini\Desktop\גיבוי\גבוי_חדש\Final Book\Content\Model evaluation\26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564" y="2866701"/>
            <a:ext cx="1828800" cy="13531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408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מספר שקופית 4"/>
          <p:cNvSpPr txBox="1">
            <a:spLocks/>
          </p:cNvSpPr>
          <p:nvPr/>
        </p:nvSpPr>
        <p:spPr>
          <a:xfrm>
            <a:off x="8103476" y="6248400"/>
            <a:ext cx="583324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F081C2C6-A5BC-41BD-AE65-150B6C6F9D0F}" type="slidenum">
              <a:rPr lang="en-US" altLang="he-IL" b="1" smtClean="0">
                <a:solidFill>
                  <a:srgbClr val="FFFFFF"/>
                </a:solidFill>
              </a:rPr>
              <a:pPr/>
              <a:t>20</a:t>
            </a:fld>
            <a:endParaRPr lang="en-US" altLang="he-IL" b="1" dirty="0">
              <a:solidFill>
                <a:srgbClr val="FFFFFF"/>
              </a:solidFill>
            </a:endParaRPr>
          </a:p>
        </p:txBody>
      </p:sp>
      <p:sp>
        <p:nvSpPr>
          <p:cNvPr id="4" name="מציין מיקום של מספר שקופית 10"/>
          <p:cNvSpPr txBox="1">
            <a:spLocks/>
          </p:cNvSpPr>
          <p:nvPr/>
        </p:nvSpPr>
        <p:spPr>
          <a:xfrm>
            <a:off x="8395138" y="624840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D5E61669-CA7F-4896-B684-10A2186F2DDA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20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3800680" y="199798"/>
            <a:ext cx="1812804" cy="417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3810" algn="just">
              <a:lnSpc>
                <a:spcPct val="150000"/>
              </a:lnSpc>
              <a:spcAft>
                <a:spcPts val="1035"/>
              </a:spcAft>
            </a:pPr>
            <a:r>
              <a:rPr lang="en-US" sz="1600" b="1" u="sng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Indoor Wall hangs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5" name="תמונה 4" descr="C:\Users\Pini\Desktop\גיבוי\גבוי_חדש\Final Book\Content\Model evaluation\2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782" y="1079471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תמונה 5" descr="C:\Users\Pini\Desktop\גיבוי\גבוי_חדש\Final Book\Content\Model evaluation\2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91" y="1079470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תמונה 6" descr="C:\Users\Pini\Desktop\גיבוי\גבוי_חדש\Final Book\Content\Model evaluation\2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663" y="1079469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תמונה 7" descr="C:\Users\Pini\Desktop\גיבוי\גבוי_חדש\Final Book\Content\Model evaluation\3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782" y="2804362"/>
            <a:ext cx="1828800" cy="13531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06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מספר שקופית 4"/>
          <p:cNvSpPr txBox="1">
            <a:spLocks/>
          </p:cNvSpPr>
          <p:nvPr/>
        </p:nvSpPr>
        <p:spPr>
          <a:xfrm>
            <a:off x="8103476" y="6248400"/>
            <a:ext cx="583324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F081C2C6-A5BC-41BD-AE65-150B6C6F9D0F}" type="slidenum">
              <a:rPr lang="en-US" altLang="he-IL" b="1" smtClean="0">
                <a:solidFill>
                  <a:srgbClr val="FFFFFF"/>
                </a:solidFill>
              </a:rPr>
              <a:pPr/>
              <a:t>21</a:t>
            </a:fld>
            <a:endParaRPr lang="en-US" altLang="he-IL" b="1" dirty="0">
              <a:solidFill>
                <a:srgbClr val="FFFFFF"/>
              </a:solidFill>
            </a:endParaRPr>
          </a:p>
        </p:txBody>
      </p:sp>
      <p:sp>
        <p:nvSpPr>
          <p:cNvPr id="4" name="מציין מיקום של מספר שקופית 10"/>
          <p:cNvSpPr txBox="1">
            <a:spLocks/>
          </p:cNvSpPr>
          <p:nvPr/>
        </p:nvSpPr>
        <p:spPr>
          <a:xfrm>
            <a:off x="8395138" y="624840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D5E61669-CA7F-4896-B684-10A2186F2DDA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21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3524758" y="230970"/>
            <a:ext cx="2094484" cy="458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3810" indent="-6985" algn="just">
              <a:lnSpc>
                <a:spcPct val="150000"/>
              </a:lnSpc>
              <a:spcAft>
                <a:spcPts val="1035"/>
              </a:spcAft>
            </a:pPr>
            <a:r>
              <a:rPr lang="en-US" b="1" u="sng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Outdoor Night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5" name="תמונה 4" descr="C:\Users\Pini\Desktop\גיבוי\גבוי_חדש\Final Book\Content\Model evaluation\3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2401480"/>
            <a:ext cx="135318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תמונה 5" descr="C:\Users\Pini\Desktop\גיבוי\גבוי_חדש\Final Book\Content\Model evaluation\3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991" y="913213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תמונה 6" descr="C:\Users\Pini\Desktop\גיבוי\גבוי_חדש\Final Book\Content\Model evaluation\3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709" y="913215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תמונה 7" descr="C:\Users\Pini\Desktop\גיבוי\גבוי_חדש\Final Book\Content\Model evaluation\34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718" y="913214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תמונה 8" descr="C:\Users\Pini\Desktop\גיבוי\גבוי_חדש\Final Book\Content\Model evaluation\3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913216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תמונה 9" descr="C:\Users\Pini\Desktop\גיבוי\גבוי_חדש\Final Book\Content\Model evaluation\36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4726678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תמונה 10" descr="C:\Users\Pini\Desktop\גיבוי\גבוי_חדש\Final Book\Content\Model evaluation\37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991" y="4668754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תמונה 11" descr="C:\Users\Pini\Desktop\גיבוי\גבוי_חדש\Final Book\Content\Model evaluation\38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809" y="4726677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תמונה 12" descr="C:\Users\Pini\Desktop\גיבוי\גבוי_חדש\Final Book\Content\Model evaluation\39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51" y="4726678"/>
            <a:ext cx="1828800" cy="135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תמונה 13" descr="C:\Users\Pini\Desktop\גיבוי\גבוי_חדש\Final Book\Content\Model evaluation\40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2412747"/>
            <a:ext cx="1353185" cy="182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109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1"/>
          <p:cNvSpPr txBox="1">
            <a:spLocks/>
          </p:cNvSpPr>
          <p:nvPr/>
        </p:nvSpPr>
        <p:spPr bwMode="auto">
          <a:xfrm>
            <a:off x="-88900" y="-117848"/>
            <a:ext cx="9232900" cy="617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9pPr>
          </a:lstStyle>
          <a:p>
            <a:r>
              <a:rPr lang="en-US" sz="2000" kern="0" dirty="0" smtClean="0">
                <a:solidFill>
                  <a:srgbClr val="4472C4"/>
                </a:solidFill>
                <a:effectLst/>
                <a:latin typeface="Arial" panose="020B0604020202020204" pitchFamily="34" charset="0"/>
              </a:rPr>
              <a:t>MOSp relation to MOSi</a:t>
            </a:r>
            <a:endParaRPr lang="en-US" sz="2000" kern="0" dirty="0">
              <a:solidFill>
                <a:srgbClr val="4472C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מציין מיקום של מספר שקופית 10"/>
          <p:cNvSpPr txBox="1">
            <a:spLocks/>
          </p:cNvSpPr>
          <p:nvPr/>
        </p:nvSpPr>
        <p:spPr>
          <a:xfrm>
            <a:off x="8493127" y="621264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1F488590-3801-48BA-A062-64D09453D1D6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22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5" name="תמונה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60401"/>
            <a:ext cx="8242300" cy="5003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754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71605" y="874315"/>
            <a:ext cx="89787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50000"/>
              </a:lnSpc>
              <a:spcAft>
                <a:spcPts val="0"/>
              </a:spcAft>
            </a:pPr>
            <a:r>
              <a:rPr lang="en-US" sz="2000" b="1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Metric 1:</a:t>
            </a:r>
            <a:r>
              <a:rPr lang="en-US" sz="2000" b="1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Pearson correlation coefficient (CC) between objective MOSp and subjective MOS scores. </a:t>
            </a:r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It is evaluation </a:t>
            </a: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of </a:t>
            </a:r>
            <a:r>
              <a:rPr lang="en-US" sz="2000" b="1" i="1" dirty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prediction </a:t>
            </a:r>
            <a:r>
              <a:rPr lang="en-US" sz="2000" b="1" i="1" dirty="0" smtClean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accuracy</a:t>
            </a:r>
            <a:endParaRPr lang="en-US" sz="2000" b="1" dirty="0">
              <a:solidFill>
                <a:srgbClr val="4472C4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Picture 19480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872" y="2354475"/>
            <a:ext cx="5115795" cy="834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מלבן 6"/>
          <p:cNvSpPr/>
          <p:nvPr/>
        </p:nvSpPr>
        <p:spPr>
          <a:xfrm>
            <a:off x="253385" y="3676054"/>
            <a:ext cx="861518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3810" algn="l"/>
              </a:tabLst>
            </a:pP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Where </a:t>
            </a:r>
            <a:r>
              <a:rPr lang="en-US" sz="2000" i="1" dirty="0" smtClean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MOS(</a:t>
            </a:r>
            <a:r>
              <a:rPr lang="en-US" sz="2000" i="1" dirty="0" err="1" smtClean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 denotes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the subjective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score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and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 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MOSp(</a:t>
            </a:r>
            <a:r>
              <a:rPr lang="en-US" sz="20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sz="2000" i="1" dirty="0" smtClean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the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objective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score. </a:t>
            </a:r>
          </a:p>
          <a:p>
            <a:pPr>
              <a:spcAft>
                <a:spcPts val="0"/>
              </a:spcAft>
              <a:tabLst>
                <a:tab pos="3810" algn="l"/>
              </a:tabLst>
            </a:pPr>
            <a:r>
              <a:rPr lang="en-US" sz="2000" i="1" dirty="0" smtClean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 represents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the total number of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images considered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in the analysis. </a:t>
            </a:r>
            <a:endParaRPr lang="en-US" sz="2000" dirty="0" smtClean="0">
              <a:solidFill>
                <a:prstClr val="black"/>
              </a:solidFill>
              <a:latin typeface="Times New Roman" panose="02020603050405020304" pitchFamily="18" charset="0"/>
              <a:ea typeface="Batang"/>
            </a:endParaRPr>
          </a:p>
          <a:p>
            <a:pPr>
              <a:spcAft>
                <a:spcPts val="0"/>
              </a:spcAft>
              <a:tabLst>
                <a:tab pos="3810" algn="l"/>
              </a:tabLst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Batang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This measures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the strength of a linear association between two 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variables.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sz="2000" dirty="0" smtClean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value </a:t>
            </a:r>
            <a:r>
              <a:rPr lang="en-US" sz="2000" i="1" dirty="0" smtClean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</a:t>
            </a:r>
            <a:r>
              <a:rPr lang="en-US" sz="2000" dirty="0" smtClean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= 1 means a perfect positive correlation.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sz="2000" dirty="0" smtClean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value </a:t>
            </a:r>
            <a:r>
              <a:rPr lang="en-US" sz="2000" i="1" dirty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</a:t>
            </a:r>
            <a:r>
              <a:rPr lang="en-US" sz="2000" dirty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= -1 means a perfect </a:t>
            </a:r>
            <a:r>
              <a:rPr lang="en-US" sz="2000" dirty="0" smtClean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negative </a:t>
            </a:r>
            <a:r>
              <a:rPr lang="en-US" sz="2000" dirty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correlation. </a:t>
            </a:r>
            <a:endParaRPr lang="en-US" sz="2000" dirty="0">
              <a:solidFill>
                <a:srgbClr val="4472C4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1919872" y="45179"/>
            <a:ext cx="46586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The new model evaluation</a:t>
            </a:r>
            <a:endParaRPr lang="en-US" sz="4000" b="1" dirty="0">
              <a:solidFill>
                <a:srgbClr val="4472C4"/>
              </a:solidFill>
              <a:latin typeface="Arial" panose="020B0604020202020204" pitchFamily="34" charset="0"/>
            </a:endParaRPr>
          </a:p>
        </p:txBody>
      </p:sp>
      <p:sp>
        <p:nvSpPr>
          <p:cNvPr id="8" name="מציין מיקום של מספר שקופית 10"/>
          <p:cNvSpPr txBox="1">
            <a:spLocks/>
          </p:cNvSpPr>
          <p:nvPr/>
        </p:nvSpPr>
        <p:spPr>
          <a:xfrm>
            <a:off x="8430423" y="6076711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71C1E9FE-C0DF-4BD5-BAFB-3A4CA356FEB7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23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18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165762" y="746381"/>
            <a:ext cx="8615188" cy="142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50000"/>
              </a:lnSpc>
              <a:spcAft>
                <a:spcPts val="0"/>
              </a:spcAft>
            </a:pPr>
            <a:r>
              <a:rPr lang="en-US" sz="2000" b="1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Metric 2: </a:t>
            </a: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Spearman rank order correlation coefficient (SROCC) between objective MOSp and subjective </a:t>
            </a:r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MOS. </a:t>
            </a: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It </a:t>
            </a:r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measures the </a:t>
            </a:r>
            <a:r>
              <a:rPr lang="en-US" sz="2000" b="1" i="1" dirty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prediction </a:t>
            </a:r>
            <a:r>
              <a:rPr lang="en-US" sz="2000" b="1" i="1" dirty="0" smtClean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monotonicity</a:t>
            </a:r>
            <a:endParaRPr lang="en-US" sz="2000" b="1" dirty="0">
              <a:solidFill>
                <a:srgbClr val="4472C4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845" y="2426503"/>
            <a:ext cx="5935022" cy="778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מלבן 9"/>
          <p:cNvSpPr/>
          <p:nvPr/>
        </p:nvSpPr>
        <p:spPr>
          <a:xfrm>
            <a:off x="165762" y="3603822"/>
            <a:ext cx="88906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3810" algn="l"/>
              </a:tabLst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Where 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MOS(</a:t>
            </a:r>
            <a:r>
              <a:rPr lang="en-US" sz="20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 denotes the subjective score and 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MOSp(</a:t>
            </a:r>
            <a:r>
              <a:rPr lang="en-US" sz="20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the objective score. </a:t>
            </a:r>
          </a:p>
          <a:p>
            <a:pPr algn="ctr">
              <a:spcAft>
                <a:spcPts val="0"/>
              </a:spcAft>
              <a:tabLst>
                <a:tab pos="3810" algn="l"/>
              </a:tabLst>
            </a:pP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 represents the total number of images considered in the analysis. </a:t>
            </a:r>
            <a:endParaRPr lang="en-US" sz="2000" dirty="0" smtClean="0">
              <a:solidFill>
                <a:prstClr val="black"/>
              </a:solidFill>
              <a:latin typeface="Times New Roman" panose="02020603050405020304" pitchFamily="18" charset="0"/>
              <a:ea typeface="Batang"/>
            </a:endParaRPr>
          </a:p>
          <a:p>
            <a:pPr algn="ctr">
              <a:spcAft>
                <a:spcPts val="0"/>
              </a:spcAft>
              <a:tabLst>
                <a:tab pos="3810" algn="l"/>
              </a:tabLst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Batang"/>
            </a:endParaRPr>
          </a:p>
          <a:p>
            <a:pPr indent="467995" algn="ctr">
              <a:lnSpc>
                <a:spcPct val="150000"/>
              </a:lnSpc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significant Spearman correlation coefficient value of </a:t>
            </a:r>
            <a:r>
              <a:rPr lang="en-US" sz="2000" dirty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1.00 confirms </a:t>
            </a:r>
            <a:r>
              <a:rPr lang="en-US" sz="2000" dirty="0" smtClean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 </a:t>
            </a:r>
            <a:r>
              <a:rPr lang="en-US" sz="2000" dirty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strong positive correlation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between the two variables MOSp and MOS. 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2022057" y="85816"/>
            <a:ext cx="51780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N</a:t>
            </a:r>
            <a:r>
              <a:rPr lang="en-US" sz="2800" b="1" dirty="0" smtClean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ew model evaluation…cont.</a:t>
            </a:r>
            <a:endParaRPr lang="en-US" sz="4000" b="1" dirty="0">
              <a:solidFill>
                <a:srgbClr val="4472C4"/>
              </a:solidFill>
              <a:latin typeface="Arial" panose="020B0604020202020204" pitchFamily="34" charset="0"/>
            </a:endParaRPr>
          </a:p>
        </p:txBody>
      </p:sp>
      <p:sp>
        <p:nvSpPr>
          <p:cNvPr id="6" name="מציין מיקום של מספר שקופית 10"/>
          <p:cNvSpPr txBox="1">
            <a:spLocks/>
          </p:cNvSpPr>
          <p:nvPr/>
        </p:nvSpPr>
        <p:spPr>
          <a:xfrm>
            <a:off x="8342800" y="6150478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B478BEF4-8212-46B7-B55F-D592AC295990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24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38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-486522" y="870413"/>
            <a:ext cx="96305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50000"/>
              </a:lnSpc>
              <a:spcAft>
                <a:spcPts val="0"/>
              </a:spcAft>
            </a:pPr>
            <a:r>
              <a:rPr lang="en-US" sz="2000" b="1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Metric 3: </a:t>
            </a: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Outlier </a:t>
            </a:r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ratio (OR) evaluates </a:t>
            </a: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an objective model's ability to provide </a:t>
            </a:r>
            <a:r>
              <a:rPr lang="en-US" sz="2000" b="1" dirty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consistently accurate </a:t>
            </a:r>
            <a:r>
              <a:rPr lang="en-US" sz="2000" b="1" dirty="0" smtClean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prediction </a:t>
            </a:r>
            <a:endParaRPr lang="en-US" sz="2000" b="1" dirty="0">
              <a:solidFill>
                <a:srgbClr val="4472C4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420" y="2354829"/>
            <a:ext cx="4314391" cy="629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מלבן 10"/>
          <p:cNvSpPr/>
          <p:nvPr/>
        </p:nvSpPr>
        <p:spPr>
          <a:xfrm>
            <a:off x="321342" y="3703251"/>
            <a:ext cx="83040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3810" algn="l"/>
              </a:tabLst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Where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</a:rPr>
              <a:t>Outlier Ratio =  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Outliers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</a:rPr>
              <a:t>/ </a:t>
            </a:r>
            <a:r>
              <a:rPr lang="en-US" sz="2000" i="1" dirty="0" smtClean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N. </a:t>
            </a:r>
          </a:p>
          <a:p>
            <a:pPr>
              <a:spcAft>
                <a:spcPts val="0"/>
              </a:spcAft>
              <a:tabLst>
                <a:tab pos="3810" algn="l"/>
              </a:tabLst>
            </a:pPr>
            <a:r>
              <a:rPr lang="en-US" sz="2000" i="1" dirty="0" smtClean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represents the total number of images considered in the analysis. </a:t>
            </a:r>
          </a:p>
          <a:p>
            <a:endParaRPr lang="en-US" sz="2000" i="1" dirty="0" smtClean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Outlier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</a:rPr>
              <a:t>is a point for: 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|MOS(</a:t>
            </a:r>
            <a:r>
              <a:rPr lang="en-US" sz="20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 − MOSp(</a:t>
            </a:r>
            <a:r>
              <a:rPr lang="en-US" sz="20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)| &gt; 2×σ(MOS(</a:t>
            </a:r>
            <a:r>
              <a:rPr lang="en-US" sz="20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))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</a:rPr>
              <a:t>, where 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σ(MOS(</a:t>
            </a:r>
            <a:r>
              <a:rPr lang="en-US" sz="20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))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is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</a:rPr>
              <a:t>the standard deviation of the individual 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scores.</a:t>
            </a:r>
          </a:p>
          <a:p>
            <a:endParaRPr lang="en-US" sz="2000" dirty="0" smtClean="0">
              <a:solidFill>
                <a:srgbClr val="4472C4"/>
              </a:solidFill>
              <a:latin typeface="Arial" panose="020B0604020202020204" pitchFamily="34" charset="0"/>
            </a:endParaRPr>
          </a:p>
          <a:p>
            <a:r>
              <a:rPr lang="en-US" sz="2000" dirty="0" smtClean="0">
                <a:solidFill>
                  <a:srgbClr val="4472C4"/>
                </a:solidFill>
                <a:latin typeface="Arial" panose="020B0604020202020204" pitchFamily="34" charset="0"/>
              </a:rPr>
              <a:t>The </a:t>
            </a:r>
            <a:r>
              <a:rPr lang="en-US" sz="2000" dirty="0">
                <a:solidFill>
                  <a:srgbClr val="4472C4"/>
                </a:solidFill>
                <a:latin typeface="Arial" panose="020B0604020202020204" pitchFamily="34" charset="0"/>
              </a:rPr>
              <a:t>smallest Outlier Ratio is </a:t>
            </a:r>
            <a:r>
              <a:rPr lang="en-US" sz="2000" dirty="0" smtClean="0">
                <a:solidFill>
                  <a:srgbClr val="4472C4"/>
                </a:solidFill>
                <a:latin typeface="Arial" panose="020B0604020202020204" pitchFamily="34" charset="0"/>
              </a:rPr>
              <a:t>better. </a:t>
            </a:r>
            <a:endParaRPr lang="he-IL" sz="2000" dirty="0">
              <a:solidFill>
                <a:srgbClr val="4472C4"/>
              </a:solidFill>
              <a:latin typeface="Arial" panose="020B0604020202020204" pitchFamily="34" charset="0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2103420" y="14434"/>
            <a:ext cx="51780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N</a:t>
            </a:r>
            <a:r>
              <a:rPr lang="en-US" sz="2800" b="1" dirty="0" smtClean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ew model evaluation…cont.</a:t>
            </a:r>
            <a:endParaRPr lang="en-US" sz="4000" b="1" dirty="0">
              <a:solidFill>
                <a:srgbClr val="4472C4"/>
              </a:solidFill>
              <a:latin typeface="Arial" panose="020B0604020202020204" pitchFamily="34" charset="0"/>
            </a:endParaRPr>
          </a:p>
        </p:txBody>
      </p:sp>
      <p:sp>
        <p:nvSpPr>
          <p:cNvPr id="7" name="מציין מיקום של מספר שקופית 10"/>
          <p:cNvSpPr txBox="1">
            <a:spLocks/>
          </p:cNvSpPr>
          <p:nvPr/>
        </p:nvSpPr>
        <p:spPr>
          <a:xfrm>
            <a:off x="8275335" y="6174540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629BE98C-4610-4B72-886C-029955D9E904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25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98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-277883" y="1034076"/>
            <a:ext cx="9003117" cy="496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50000"/>
              </a:lnSpc>
              <a:spcAft>
                <a:spcPts val="0"/>
              </a:spcAft>
            </a:pPr>
            <a:r>
              <a:rPr lang="en-US" sz="2000" b="1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Metric 4:</a:t>
            </a:r>
            <a:r>
              <a:rPr lang="en-US" sz="2000" b="1" dirty="0">
                <a:solidFill>
                  <a:srgbClr val="4472C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Average </a:t>
            </a: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absolute prediction error </a:t>
            </a:r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(AAE)</a:t>
            </a:r>
            <a:endParaRPr lang="en-US" sz="2000" b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2" name="מלבן 11"/>
          <p:cNvSpPr/>
          <p:nvPr/>
        </p:nvSpPr>
        <p:spPr>
          <a:xfrm>
            <a:off x="0" y="3328431"/>
            <a:ext cx="92825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3810" algn="l"/>
              </a:tabLst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Where 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MOS(</a:t>
            </a:r>
            <a:r>
              <a:rPr lang="en-US" sz="20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 denotes the subjective score and 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MOSp(</a:t>
            </a:r>
            <a:r>
              <a:rPr lang="en-US" sz="20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the objective score. </a:t>
            </a:r>
          </a:p>
          <a:p>
            <a:pPr algn="ctr">
              <a:spcAft>
                <a:spcPts val="0"/>
              </a:spcAft>
              <a:tabLst>
                <a:tab pos="3810" algn="l"/>
              </a:tabLst>
            </a:pP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 represents the total number of images considered in the analysis. </a:t>
            </a:r>
            <a:endParaRPr lang="en-US" sz="2000" dirty="0" smtClean="0">
              <a:solidFill>
                <a:prstClr val="black"/>
              </a:solidFill>
              <a:latin typeface="Times New Roman" panose="02020603050405020304" pitchFamily="18" charset="0"/>
              <a:ea typeface="Batang"/>
            </a:endParaRPr>
          </a:p>
          <a:p>
            <a:pPr algn="ctr">
              <a:spcAft>
                <a:spcPts val="0"/>
              </a:spcAft>
              <a:tabLst>
                <a:tab pos="3810" algn="l"/>
              </a:tabLst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Batang"/>
            </a:endParaRP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The AAE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</a:rPr>
              <a:t>measures the </a:t>
            </a:r>
            <a:r>
              <a:rPr lang="en-US" sz="2000" dirty="0">
                <a:solidFill>
                  <a:srgbClr val="4472C4"/>
                </a:solidFill>
                <a:latin typeface="Arial" panose="020B0604020202020204" pitchFamily="34" charset="0"/>
              </a:rPr>
              <a:t>average magnitude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</a:rPr>
              <a:t>of the errors in a set of 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forecasts.</a:t>
            </a: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It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</a:rPr>
              <a:t>measures </a:t>
            </a:r>
            <a:r>
              <a:rPr lang="en-US" sz="2000" dirty="0">
                <a:solidFill>
                  <a:srgbClr val="4472C4"/>
                </a:solidFill>
                <a:latin typeface="Arial" panose="020B0604020202020204" pitchFamily="34" charset="0"/>
              </a:rPr>
              <a:t>accuracy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</a:rPr>
              <a:t> for continuous variables. </a:t>
            </a:r>
            <a:endParaRPr lang="en-US" sz="20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The AAE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</a:rPr>
              <a:t>is a linear score which means that all the individual differences are weighted equally in the 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average </a:t>
            </a:r>
          </a:p>
        </p:txBody>
      </p:sp>
      <p:pic>
        <p:nvPicPr>
          <p:cNvPr id="13" name="תמונה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543" y="2064707"/>
            <a:ext cx="5009678" cy="84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מלבן 4"/>
          <p:cNvSpPr/>
          <p:nvPr/>
        </p:nvSpPr>
        <p:spPr>
          <a:xfrm>
            <a:off x="1932543" y="179147"/>
            <a:ext cx="51780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N</a:t>
            </a:r>
            <a:r>
              <a:rPr lang="en-US" sz="2800" b="1" dirty="0" smtClean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ew model evaluation…cont.</a:t>
            </a:r>
            <a:endParaRPr lang="en-US" sz="4000" b="1" dirty="0">
              <a:solidFill>
                <a:srgbClr val="4472C4"/>
              </a:solidFill>
              <a:latin typeface="Arial" panose="020B0604020202020204" pitchFamily="34" charset="0"/>
            </a:endParaRPr>
          </a:p>
        </p:txBody>
      </p:sp>
      <p:sp>
        <p:nvSpPr>
          <p:cNvPr id="6" name="מציין מיקום של מספר שקופית 10"/>
          <p:cNvSpPr txBox="1">
            <a:spLocks/>
          </p:cNvSpPr>
          <p:nvPr/>
        </p:nvSpPr>
        <p:spPr>
          <a:xfrm>
            <a:off x="8287084" y="6190753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7FE51024-7913-4BDD-AF65-50B8DD9D571C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26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04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-96252" y="940382"/>
            <a:ext cx="8791459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50000"/>
              </a:lnSpc>
              <a:spcAft>
                <a:spcPts val="0"/>
              </a:spcAft>
            </a:pPr>
            <a:r>
              <a:rPr lang="en-US" sz="2400" b="1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Metric 5: 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Root mean square </a:t>
            </a:r>
            <a:r>
              <a:rPr lang="en-US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error (RMSE) 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438300" y="3372089"/>
            <a:ext cx="807011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3810" algn="l"/>
              </a:tabLst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Where 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MOS(</a:t>
            </a:r>
            <a:r>
              <a:rPr lang="en-US" sz="20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 denotes the subjective score and 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MOSp(</a:t>
            </a:r>
            <a:r>
              <a:rPr lang="en-US" sz="20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the objective score. </a:t>
            </a:r>
          </a:p>
          <a:p>
            <a:pPr>
              <a:spcAft>
                <a:spcPts val="0"/>
              </a:spcAft>
              <a:tabLst>
                <a:tab pos="3810" algn="l"/>
              </a:tabLst>
            </a:pPr>
            <a:r>
              <a:rPr lang="en-US" sz="20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Batang"/>
              </a:rPr>
              <a:t> represents the total number of images considered in the analysis. </a:t>
            </a:r>
            <a:endParaRPr lang="en-US" sz="2000" dirty="0" smtClean="0">
              <a:solidFill>
                <a:prstClr val="black"/>
              </a:solidFill>
              <a:latin typeface="Times New Roman" panose="02020603050405020304" pitchFamily="18" charset="0"/>
              <a:ea typeface="Batang"/>
            </a:endParaRPr>
          </a:p>
          <a:p>
            <a:pPr>
              <a:spcAft>
                <a:spcPts val="0"/>
              </a:spcAft>
              <a:tabLst>
                <a:tab pos="3810" algn="l"/>
              </a:tabLst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Batang"/>
            </a:endParaRP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The </a:t>
            </a:r>
            <a:r>
              <a:rPr lang="en-US" sz="2000" dirty="0">
                <a:solidFill>
                  <a:srgbClr val="4472C4"/>
                </a:solidFill>
                <a:latin typeface="Arial" panose="020B0604020202020204" pitchFamily="34" charset="0"/>
              </a:rPr>
              <a:t>accuracy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</a:rPr>
              <a:t> of the objective metric is evaluated 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by RMSE</a:t>
            </a: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The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</a:rPr>
              <a:t>RMSE is a quadratic scoring rule which measures the average magnitude of the error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4472C4"/>
                </a:solidFill>
                <a:latin typeface="Arial" panose="020B0604020202020204" pitchFamily="34" charset="0"/>
              </a:rPr>
              <a:t>Lower value of RMSE is better</a:t>
            </a:r>
            <a:endParaRPr lang="he-IL" sz="2000" dirty="0">
              <a:solidFill>
                <a:srgbClr val="4472C4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endParaRPr lang="he-IL" sz="20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640" y="2049839"/>
            <a:ext cx="5315581" cy="911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מלבן 4"/>
          <p:cNvSpPr/>
          <p:nvPr/>
        </p:nvSpPr>
        <p:spPr>
          <a:xfrm>
            <a:off x="2103420" y="147165"/>
            <a:ext cx="51780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N</a:t>
            </a:r>
            <a:r>
              <a:rPr lang="en-US" sz="2800" b="1" dirty="0" smtClean="0">
                <a:solidFill>
                  <a:srgbClr val="4472C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ew model evaluation…cont.</a:t>
            </a:r>
            <a:endParaRPr lang="en-US" sz="4000" b="1" dirty="0">
              <a:solidFill>
                <a:srgbClr val="4472C4"/>
              </a:solidFill>
              <a:latin typeface="Arial" panose="020B0604020202020204" pitchFamily="34" charset="0"/>
            </a:endParaRPr>
          </a:p>
        </p:txBody>
      </p:sp>
      <p:sp>
        <p:nvSpPr>
          <p:cNvPr id="6" name="מציין מיקום של מספר שקופית 10"/>
          <p:cNvSpPr txBox="1">
            <a:spLocks/>
          </p:cNvSpPr>
          <p:nvPr/>
        </p:nvSpPr>
        <p:spPr>
          <a:xfrm>
            <a:off x="8289336" y="6150477"/>
            <a:ext cx="4381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Garamond" pitchFamily="18" charset="0"/>
                <a:ea typeface="+mn-ea"/>
                <a:cs typeface="Arial" pitchFamily="34" charset="0"/>
              </a:defRPr>
            </a:lvl9pPr>
          </a:lstStyle>
          <a:p>
            <a:fld id="{833B3216-1902-42BB-BF96-384F6E79AC18}" type="slidenum">
              <a:rPr lang="en-US" altLang="he-IL" sz="1600" b="1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27</a:t>
            </a:fld>
            <a:endParaRPr lang="en-US" altLang="he-IL" sz="16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91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06116" y="1931159"/>
            <a:ext cx="7279105" cy="2664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pitchFamily="34" charset="0"/>
              </a:defRPr>
            </a:lvl9pPr>
          </a:lstStyle>
          <a:p>
            <a:pPr>
              <a:buClr>
                <a:srgbClr val="FFFF00"/>
              </a:buClr>
            </a:pPr>
            <a:r>
              <a:rPr lang="en-US" altLang="he-IL" sz="8800" kern="0" smtClean="0">
                <a:solidFill>
                  <a:schemeClr val="accent5"/>
                </a:solidFill>
                <a:effectLst/>
                <a:latin typeface="Arial" pitchFamily="34" charset="0"/>
              </a:rPr>
              <a:t> </a:t>
            </a:r>
            <a:r>
              <a:rPr lang="en-US" altLang="he-IL" sz="8800" kern="0" dirty="0" smtClean="0">
                <a:solidFill>
                  <a:schemeClr val="accent5"/>
                </a:solidFill>
                <a:effectLst/>
                <a:latin typeface="Arial" pitchFamily="34" charset="0"/>
              </a:rPr>
              <a:t>Thank You !</a:t>
            </a:r>
            <a:endParaRPr lang="en-US" altLang="he-IL" sz="6600" kern="0" dirty="0">
              <a:solidFill>
                <a:schemeClr val="accent5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89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9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2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3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ערכת נושא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13805</TotalTime>
  <Words>1167</Words>
  <Application>Microsoft Office PowerPoint</Application>
  <PresentationFormat>‫הצגה על המסך (4:3)</PresentationFormat>
  <Paragraphs>223</Paragraphs>
  <Slides>28</Slides>
  <Notes>18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12</vt:i4>
      </vt:variant>
      <vt:variant>
        <vt:lpstr>ערכת נושא</vt:lpstr>
      </vt:variant>
      <vt:variant>
        <vt:i4>5</vt:i4>
      </vt:variant>
      <vt:variant>
        <vt:lpstr>כותרות שקופיות</vt:lpstr>
      </vt:variant>
      <vt:variant>
        <vt:i4>28</vt:i4>
      </vt:variant>
    </vt:vector>
  </HeadingPairs>
  <TitlesOfParts>
    <vt:vector size="45" baseType="lpstr">
      <vt:lpstr>ＭＳ Ｐゴシック</vt:lpstr>
      <vt:lpstr>Arial</vt:lpstr>
      <vt:lpstr>Batang</vt:lpstr>
      <vt:lpstr>Calibri</vt:lpstr>
      <vt:lpstr>Calibri Light</vt:lpstr>
      <vt:lpstr>Cambria Math</vt:lpstr>
      <vt:lpstr>Garamond</vt:lpstr>
      <vt:lpstr>Symbol</vt:lpstr>
      <vt:lpstr>Times New Roman</vt:lpstr>
      <vt:lpstr>Traditional Arabic</vt:lpstr>
      <vt:lpstr>Verdana</vt:lpstr>
      <vt:lpstr>Wingdings</vt:lpstr>
      <vt:lpstr>ערכת נושא Office</vt:lpstr>
      <vt:lpstr>2_ערכת נושא Office</vt:lpstr>
      <vt:lpstr>9_ערכת נושא Office</vt:lpstr>
      <vt:lpstr>12_ערכת נושא Office</vt:lpstr>
      <vt:lpstr>13_ערכת נושא Office</vt:lpstr>
      <vt:lpstr>From prediction of perceived image quality to online image quality improvement     .  </vt:lpstr>
      <vt:lpstr>מצגת של PowerPoint</vt:lpstr>
      <vt:lpstr>To leverage the VIQET platform capabilities  towards development of new applications:   1. Perceived image quality prediction – report here. 2. Online IQ evaluation &amp;  IQ improvement in real-time  – Will be next.  </vt:lpstr>
      <vt:lpstr>מצגת של PowerPoint</vt:lpstr>
      <vt:lpstr>Online IQ assessment &amp; improvement in social networks</vt:lpstr>
      <vt:lpstr>מצגת של PowerPoint</vt:lpstr>
      <vt:lpstr>מצגת של PowerPoint</vt:lpstr>
      <vt:lpstr>מצגת של PowerPoint</vt:lpstr>
      <vt:lpstr>The IQ assessment process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Competitive Analysis image processing</dc:title>
  <dc:creator>Pini Zorea</dc:creator>
  <cp:lastModifiedBy>Pini Zorea</cp:lastModifiedBy>
  <cp:revision>497</cp:revision>
  <dcterms:created xsi:type="dcterms:W3CDTF">2006-03-01T07:19:31Z</dcterms:created>
  <dcterms:modified xsi:type="dcterms:W3CDTF">2017-05-09T20:28:49Z</dcterms:modified>
</cp:coreProperties>
</file>