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77" r:id="rId2"/>
    <p:sldId id="464" r:id="rId3"/>
    <p:sldId id="456" r:id="rId4"/>
    <p:sldId id="479" r:id="rId5"/>
    <p:sldId id="485" r:id="rId6"/>
    <p:sldId id="477" r:id="rId7"/>
    <p:sldId id="478" r:id="rId8"/>
    <p:sldId id="480" r:id="rId9"/>
    <p:sldId id="476" r:id="rId10"/>
    <p:sldId id="481" r:id="rId11"/>
    <p:sldId id="482" r:id="rId12"/>
    <p:sldId id="474" r:id="rId13"/>
    <p:sldId id="483" r:id="rId14"/>
    <p:sldId id="484" r:id="rId15"/>
    <p:sldId id="300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81">
          <p15:clr>
            <a:srgbClr val="A4A3A4"/>
          </p15:clr>
        </p15:guide>
        <p15:guide id="2" orient="horz" pos="3004">
          <p15:clr>
            <a:srgbClr val="A4A3A4"/>
          </p15:clr>
        </p15:guide>
        <p15:guide id="3" orient="horz" pos="422">
          <p15:clr>
            <a:srgbClr val="A4A3A4"/>
          </p15:clr>
        </p15:guide>
        <p15:guide id="4" orient="horz" pos="824">
          <p15:clr>
            <a:srgbClr val="A4A3A4"/>
          </p15:clr>
        </p15:guide>
        <p15:guide id="5" orient="horz" pos="2916">
          <p15:clr>
            <a:srgbClr val="A4A3A4"/>
          </p15:clr>
        </p15:guide>
        <p15:guide id="6" orient="horz" pos="1643">
          <p15:clr>
            <a:srgbClr val="A4A3A4"/>
          </p15:clr>
        </p15:guide>
        <p15:guide id="7" pos="5470">
          <p15:clr>
            <a:srgbClr val="A4A3A4"/>
          </p15:clr>
        </p15:guide>
        <p15:guide id="8" pos="287">
          <p15:clr>
            <a:srgbClr val="A4A3A4"/>
          </p15:clr>
        </p15:guide>
        <p15:guide id="9" pos="2909">
          <p15:clr>
            <a:srgbClr val="A4A3A4"/>
          </p15:clr>
        </p15:guide>
        <p15:guide id="10" pos="2811">
          <p15:clr>
            <a:srgbClr val="A4A3A4"/>
          </p15:clr>
        </p15:guide>
        <p15:guide id="11" pos="285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3D54E"/>
    <a:srgbClr val="FD9208"/>
    <a:srgbClr val="0071C5"/>
    <a:srgbClr val="009FDF"/>
    <a:srgbClr val="003C71"/>
    <a:srgbClr val="FFFF8F"/>
    <a:srgbClr val="F83308"/>
    <a:srgbClr val="F0C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23" autoAdjust="0"/>
    <p:restoredTop sz="66630" autoAdjust="0"/>
  </p:normalViewPr>
  <p:slideViewPr>
    <p:cSldViewPr snapToGrid="0">
      <p:cViewPr varScale="1">
        <p:scale>
          <a:sx n="114" d="100"/>
          <a:sy n="114" d="100"/>
        </p:scale>
        <p:origin x="-1984" y="-104"/>
      </p:cViewPr>
      <p:guideLst>
        <p:guide orient="horz" pos="1581"/>
        <p:guide orient="horz" pos="3004"/>
        <p:guide orient="horz" pos="422"/>
        <p:guide orient="horz" pos="824"/>
        <p:guide orient="horz" pos="2916"/>
        <p:guide orient="horz" pos="1643"/>
        <p:guide pos="5470"/>
        <p:guide pos="287"/>
        <p:guide pos="2909"/>
        <p:guide pos="2811"/>
        <p:guide pos="2852"/>
      </p:guideLst>
    </p:cSldViewPr>
  </p:slideViewPr>
  <p:outlineViewPr>
    <p:cViewPr>
      <p:scale>
        <a:sx n="33" d="100"/>
        <a:sy n="33" d="100"/>
      </p:scale>
      <p:origin x="0" y="136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 showGuides="1">
      <p:cViewPr varScale="1">
        <p:scale>
          <a:sx n="74" d="100"/>
          <a:sy n="74" d="100"/>
        </p:scale>
        <p:origin x="-74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Intel Clear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FD7B2-88A6-E34E-8EF8-CB0C7BA47ADD}" type="datetimeFigureOut">
              <a:rPr lang="en-US" smtClean="0">
                <a:latin typeface="Intel Clear"/>
              </a:rPr>
              <a:pPr/>
              <a:t>12/05/17</a:t>
            </a:fld>
            <a:endParaRPr lang="en-US" dirty="0">
              <a:latin typeface="Intel Cle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Intel Cle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CFA4E-18EB-6D49-8DE2-7A74038C2C1C}" type="slidenum">
              <a:rPr lang="en-US" smtClean="0">
                <a:latin typeface="Intel Clear"/>
              </a:rPr>
              <a:pPr/>
              <a:t>‹#›</a:t>
            </a:fld>
            <a:endParaRPr lang="en-US" dirty="0">
              <a:latin typeface="Intel Clear"/>
            </a:endParaRPr>
          </a:p>
        </p:txBody>
      </p:sp>
    </p:spTree>
    <p:extLst>
      <p:ext uri="{BB962C8B-B14F-4D97-AF65-F5344CB8AC3E}">
        <p14:creationId xmlns:p14="http://schemas.microsoft.com/office/powerpoint/2010/main" val="9129941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Intel Cle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Intel Clear"/>
              </a:defRPr>
            </a:lvl1pPr>
          </a:lstStyle>
          <a:p>
            <a:fld id="{ED7FC5FE-6F0D-D34A-8EE6-C95B4F5F4DC8}" type="datetimeFigureOut">
              <a:rPr lang="en-US" smtClean="0"/>
              <a:pPr/>
              <a:t>12/05/17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Intel Cle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Intel Clear"/>
              </a:defRPr>
            </a:lvl1pPr>
          </a:lstStyle>
          <a:p>
            <a:fld id="{D61C8689-8455-3546-ADF9-3B7273760F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4292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36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562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88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88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76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i="1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84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381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381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381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93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93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69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Radial Gradient">
    <p:bg>
      <p:bgPr>
        <a:solidFill>
          <a:srgbClr val="009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687" y="2479422"/>
            <a:ext cx="8212886" cy="1102519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500" b="0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65pt Intel Clear pro Title</a:t>
            </a:r>
            <a:br>
              <a:rPr lang="en-US" dirty="0" smtClean="0"/>
            </a:br>
            <a:r>
              <a:rPr lang="en-US" dirty="0" smtClean="0"/>
              <a:t>with radial gradient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493008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rgbClr val="F3D54E"/>
                </a:solidFill>
                <a:latin typeface="Intel Clear"/>
                <a:cs typeface="Intel Cle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Subhead, Date, Etc.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797" y="383169"/>
            <a:ext cx="1248049" cy="82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 7" descr="UDE-Logo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096" y="515875"/>
            <a:ext cx="1927777" cy="745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324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Radial Gradient">
    <p:bg>
      <p:bgPr>
        <a:solidFill>
          <a:srgbClr val="009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44687" y="2479422"/>
            <a:ext cx="8212886" cy="1102519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500" b="0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65pt Intel Clear pro Title</a:t>
            </a:r>
            <a:br>
              <a:rPr lang="en-US" dirty="0" smtClean="0"/>
            </a:br>
            <a:r>
              <a:rPr lang="en-US" dirty="0" smtClean="0"/>
              <a:t>with radial gradient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493008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rgbClr val="F3D54E"/>
                </a:solidFill>
                <a:latin typeface="Intel Clear"/>
                <a:cs typeface="Intel Cle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Subhead, Date, Etc.</a:t>
            </a:r>
            <a:endParaRPr lang="en-US" dirty="0"/>
          </a:p>
        </p:txBody>
      </p:sp>
      <p:pic>
        <p:nvPicPr>
          <p:cNvPr id="10" name="Picture 9" descr="int_experience_hrz_wht_rgb_1500.pn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3" y="389228"/>
            <a:ext cx="2121766" cy="887284"/>
          </a:xfrm>
          <a:prstGeom prst="rect">
            <a:avLst/>
          </a:prstGeom>
        </p:spPr>
      </p:pic>
      <p:pic>
        <p:nvPicPr>
          <p:cNvPr id="5" name="Bild 7" descr="UDE-Logo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096" y="515875"/>
            <a:ext cx="1927777" cy="745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068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tx2"/>
            </a:gs>
            <a:gs pos="5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7688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797" y="383169"/>
            <a:ext cx="1248049" cy="82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44687" y="2479422"/>
            <a:ext cx="8212886" cy="1102519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500" b="0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65pt Intel Clear pro Title</a:t>
            </a:r>
            <a:br>
              <a:rPr lang="en-US" dirty="0" smtClean="0"/>
            </a:br>
            <a:r>
              <a:rPr lang="en-US" dirty="0" smtClean="0"/>
              <a:t>with image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493008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rgbClr val="F3D54E"/>
                </a:solidFill>
                <a:latin typeface="Intel Clear"/>
                <a:cs typeface="Intel Cle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Subhead, Date,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324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55613" y="1203325"/>
            <a:ext cx="8228012" cy="3425825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 dirty="0" smtClean="0"/>
              <a:t>18pt Intel Clear body text</a:t>
            </a:r>
          </a:p>
          <a:p>
            <a:pPr lvl="1"/>
            <a:r>
              <a:rPr lang="en-US" dirty="0" smtClean="0"/>
              <a:t>18pt Intel Clear bullet one</a:t>
            </a:r>
          </a:p>
          <a:p>
            <a:pPr lvl="2"/>
            <a:r>
              <a:rPr lang="en-US" dirty="0" smtClean="0"/>
              <a:t>18pt Intel Clear sub-bullet</a:t>
            </a:r>
          </a:p>
          <a:p>
            <a:pPr lvl="3"/>
            <a:r>
              <a:rPr lang="en-US" dirty="0" smtClean="0"/>
              <a:t>16pt Intel Clear fourth level</a:t>
            </a:r>
          </a:p>
          <a:p>
            <a:pPr lvl="4"/>
            <a:r>
              <a:rPr lang="en-US" dirty="0" err="1" smtClean="0"/>
              <a:t>14pt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511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4"/>
            <a:ext cx="4006851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830763" y="943430"/>
            <a:ext cx="3181123" cy="16709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1800">
                <a:latin typeface="Intel Clear"/>
              </a:defRPr>
            </a:lvl1pPr>
          </a:lstStyle>
          <a:p>
            <a:endParaRPr lang="en-US" sz="1100" dirty="0">
              <a:latin typeface="Arial"/>
            </a:endParaRP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0763" y="2843897"/>
            <a:ext cx="3181123" cy="16709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1800">
                <a:latin typeface="Intel Clear"/>
              </a:defRPr>
            </a:lvl1pPr>
          </a:lstStyle>
          <a:p>
            <a:endParaRPr lang="en-US" sz="11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8914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4"/>
            <a:ext cx="4006851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78363" y="1203324"/>
            <a:ext cx="4005264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063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Attrib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5613" y="1203325"/>
            <a:ext cx="8228013" cy="3425825"/>
          </a:xfrm>
        </p:spPr>
        <p:txBody>
          <a:bodyPr anchor="ctr" anchorCtr="0"/>
          <a:lstStyle>
            <a:lvl1pPr marL="190500" indent="-190500">
              <a:defRPr sz="3600" b="1" baseline="0">
                <a:solidFill>
                  <a:schemeClr val="accent2"/>
                </a:solidFill>
                <a:latin typeface="+mn-lt"/>
                <a:cs typeface="Intel Clear"/>
              </a:defRPr>
            </a:lvl1pPr>
            <a:lvl2pPr marL="417513" indent="-225425">
              <a:buFont typeface="Intel Clear" pitchFamily="34" charset="0"/>
              <a:buChar char="–"/>
              <a:defRPr sz="1200" baseline="0">
                <a:latin typeface="+mn-lt"/>
                <a:cs typeface="Intel Clear" panose="020B0604020203020204" pitchFamily="34" charset="0"/>
              </a:defRPr>
            </a:lvl2pPr>
            <a:lvl3pPr marL="685800" indent="-228600">
              <a:buFont typeface="Intel Clear" pitchFamily="34" charset="0"/>
              <a:buChar char="–"/>
              <a:defRPr sz="1200">
                <a:latin typeface="+mn-lt"/>
              </a:defRPr>
            </a:lvl3pPr>
            <a:lvl4pPr>
              <a:buFont typeface="Intel Clear" pitchFamily="34" charset="0"/>
              <a:buChar char="–"/>
              <a:defRPr sz="1100">
                <a:latin typeface="+mn-lt"/>
              </a:defRPr>
            </a:lvl4pPr>
            <a:lvl5pPr>
              <a:buFont typeface="Intel Clear" pitchFamily="34" charset="0"/>
              <a:buChar char="–"/>
              <a:defRPr sz="1050">
                <a:latin typeface="+mn-lt"/>
              </a:defRPr>
            </a:lvl5pPr>
          </a:lstStyle>
          <a:p>
            <a:pPr lvl="0"/>
            <a:r>
              <a:rPr lang="en-US" dirty="0" smtClean="0"/>
              <a:t>“36pt Intel Clear Bold Text”</a:t>
            </a:r>
          </a:p>
          <a:p>
            <a:pPr lvl="1"/>
            <a:r>
              <a:rPr lang="en-US" dirty="0" err="1" smtClean="0"/>
              <a:t>12pt</a:t>
            </a:r>
            <a:r>
              <a:rPr lang="en-US" dirty="0" smtClean="0"/>
              <a:t> Attribution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46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7688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07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ttom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574131"/>
            <a:ext cx="9144000" cy="219471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5"/>
            <a:ext cx="4006851" cy="130929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678363" y="1203325"/>
            <a:ext cx="4005264" cy="130929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009487" y="4975795"/>
            <a:ext cx="1846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 smtClean="0">
              <a:solidFill>
                <a:schemeClr val="tx2"/>
              </a:solidFill>
              <a:cs typeface="Intel Clear"/>
            </a:endParaRPr>
          </a:p>
        </p:txBody>
      </p:sp>
      <p:sp>
        <p:nvSpPr>
          <p:cNvPr id="10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689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678363" y="1"/>
            <a:ext cx="4465637" cy="476884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4006850" cy="868680"/>
          </a:xfrm>
        </p:spPr>
        <p:txBody>
          <a:bodyPr>
            <a:noAutofit/>
          </a:bodyPr>
          <a:lstStyle>
            <a:lvl1pPr>
              <a:defRPr sz="2800" b="0" i="0" baseline="0"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4" y="1325244"/>
            <a:ext cx="4006850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21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2108062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400" b="0" cap="none" spc="0" baseline="0">
                <a:solidFill>
                  <a:srgbClr val="003C7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54pt Intel Clear Pro</a:t>
            </a:r>
            <a:br>
              <a:rPr lang="en-US" dirty="0" smtClean="0"/>
            </a:br>
            <a:r>
              <a:rPr lang="en-US" dirty="0" smtClean="0"/>
              <a:t>white section break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3241150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baseline="0">
                <a:solidFill>
                  <a:schemeClr val="accent2"/>
                </a:solidFill>
                <a:latin typeface="+mn-lt"/>
                <a:cs typeface="Intel Clear" panose="020B06040202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72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lue Section Break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55613" y="2108062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400" b="0" cap="none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54pt Intel Clear Pro</a:t>
            </a:r>
            <a:br>
              <a:rPr lang="en-US" dirty="0" smtClean="0"/>
            </a:br>
            <a:r>
              <a:rPr lang="en-US" dirty="0" smtClean="0"/>
              <a:t>blue section break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 hasCustomPrompt="1"/>
          </p:nvPr>
        </p:nvSpPr>
        <p:spPr>
          <a:xfrm>
            <a:off x="455613" y="3241150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i="0" baseline="0">
                <a:solidFill>
                  <a:srgbClr val="F3D54E"/>
                </a:solidFill>
                <a:latin typeface="Intel Clear"/>
                <a:cs typeface="Intel Cle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112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2234882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0" baseline="0">
                <a:solidFill>
                  <a:schemeClr val="accent2"/>
                </a:solidFill>
                <a:latin typeface="Intel Clear"/>
                <a:ea typeface="Intel Clear"/>
                <a:cs typeface="Intel Cle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40pt Intel Clear Light Body.</a:t>
            </a:r>
            <a:br>
              <a:rPr lang="en-US" dirty="0" smtClean="0"/>
            </a:br>
            <a:r>
              <a:rPr lang="en-US" dirty="0" smtClean="0"/>
              <a:t>For content that is not a section, but has a big idea in text only.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1101794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4000" b="0" cap="none" spc="0" baseline="0">
                <a:solidFill>
                  <a:srgbClr val="003C7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 dirty="0" smtClean="0"/>
              <a:t>40pt Intel Clear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56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ection Break Image">
    <p:bg>
      <p:bgPr>
        <a:gradFill>
          <a:gsLst>
            <a:gs pos="0">
              <a:schemeClr val="tx2"/>
            </a:gs>
            <a:gs pos="5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2260088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400" b="0" cap="none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54pt Intel Clear Pro blue section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3348787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baseline="0">
                <a:solidFill>
                  <a:srgbClr val="F3D54E"/>
                </a:solidFill>
                <a:latin typeface="+mn-lt"/>
                <a:cs typeface="Intel Clear" panose="020B06040202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2574131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>
                <a:solidFill>
                  <a:srgbClr val="0071C5"/>
                </a:solidFill>
              </a:defRPr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62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6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61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Cover Radial Gradi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.psf\Home\Desktop\Intel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432" y="1875130"/>
            <a:ext cx="2108795" cy="138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00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ack Cover Radial Gradient">
    <p:bg>
      <p:bgPr shadeToTitle="1">
        <a:gradFill flip="none" rotWithShape="1">
          <a:gsLst>
            <a:gs pos="0">
              <a:srgbClr val="3366FF"/>
            </a:gs>
            <a:gs pos="100000">
              <a:srgbClr val="FFFF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_experience_wht_rgb_3000.pn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343" y="1848550"/>
            <a:ext cx="1559145" cy="1580452"/>
          </a:xfrm>
          <a:prstGeom prst="rect">
            <a:avLst/>
          </a:prstGeom>
        </p:spPr>
      </p:pic>
      <p:pic>
        <p:nvPicPr>
          <p:cNvPr id="3" name="Bild 7" descr="UDE-Logo_EN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96" y="2039874"/>
            <a:ext cx="2243123" cy="867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831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6840538" cy="56813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>
            <a:lvl1pPr marL="268288" indent="-268288">
              <a:spcBef>
                <a:spcPts val="6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620713" indent="-285750">
              <a:spcBef>
                <a:spcPts val="3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2pPr>
            <a:lvl3pPr marL="808038" indent="-180975">
              <a:spcBef>
                <a:spcPts val="300"/>
              </a:spcBef>
              <a:spcAft>
                <a:spcPts val="0"/>
              </a:spcAft>
              <a:tabLst/>
              <a:defRPr>
                <a:solidFill>
                  <a:schemeClr val="tx1"/>
                </a:solidFill>
              </a:defRPr>
            </a:lvl3pPr>
            <a:lvl4pPr marL="1071563" indent="-228600">
              <a:spcBef>
                <a:spcPts val="3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4pPr>
            <a:lvl5pPr marL="1339850" indent="-228600">
              <a:spcBef>
                <a:spcPts val="3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4"/>
          </p:nvPr>
        </p:nvSpPr>
        <p:spPr>
          <a:xfrm>
            <a:off x="93664" y="4904185"/>
            <a:ext cx="1906587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5"/>
          </p:nvPr>
        </p:nvSpPr>
        <p:spPr>
          <a:xfrm>
            <a:off x="3505200" y="4906566"/>
            <a:ext cx="2133600" cy="273844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3167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431804" y="681038"/>
            <a:ext cx="8204200" cy="3915966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8763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1.png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587" y="4759452"/>
            <a:ext cx="9144000" cy="384048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2" descr="\\.psf\Home\Desktop\Intel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61" y="4830589"/>
            <a:ext cx="364336" cy="24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8718551" y="4824510"/>
            <a:ext cx="2381" cy="237744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5613" y="310130"/>
            <a:ext cx="8229600" cy="8686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28pt Intel Clear 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613" y="1203325"/>
            <a:ext cx="8228012" cy="3425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18pt Intel Clear body text</a:t>
            </a:r>
          </a:p>
          <a:p>
            <a:pPr lvl="1"/>
            <a:r>
              <a:rPr lang="en-US" dirty="0" smtClean="0"/>
              <a:t>16pt Intel Clear bullet one</a:t>
            </a:r>
          </a:p>
          <a:p>
            <a:pPr lvl="2"/>
            <a:r>
              <a:rPr lang="en-US" dirty="0" smtClean="0"/>
              <a:t>16pt Intel Clear sub-bullet</a:t>
            </a:r>
          </a:p>
          <a:p>
            <a:pPr lvl="3"/>
            <a:r>
              <a:rPr lang="en-US" dirty="0" err="1" smtClean="0"/>
              <a:t>14pt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14pt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2438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2352" y="4824387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+mn-lt"/>
                <a:cs typeface="Intel Clear"/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Bild 7" descr="UDE-Logo_ENG.png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907" y="4756150"/>
            <a:ext cx="1527093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22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  <p:sldLayoutId id="2147483674" r:id="rId3"/>
    <p:sldLayoutId id="2147483650" r:id="rId4"/>
    <p:sldLayoutId id="2147483684" r:id="rId5"/>
    <p:sldLayoutId id="2147483652" r:id="rId6"/>
    <p:sldLayoutId id="2147483660" r:id="rId7"/>
    <p:sldLayoutId id="2147483668" r:id="rId8"/>
    <p:sldLayoutId id="2147483669" r:id="rId9"/>
    <p:sldLayoutId id="2147483670" r:id="rId10"/>
    <p:sldLayoutId id="2147483672" r:id="rId11"/>
    <p:sldLayoutId id="2147483651" r:id="rId12"/>
    <p:sldLayoutId id="2147483677" r:id="rId13"/>
    <p:sldLayoutId id="2147483665" r:id="rId14"/>
    <p:sldLayoutId id="2147483654" r:id="rId15"/>
    <p:sldLayoutId id="2147483655" r:id="rId16"/>
    <p:sldLayoutId id="2147483676" r:id="rId17"/>
    <p:sldLayoutId id="2147483681" r:id="rId18"/>
    <p:sldLayoutId id="2147483685" r:id="rId19"/>
    <p:sldLayoutId id="2147483686" r:id="rId20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i="0" kern="1200" spc="0" baseline="0">
          <a:solidFill>
            <a:srgbClr val="003C71"/>
          </a:solidFill>
          <a:latin typeface="Intel Clear"/>
          <a:ea typeface="Intel Clear"/>
          <a:cs typeface="Intel Clear"/>
        </a:defRPr>
      </a:lvl1pPr>
    </p:titleStyle>
    <p:bodyStyle>
      <a:lvl1pPr marL="0" indent="0" algn="l" defTabSz="457200" rtl="0" eaLnBrk="1" latinLnBrk="0" hangingPunct="1">
        <a:spcBef>
          <a:spcPts val="1200"/>
        </a:spcBef>
        <a:spcAft>
          <a:spcPts val="0"/>
        </a:spcAft>
        <a:buFont typeface="Wingdings" panose="05000000000000000000" pitchFamily="2" charset="2"/>
        <a:buNone/>
        <a:defRPr sz="1800" b="0" kern="1200">
          <a:solidFill>
            <a:srgbClr val="0071C5"/>
          </a:solidFill>
          <a:latin typeface="+mn-lt"/>
          <a:ea typeface="+mn-ea"/>
          <a:cs typeface="Intel Clear" panose="020B0604020203020204" pitchFamily="34" charset="0"/>
        </a:defRPr>
      </a:lvl1pPr>
      <a:lvl2pPr marL="225425" indent="-225425" algn="l" defTabSz="457200" rtl="0" eaLnBrk="1" latinLnBrk="0" hangingPunct="1">
        <a:spcBef>
          <a:spcPts val="1200"/>
        </a:spcBef>
        <a:buFont typeface="Wingdings" charset="2"/>
        <a:buChar char="§"/>
        <a:defRPr sz="1600" kern="1200" baseline="0">
          <a:solidFill>
            <a:srgbClr val="003C71"/>
          </a:solidFill>
          <a:latin typeface="+mn-lt"/>
          <a:ea typeface="+mn-ea"/>
          <a:cs typeface="Intel Clear" panose="020B0604020203020204" pitchFamily="34" charset="0"/>
        </a:defRPr>
      </a:lvl2pPr>
      <a:lvl3pPr marL="571500" indent="-228600" algn="l" defTabSz="457200" rtl="0" eaLnBrk="1" latinLnBrk="0" hangingPunct="1">
        <a:spcBef>
          <a:spcPts val="800"/>
        </a:spcBef>
        <a:buFont typeface="Intel Clear" panose="020B0604020203020204" pitchFamily="34" charset="0"/>
        <a:buChar char="–"/>
        <a:defRPr sz="1600" kern="1200">
          <a:solidFill>
            <a:srgbClr val="003C71"/>
          </a:solidFill>
          <a:latin typeface="+mn-lt"/>
          <a:ea typeface="+mn-ea"/>
          <a:cs typeface="Intel Clear" panose="020B0604020203020204" pitchFamily="34" charset="0"/>
        </a:defRPr>
      </a:lvl3pPr>
      <a:lvl4pPr marL="969963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3C71"/>
          </a:solidFill>
          <a:latin typeface="+mn-lt"/>
          <a:ea typeface="+mn-ea"/>
          <a:cs typeface="Intel Clear" panose="020B0604020203020204" pitchFamily="34" charset="0"/>
        </a:defRPr>
      </a:lvl4pPr>
      <a:lvl5pPr marL="1319213" indent="-228600" algn="l" defTabSz="457200" rtl="0" eaLnBrk="1" latinLnBrk="0" hangingPunct="1">
        <a:spcBef>
          <a:spcPct val="20000"/>
        </a:spcBef>
        <a:buFont typeface="Intel Clear" panose="020B0604020203020204" pitchFamily="34" charset="0"/>
        <a:buChar char="–"/>
        <a:defRPr sz="1400" kern="1200">
          <a:solidFill>
            <a:srgbClr val="003C71"/>
          </a:solidFill>
          <a:latin typeface="+mn-lt"/>
          <a:ea typeface="+mn-ea"/>
          <a:cs typeface="Intel Clear" panose="020B0604020203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jp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hyperlink" Target="https://www3.informatik.uni-wuerzburg.de/qoewiki/qualinet:crowd" TargetMode="External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9715" y="2669973"/>
            <a:ext cx="8410746" cy="233904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500" b="0" i="0" kern="1200" spc="0" baseline="0">
                <a:solidFill>
                  <a:schemeClr val="bg1"/>
                </a:solidFill>
                <a:latin typeface="Intel Clear Pro" panose="020B0804020202060201" pitchFamily="34" charset="0"/>
                <a:ea typeface="Intel Clear"/>
                <a:cs typeface="Intel Clear Pro" panose="020B0804020202060201" pitchFamily="34" charset="0"/>
              </a:defRPr>
            </a:lvl1pPr>
          </a:lstStyle>
          <a:p>
            <a:pPr lvl="0"/>
            <a:r>
              <a:rPr lang="en-US" sz="4000" b="1" dirty="0" smtClean="0"/>
              <a:t>Status update on ITU-T</a:t>
            </a:r>
          </a:p>
          <a:p>
            <a:pPr lvl="0"/>
            <a:r>
              <a:rPr lang="en-US" sz="4000" b="1" dirty="0" smtClean="0"/>
              <a:t>Crowdsourcing Standardization</a:t>
            </a:r>
          </a:p>
          <a:p>
            <a:pPr lvl="0"/>
            <a:endParaRPr lang="en-US" sz="2400" b="1" i="1" dirty="0" smtClean="0"/>
          </a:p>
          <a:p>
            <a:r>
              <a:rPr lang="en-US" sz="2400" dirty="0" err="1" smtClean="0"/>
              <a:t>Hanan</a:t>
            </a:r>
            <a:r>
              <a:rPr lang="en-US" sz="2400" dirty="0" smtClean="0"/>
              <a:t> </a:t>
            </a:r>
            <a:r>
              <a:rPr lang="en-US" sz="2400" dirty="0" err="1"/>
              <a:t>Alnizami</a:t>
            </a:r>
            <a:r>
              <a:rPr lang="en-US" sz="2400" dirty="0"/>
              <a:t>, Philip J </a:t>
            </a:r>
            <a:r>
              <a:rPr lang="en-US" sz="2400" dirty="0" err="1" smtClean="0"/>
              <a:t>Corriveau</a:t>
            </a:r>
            <a:r>
              <a:rPr lang="en-US" sz="2400" dirty="0" smtClean="0"/>
              <a:t>, </a:t>
            </a:r>
            <a:r>
              <a:rPr lang="en-US" sz="2400" dirty="0"/>
              <a:t>Patrick E. </a:t>
            </a:r>
            <a:r>
              <a:rPr lang="en-US" sz="2400" dirty="0" smtClean="0"/>
              <a:t>McKnight </a:t>
            </a:r>
          </a:p>
          <a:p>
            <a:r>
              <a:rPr lang="en-US" sz="2400" dirty="0" smtClean="0"/>
              <a:t>Jake </a:t>
            </a:r>
            <a:r>
              <a:rPr lang="en-US" sz="2400" dirty="0" err="1" smtClean="0"/>
              <a:t>Quartuccio</a:t>
            </a:r>
            <a:r>
              <a:rPr lang="en-US" sz="2400" dirty="0" smtClean="0"/>
              <a:t>, </a:t>
            </a:r>
            <a:r>
              <a:rPr lang="en-US" sz="2400" dirty="0"/>
              <a:t>David </a:t>
            </a:r>
            <a:r>
              <a:rPr lang="en-US" sz="2400" dirty="0" smtClean="0"/>
              <a:t>Nicholas, </a:t>
            </a:r>
            <a:r>
              <a:rPr lang="en-US" sz="2400" dirty="0"/>
              <a:t>Michele </a:t>
            </a:r>
            <a:r>
              <a:rPr lang="en-US" sz="2400" dirty="0" err="1" smtClean="0"/>
              <a:t>Saad</a:t>
            </a:r>
            <a:endParaRPr lang="en-US" sz="2400" b="1" i="1" dirty="0"/>
          </a:p>
          <a:p>
            <a:r>
              <a:rPr lang="en-US" sz="2400" dirty="0" smtClean="0"/>
              <a:t>Tobias </a:t>
            </a:r>
            <a:r>
              <a:rPr lang="en-US" sz="2400" dirty="0" err="1" smtClean="0"/>
              <a:t>Hossfeld</a:t>
            </a:r>
            <a:r>
              <a:rPr lang="en-US" sz="2400" dirty="0" smtClean="0"/>
              <a:t>, </a:t>
            </a:r>
            <a:r>
              <a:rPr lang="en-US" sz="2400" u="sng" dirty="0"/>
              <a:t>Samira </a:t>
            </a:r>
            <a:r>
              <a:rPr lang="en-US" sz="2400" u="sng" dirty="0" smtClean="0"/>
              <a:t>Tavakoli </a:t>
            </a:r>
            <a:endParaRPr lang="en-US" sz="2400" u="sng" dirty="0"/>
          </a:p>
          <a:p>
            <a:endParaRPr lang="en-US" sz="28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90740" y="3838464"/>
            <a:ext cx="8082542" cy="12338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600" b="0" i="0" kern="1200" baseline="0">
                <a:solidFill>
                  <a:srgbClr val="F3D54E"/>
                </a:solidFill>
                <a:latin typeface="Intel Clear"/>
                <a:ea typeface="+mn-ea"/>
                <a:cs typeface="Intel Clear"/>
              </a:defRPr>
            </a:lvl1pPr>
            <a:lvl2pPr marL="457200" indent="0" algn="ctr" defTabSz="457200" rtl="0" eaLnBrk="1" latinLnBrk="0" hangingPunct="1">
              <a:spcBef>
                <a:spcPts val="1200"/>
              </a:spcBef>
              <a:buFont typeface="Wingdings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914400" indent="0" algn="ctr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6810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Scope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Standardization of a </a:t>
            </a:r>
            <a:r>
              <a:rPr lang="en-US" sz="2400" u="sng" dirty="0" smtClean="0"/>
              <a:t>general crowdsourcing guidance</a:t>
            </a:r>
            <a:r>
              <a:rPr lang="en-US" sz="2400" dirty="0" smtClean="0"/>
              <a:t> for different media subjective assessment testing </a:t>
            </a: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For each media type : an </a:t>
            </a:r>
            <a:r>
              <a:rPr lang="en-US" sz="2400" u="sng" dirty="0" smtClean="0"/>
              <a:t>Annex to the standard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82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55613" y="886265"/>
            <a:ext cx="8228012" cy="66740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rgbClr val="0071C5"/>
                </a:solidFill>
                <a:cs typeface="Intel Clear" panose="020B0604020203020204" pitchFamily="34" charset="0"/>
              </a:rPr>
              <a:t>Flexibility in experimental design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" y="182880"/>
            <a:ext cx="8229600" cy="868680"/>
          </a:xfrm>
        </p:spPr>
        <p:txBody>
          <a:bodyPr/>
          <a:lstStyle/>
          <a:p>
            <a:r>
              <a:rPr lang="en-US" sz="3600" dirty="0" smtClean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Why crowdsourcing?</a:t>
            </a:r>
            <a:endParaRPr lang="en-US" sz="3600" dirty="0">
              <a:latin typeface="Intel Clear Pro" panose="020B0804020202060201" pitchFamily="34" charset="0"/>
              <a:ea typeface="Intel Clear Pro" panose="020B0804020202060201" pitchFamily="34" charset="0"/>
              <a:cs typeface="Intel Clear Pro" panose="020B0804020202060201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2082019"/>
            <a:ext cx="1640645" cy="16406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696" y="2082019"/>
            <a:ext cx="1544809" cy="15448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706" y="2082019"/>
            <a:ext cx="1547446" cy="154744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30982" y="3824968"/>
            <a:ext cx="8228012" cy="66740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rgbClr val="0071C5"/>
                </a:solidFill>
                <a:cs typeface="Intel Clear" panose="020B0604020203020204" pitchFamily="34" charset="0"/>
              </a:rPr>
              <a:t>Realistic settings</a:t>
            </a:r>
          </a:p>
        </p:txBody>
      </p:sp>
    </p:spTree>
    <p:extLst>
      <p:ext uri="{BB962C8B-B14F-4D97-AF65-F5344CB8AC3E}">
        <p14:creationId xmlns:p14="http://schemas.microsoft.com/office/powerpoint/2010/main" val="3792633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09854" y="927654"/>
            <a:ext cx="3847446" cy="328345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Experimental design</a:t>
            </a:r>
          </a:p>
          <a:p>
            <a:pPr marL="857250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Evaluation </a:t>
            </a:r>
            <a:r>
              <a:rPr lang="en-US" dirty="0" smtClean="0">
                <a:solidFill>
                  <a:schemeClr val="tx1"/>
                </a:solidFill>
              </a:rPr>
              <a:t>methodology </a:t>
            </a:r>
          </a:p>
          <a:p>
            <a:pPr marL="1255713" lvl="3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Pair Comparison</a:t>
            </a:r>
          </a:p>
          <a:p>
            <a:pPr marL="857250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Stimuli</a:t>
            </a:r>
          </a:p>
          <a:p>
            <a:pPr marL="1255713" lvl="3" indent="-28575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Source </a:t>
            </a:r>
            <a:r>
              <a:rPr lang="en-US" dirty="0" smtClean="0">
                <a:solidFill>
                  <a:schemeClr val="tx1"/>
                </a:solidFill>
              </a:rPr>
              <a:t>stimuli</a:t>
            </a:r>
          </a:p>
          <a:p>
            <a:pPr marL="1255713" lvl="3" indent="-285750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</a:rPr>
              <a:t>Anchor</a:t>
            </a:r>
            <a:endParaRPr lang="en-US" dirty="0">
              <a:solidFill>
                <a:schemeClr val="tx1"/>
              </a:solidFill>
            </a:endParaRPr>
          </a:p>
          <a:p>
            <a:pPr lvl="4" indent="0">
              <a:spcBef>
                <a:spcPts val="600"/>
              </a:spcBef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144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09854" y="927654"/>
            <a:ext cx="3847446" cy="3283453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Experimental design</a:t>
            </a:r>
          </a:p>
          <a:p>
            <a:pPr marL="857250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Evaluation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methodology </a:t>
            </a:r>
          </a:p>
          <a:p>
            <a:pPr marL="1255713" lvl="3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Pair Comparison</a:t>
            </a:r>
          </a:p>
          <a:p>
            <a:pPr marL="857250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Stimuli</a:t>
            </a:r>
          </a:p>
          <a:p>
            <a:pPr marL="1255713" lvl="3" indent="-28575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Source </a:t>
            </a:r>
            <a:r>
              <a:rPr lang="en-US" dirty="0" smtClean="0">
                <a:solidFill>
                  <a:schemeClr val="tx1"/>
                </a:solidFill>
              </a:rPr>
              <a:t>stimuli</a:t>
            </a:r>
          </a:p>
          <a:p>
            <a:pPr marL="1255713" lvl="3" indent="-28575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Anchor 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820" y="2006806"/>
            <a:ext cx="4968876" cy="2614482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877248" y="3312263"/>
            <a:ext cx="2544981" cy="1315525"/>
            <a:chOff x="415798" y="758793"/>
            <a:chExt cx="5261928" cy="284686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6002" y="758793"/>
              <a:ext cx="1505946" cy="1505946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415798" y="2903491"/>
              <a:ext cx="5261928" cy="702167"/>
              <a:chOff x="-678911" y="877242"/>
              <a:chExt cx="9503693" cy="1268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78911" y="877242"/>
                <a:ext cx="1268199" cy="1268199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8224" y="877242"/>
                <a:ext cx="1268199" cy="1268199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5998" y="877242"/>
                <a:ext cx="1268199" cy="1268199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93771" y="877242"/>
                <a:ext cx="1268199" cy="1268199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6583" y="877242"/>
                <a:ext cx="1268199" cy="1268199"/>
              </a:xfrm>
              <a:prstGeom prst="rect">
                <a:avLst/>
              </a:prstGeom>
            </p:spPr>
          </p:pic>
        </p:grpSp>
        <p:cxnSp>
          <p:nvCxnSpPr>
            <p:cNvPr id="9" name="Straight Connector 8"/>
            <p:cNvCxnSpPr/>
            <p:nvPr/>
          </p:nvCxnSpPr>
          <p:spPr>
            <a:xfrm>
              <a:off x="766881" y="2306943"/>
              <a:ext cx="4559762" cy="0"/>
            </a:xfrm>
            <a:prstGeom prst="line">
              <a:avLst/>
            </a:prstGeom>
            <a:ln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endCxn id="16" idx="0"/>
            </p:cNvCxnSpPr>
            <p:nvPr/>
          </p:nvCxnSpPr>
          <p:spPr>
            <a:xfrm>
              <a:off x="766881" y="2306943"/>
              <a:ext cx="0" cy="596548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17" idx="0"/>
            </p:cNvCxnSpPr>
            <p:nvPr/>
          </p:nvCxnSpPr>
          <p:spPr>
            <a:xfrm>
              <a:off x="1928006" y="2313605"/>
              <a:ext cx="0" cy="589886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3018873" y="2313605"/>
              <a:ext cx="0" cy="596547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19" idx="0"/>
            </p:cNvCxnSpPr>
            <p:nvPr/>
          </p:nvCxnSpPr>
          <p:spPr>
            <a:xfrm>
              <a:off x="4184522" y="2313605"/>
              <a:ext cx="0" cy="589886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20" idx="0"/>
            </p:cNvCxnSpPr>
            <p:nvPr/>
          </p:nvCxnSpPr>
          <p:spPr>
            <a:xfrm>
              <a:off x="5321606" y="2313605"/>
              <a:ext cx="5037" cy="589886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028975" y="2025749"/>
              <a:ext cx="0" cy="287856"/>
            </a:xfrm>
            <a:prstGeom prst="line">
              <a:avLst/>
            </a:prstGeom>
            <a:ln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286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5613" y="914795"/>
            <a:ext cx="8228012" cy="371435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Experimental </a:t>
            </a:r>
            <a:r>
              <a:rPr lang="en-US" b="1" dirty="0" smtClean="0">
                <a:solidFill>
                  <a:schemeClr val="tx1"/>
                </a:solidFill>
              </a:rPr>
              <a:t>design (cont.)</a:t>
            </a:r>
            <a:endParaRPr lang="en-US" b="1" dirty="0">
              <a:solidFill>
                <a:schemeClr val="tx1"/>
              </a:solidFill>
            </a:endParaRPr>
          </a:p>
          <a:p>
            <a:pPr marL="857250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Validity </a:t>
            </a:r>
            <a:r>
              <a:rPr lang="en-US" dirty="0" smtClean="0">
                <a:solidFill>
                  <a:schemeClr val="tx1"/>
                </a:solidFill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2725109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screenshot movie stall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7143" r="54786" b="7143"/>
          <a:stretch>
            <a:fillRect/>
          </a:stretch>
        </p:blipFill>
        <p:spPr>
          <a:xfrm>
            <a:off x="151926" y="702959"/>
            <a:ext cx="2398812" cy="1570131"/>
          </a:xfrm>
        </p:spPr>
      </p:pic>
      <p:grpSp>
        <p:nvGrpSpPr>
          <p:cNvPr id="22" name="Group 21"/>
          <p:cNvGrpSpPr/>
          <p:nvPr/>
        </p:nvGrpSpPr>
        <p:grpSpPr>
          <a:xfrm>
            <a:off x="228117" y="2415005"/>
            <a:ext cx="8235956" cy="1165756"/>
            <a:chOff x="167930" y="4990474"/>
            <a:chExt cx="8174741" cy="1414901"/>
          </a:xfrm>
        </p:grpSpPr>
        <p:pic>
          <p:nvPicPr>
            <p:cNvPr id="10" name="Grafik 9" descr="screenshot van nistelrooy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930" y="5006182"/>
              <a:ext cx="2331987" cy="1399193"/>
            </a:xfrm>
            <a:prstGeom prst="rect">
              <a:avLst/>
            </a:prstGeom>
          </p:spPr>
        </p:pic>
        <p:pic>
          <p:nvPicPr>
            <p:cNvPr id="11" name="Grafik 10" descr="screenshot van nistelrooy content.bmp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70063" y="4990474"/>
              <a:ext cx="5472608" cy="744743"/>
            </a:xfrm>
            <a:prstGeom prst="rect">
              <a:avLst/>
            </a:prstGeom>
          </p:spPr>
        </p:pic>
      </p:grpSp>
      <p:sp>
        <p:nvSpPr>
          <p:cNvPr id="17" name="Rechteck 6"/>
          <p:cNvSpPr/>
          <p:nvPr/>
        </p:nvSpPr>
        <p:spPr bwMode="auto">
          <a:xfrm>
            <a:off x="2991585" y="2371768"/>
            <a:ext cx="5846909" cy="88854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de-DE" sz="1400" dirty="0" smtClean="0">
                <a:solidFill>
                  <a:srgbClr val="FF0000"/>
                </a:solidFill>
              </a:rPr>
              <a:t>Simple </a:t>
            </a:r>
            <a:r>
              <a:rPr lang="de-DE" sz="1400" dirty="0" err="1" smtClean="0">
                <a:solidFill>
                  <a:srgbClr val="FF0000"/>
                </a:solidFill>
              </a:rPr>
              <a:t>questions</a:t>
            </a:r>
            <a:r>
              <a:rPr lang="de-DE" sz="1400" dirty="0" smtClean="0">
                <a:solidFill>
                  <a:srgbClr val="FF0000"/>
                </a:solidFill>
              </a:rPr>
              <a:t>!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3045372" y="2466294"/>
            <a:ext cx="5385965" cy="775981"/>
            <a:chOff x="3185338" y="5769737"/>
            <a:chExt cx="5385965" cy="1034643"/>
          </a:xfrm>
        </p:grpSpPr>
        <p:sp>
          <p:nvSpPr>
            <p:cNvPr id="20" name="Textfeld 2"/>
            <p:cNvSpPr txBox="1"/>
            <p:nvPr/>
          </p:nvSpPr>
          <p:spPr>
            <a:xfrm>
              <a:off x="3187966" y="5769737"/>
              <a:ext cx="5383337" cy="28725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r>
                <a:rPr lang="de-DE" sz="1400" b="0" dirty="0" err="1" smtClean="0">
                  <a:solidFill>
                    <a:srgbClr val="FF0000"/>
                  </a:solidFill>
                </a:rPr>
                <a:t>Which</a:t>
              </a:r>
              <a:r>
                <a:rPr lang="de-DE" sz="1400" b="0" dirty="0" smtClean="0">
                  <a:solidFill>
                    <a:srgbClr val="FF0000"/>
                  </a:solidFill>
                </a:rPr>
                <a:t> </a:t>
              </a:r>
              <a:r>
                <a:rPr lang="de-DE" sz="1400" b="0" dirty="0" err="1" smtClean="0">
                  <a:solidFill>
                    <a:srgbClr val="FF0000"/>
                  </a:solidFill>
                </a:rPr>
                <a:t>sport</a:t>
              </a:r>
              <a:r>
                <a:rPr lang="de-DE" sz="1400" b="0" dirty="0" smtClean="0">
                  <a:solidFill>
                    <a:srgbClr val="FF0000"/>
                  </a:solidFill>
                </a:rPr>
                <a:t> was </a:t>
              </a:r>
              <a:r>
                <a:rPr lang="de-DE" sz="1400" b="0" dirty="0" err="1" smtClean="0">
                  <a:solidFill>
                    <a:srgbClr val="FF0000"/>
                  </a:solidFill>
                </a:rPr>
                <a:t>shown</a:t>
              </a:r>
              <a:r>
                <a:rPr lang="de-DE" sz="1400" b="0" dirty="0" smtClean="0">
                  <a:solidFill>
                    <a:srgbClr val="FF0000"/>
                  </a:solidFill>
                </a:rPr>
                <a:t> in </a:t>
              </a:r>
              <a:r>
                <a:rPr lang="de-DE" sz="1400" b="0" dirty="0" err="1" smtClean="0">
                  <a:solidFill>
                    <a:srgbClr val="FF0000"/>
                  </a:solidFill>
                </a:rPr>
                <a:t>the</a:t>
              </a:r>
              <a:r>
                <a:rPr lang="de-DE" sz="1400" b="0" dirty="0" smtClean="0">
                  <a:solidFill>
                    <a:srgbClr val="FF0000"/>
                  </a:solidFill>
                </a:rPr>
                <a:t> </a:t>
              </a:r>
              <a:r>
                <a:rPr lang="de-DE" sz="1400" b="0" dirty="0" err="1" smtClean="0">
                  <a:solidFill>
                    <a:srgbClr val="FF0000"/>
                  </a:solidFill>
                </a:rPr>
                <a:t>clip</a:t>
              </a:r>
              <a:r>
                <a:rPr lang="de-DE" sz="1400" b="0" dirty="0" smtClean="0">
                  <a:solidFill>
                    <a:srgbClr val="FF0000"/>
                  </a:solidFill>
                </a:rPr>
                <a:t>?</a:t>
              </a:r>
              <a:endParaRPr lang="de-DE" sz="1400" b="0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feld 2"/>
            <p:cNvSpPr txBox="1"/>
            <p:nvPr/>
          </p:nvSpPr>
          <p:spPr>
            <a:xfrm>
              <a:off x="3185338" y="6065716"/>
              <a:ext cx="1323428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marL="285750" indent="-285750">
                <a:buFont typeface="Arial" charset="0"/>
                <a:buChar char="•"/>
              </a:pPr>
              <a:r>
                <a:rPr lang="de-DE" sz="1200" b="0" dirty="0" smtClean="0">
                  <a:solidFill>
                    <a:srgbClr val="FF0000"/>
                  </a:solidFill>
                </a:rPr>
                <a:t>Tennis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de-DE" sz="1200" b="0" dirty="0" smtClean="0">
                  <a:solidFill>
                    <a:srgbClr val="FF0000"/>
                  </a:solidFill>
                </a:rPr>
                <a:t>Soccer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de-DE" sz="1200" b="0" dirty="0" err="1" smtClean="0">
                  <a:solidFill>
                    <a:srgbClr val="FF0000"/>
                  </a:solidFill>
                </a:rPr>
                <a:t>Sking</a:t>
              </a:r>
              <a:endParaRPr lang="de-DE" sz="1200" b="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Gruppieren 14"/>
          <p:cNvGrpSpPr/>
          <p:nvPr/>
        </p:nvGrpSpPr>
        <p:grpSpPr>
          <a:xfrm>
            <a:off x="5915040" y="1970860"/>
            <a:ext cx="3075501" cy="400906"/>
            <a:chOff x="2821888" y="5328082"/>
            <a:chExt cx="3096932" cy="675585"/>
          </a:xfrm>
        </p:grpSpPr>
        <p:cxnSp>
          <p:nvCxnSpPr>
            <p:cNvPr id="28" name="Gerade Verbindung mit Pfeil 5"/>
            <p:cNvCxnSpPr>
              <a:stCxn id="29" idx="1"/>
              <a:endCxn id="17" idx="0"/>
            </p:cNvCxnSpPr>
            <p:nvPr/>
          </p:nvCxnSpPr>
          <p:spPr bwMode="auto">
            <a:xfrm flipH="1">
              <a:off x="2821888" y="5619203"/>
              <a:ext cx="1230626" cy="38446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9" name="Textfeld 12"/>
            <p:cNvSpPr txBox="1"/>
            <p:nvPr/>
          </p:nvSpPr>
          <p:spPr>
            <a:xfrm>
              <a:off x="4052514" y="5328082"/>
              <a:ext cx="1866306" cy="5822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 smtClean="0">
                  <a:solidFill>
                    <a:srgbClr val="00B050"/>
                  </a:solidFill>
                </a:rPr>
                <a:t>Content </a:t>
              </a:r>
              <a:r>
                <a:rPr lang="de-DE" sz="1600" dirty="0" err="1" smtClean="0">
                  <a:solidFill>
                    <a:srgbClr val="00B050"/>
                  </a:solidFill>
                </a:rPr>
                <a:t>Question</a:t>
              </a:r>
              <a:endParaRPr lang="de-DE" sz="1600" dirty="0">
                <a:solidFill>
                  <a:srgbClr val="00B050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0" y="3815071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Application usage monitoring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E.g. measuring the focus time= time interval during which browser focus is on the test website </a:t>
            </a:r>
          </a:p>
        </p:txBody>
      </p:sp>
      <p:pic>
        <p:nvPicPr>
          <p:cNvPr id="12" name="Grafik 11" descr="screenshot simpsons content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8480" y="225748"/>
            <a:ext cx="5892800" cy="1823267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374871" y="1206174"/>
            <a:ext cx="576185" cy="189560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de-DE" sz="1200" dirty="0" err="1" smtClean="0">
                <a:solidFill>
                  <a:srgbClr val="FF0000"/>
                </a:solidFill>
              </a:rPr>
              <a:t>stops</a:t>
            </a:r>
            <a:endParaRPr lang="de-DE" sz="1200" dirty="0">
              <a:solidFill>
                <a:srgbClr val="FF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098800" y="213360"/>
            <a:ext cx="5628640" cy="934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itel 1"/>
          <p:cNvSpPr txBox="1">
            <a:spLocks/>
          </p:cNvSpPr>
          <p:nvPr/>
        </p:nvSpPr>
        <p:spPr>
          <a:xfrm>
            <a:off x="0" y="157480"/>
            <a:ext cx="9001125" cy="5681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kern="1200" spc="0" baseline="0">
                <a:solidFill>
                  <a:srgbClr val="003C71"/>
                </a:solidFill>
                <a:latin typeface="Intel Clear"/>
                <a:ea typeface="Intel Clear"/>
                <a:cs typeface="Intel Clear"/>
              </a:defRPr>
            </a:lvl1pPr>
          </a:lstStyle>
          <a:p>
            <a:pPr algn="ctr"/>
            <a:r>
              <a:rPr lang="en-US" smtClean="0"/>
              <a:t>Validity check: User ratings for consistency questions</a:t>
            </a:r>
            <a:endParaRPr lang="en-US" dirty="0"/>
          </a:p>
        </p:txBody>
      </p:sp>
      <p:pic>
        <p:nvPicPr>
          <p:cNvPr id="49" name="Picture 48" descr="47643863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924" y="4121733"/>
            <a:ext cx="962582" cy="57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19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1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64494" y="888150"/>
            <a:ext cx="8228012" cy="365218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Experimental </a:t>
            </a:r>
            <a:r>
              <a:rPr lang="en-US" b="1" dirty="0" smtClean="0">
                <a:solidFill>
                  <a:schemeClr val="tx1"/>
                </a:solidFill>
              </a:rPr>
              <a:t>design (cont.)</a:t>
            </a:r>
            <a:endParaRPr lang="en-US" b="1" dirty="0">
              <a:solidFill>
                <a:schemeClr val="tx1"/>
              </a:solidFill>
            </a:endParaRPr>
          </a:p>
          <a:p>
            <a:pPr marL="857250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Test length</a:t>
            </a:r>
          </a:p>
          <a:p>
            <a:pPr marL="1255713" lvl="3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overall </a:t>
            </a:r>
            <a:r>
              <a:rPr lang="en-US" dirty="0" err="1" smtClean="0">
                <a:solidFill>
                  <a:schemeClr val="tx1"/>
                </a:solidFill>
              </a:rPr>
              <a:t>enjoyability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of the whole </a:t>
            </a:r>
            <a:r>
              <a:rPr lang="en-US" dirty="0" smtClean="0">
                <a:solidFill>
                  <a:schemeClr val="tx1"/>
                </a:solidFill>
              </a:rPr>
              <a:t>experiment</a:t>
            </a:r>
            <a:endParaRPr lang="en-US" dirty="0">
              <a:solidFill>
                <a:schemeClr val="tx1"/>
              </a:solidFill>
            </a:endParaRPr>
          </a:p>
          <a:p>
            <a:pPr marL="1255713" lvl="3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complexity of the </a:t>
            </a:r>
            <a:r>
              <a:rPr lang="en-US" dirty="0" smtClean="0">
                <a:solidFill>
                  <a:schemeClr val="tx1"/>
                </a:solidFill>
              </a:rPr>
              <a:t>task</a:t>
            </a:r>
            <a:endParaRPr lang="en-US" dirty="0">
              <a:solidFill>
                <a:schemeClr val="tx1"/>
              </a:solidFill>
            </a:endParaRPr>
          </a:p>
          <a:p>
            <a:pPr marL="1255713" lvl="3" indent="-285750">
              <a:buFont typeface="Arial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amount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US" dirty="0" smtClean="0">
                <a:solidFill>
                  <a:schemeClr val="tx1"/>
                </a:solidFill>
              </a:rPr>
              <a:t>reward</a:t>
            </a:r>
            <a:endParaRPr lang="en-US" dirty="0">
              <a:solidFill>
                <a:schemeClr val="tx1"/>
              </a:solidFill>
            </a:endParaRPr>
          </a:p>
          <a:p>
            <a:pPr marL="1255713" lvl="3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user’s ability to understand the </a:t>
            </a:r>
            <a:r>
              <a:rPr lang="en-US" dirty="0" smtClean="0">
                <a:solidFill>
                  <a:schemeClr val="tx1"/>
                </a:solidFill>
              </a:rPr>
              <a:t>task</a:t>
            </a:r>
          </a:p>
          <a:p>
            <a:pPr marL="1255713" lvl="3" indent="-285750">
              <a:buFont typeface="Lucida Grande"/>
              <a:buChar char="➞"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Pilot testing</a:t>
            </a:r>
          </a:p>
          <a:p>
            <a:pPr marL="857250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Number of test participants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 descr="Screen Shot 2017-05-11 at 09.41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681" y="3259496"/>
            <a:ext cx="1771285" cy="415416"/>
          </a:xfrm>
          <a:prstGeom prst="rect">
            <a:avLst/>
          </a:prstGeom>
        </p:spPr>
      </p:pic>
      <p:pic>
        <p:nvPicPr>
          <p:cNvPr id="8" name="Picture 7" descr="Screen Shot 2017-05-11 at 09.45.1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449" y="3623620"/>
            <a:ext cx="1573604" cy="59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62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5613" y="846667"/>
            <a:ext cx="8228012" cy="3782483"/>
          </a:xfrm>
        </p:spPr>
        <p:txBody>
          <a:bodyPr/>
          <a:lstStyle/>
          <a:p>
            <a:pPr lvl="1"/>
            <a:r>
              <a:rPr lang="en-US" b="1" dirty="0" smtClean="0">
                <a:solidFill>
                  <a:srgbClr val="000000"/>
                </a:solidFill>
              </a:rPr>
              <a:t>Study design</a:t>
            </a: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Within subject design</a:t>
            </a:r>
          </a:p>
          <a:p>
            <a:pPr marL="857250" lvl="2" indent="-285750">
              <a:spcBef>
                <a:spcPts val="600"/>
              </a:spcBef>
            </a:pPr>
            <a:r>
              <a:rPr lang="en-US" dirty="0" smtClean="0">
                <a:solidFill>
                  <a:srgbClr val="000000"/>
                </a:solidFill>
              </a:rPr>
              <a:t>smaller </a:t>
            </a:r>
            <a:r>
              <a:rPr lang="en-US" dirty="0">
                <a:solidFill>
                  <a:srgbClr val="000000"/>
                </a:solidFill>
              </a:rPr>
              <a:t>stimuli </a:t>
            </a:r>
            <a:r>
              <a:rPr lang="en-US" dirty="0" smtClean="0">
                <a:solidFill>
                  <a:srgbClr val="000000"/>
                </a:solidFill>
              </a:rPr>
              <a:t>sets</a:t>
            </a: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</a:rPr>
              <a:t>Participants can </a:t>
            </a:r>
            <a:r>
              <a:rPr lang="en-US" dirty="0">
                <a:solidFill>
                  <a:schemeClr val="tx1"/>
                </a:solidFill>
              </a:rPr>
              <a:t>participate in as many tests as they </a:t>
            </a:r>
            <a:r>
              <a:rPr lang="en-US" dirty="0" smtClean="0">
                <a:solidFill>
                  <a:schemeClr val="tx1"/>
                </a:solidFill>
              </a:rPr>
              <a:t>desire</a:t>
            </a: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Using clear, specific, and unambiguous </a:t>
            </a:r>
            <a:r>
              <a:rPr lang="en-US" dirty="0" smtClean="0">
                <a:solidFill>
                  <a:schemeClr val="tx1"/>
                </a:solidFill>
              </a:rPr>
              <a:t>instructions</a:t>
            </a: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0000"/>
                </a:solidFill>
              </a:rPr>
              <a:t>Compensation </a:t>
            </a:r>
            <a:r>
              <a:rPr lang="en-US" dirty="0">
                <a:solidFill>
                  <a:srgbClr val="000000"/>
                </a:solidFill>
              </a:rPr>
              <a:t>and </a:t>
            </a:r>
            <a:r>
              <a:rPr lang="en-US" dirty="0" smtClean="0">
                <a:solidFill>
                  <a:srgbClr val="000000"/>
                </a:solidFill>
              </a:rPr>
              <a:t>Incentives</a:t>
            </a:r>
          </a:p>
          <a:p>
            <a:pPr marL="857250" lvl="2" indent="-285750"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</a:rPr>
              <a:t>relevant to the amount of time it takes to complete a </a:t>
            </a:r>
            <a:r>
              <a:rPr lang="en-US" dirty="0" smtClean="0">
                <a:solidFill>
                  <a:srgbClr val="000000"/>
                </a:solidFill>
              </a:rPr>
              <a:t>test</a:t>
            </a:r>
          </a:p>
          <a:p>
            <a:pPr marL="857250" lvl="2" indent="-285750">
              <a:spcBef>
                <a:spcPts val="600"/>
              </a:spcBef>
            </a:pPr>
            <a:r>
              <a:rPr lang="en-US" dirty="0" smtClean="0">
                <a:solidFill>
                  <a:srgbClr val="000000"/>
                </a:solidFill>
              </a:rPr>
              <a:t>Not too high to cause bias</a:t>
            </a:r>
            <a:endParaRPr lang="en-US" dirty="0"/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312" y="538932"/>
            <a:ext cx="1039364" cy="10393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994" y="3037595"/>
            <a:ext cx="1392165" cy="139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84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5613" y="846667"/>
            <a:ext cx="8228012" cy="3782483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</a:rPr>
              <a:t>Handling human subjects</a:t>
            </a: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Human subjects regulations in different </a:t>
            </a:r>
            <a:r>
              <a:rPr lang="en-US" dirty="0" smtClean="0">
                <a:solidFill>
                  <a:srgbClr val="000000"/>
                </a:solidFill>
              </a:rPr>
              <a:t>countries</a:t>
            </a:r>
          </a:p>
          <a:p>
            <a:pPr marL="857250" lvl="2" indent="-285750">
              <a:spcBef>
                <a:spcPts val="600"/>
              </a:spcBef>
            </a:pPr>
            <a:r>
              <a:rPr lang="en-US" sz="1600" dirty="0" smtClean="0">
                <a:solidFill>
                  <a:srgbClr val="000000"/>
                </a:solidFill>
              </a:rPr>
              <a:t>Obtaining informed consent from participants</a:t>
            </a: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0000"/>
                </a:solidFill>
              </a:rPr>
              <a:t>Screening</a:t>
            </a:r>
            <a:endParaRPr lang="en-US" dirty="0">
              <a:solidFill>
                <a:srgbClr val="000000"/>
              </a:solidFill>
            </a:endParaRP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000000"/>
              </a:solidFill>
            </a:endParaRP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>
              <a:solidFill>
                <a:srgbClr val="000000"/>
              </a:solidFill>
            </a:endParaRP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000000"/>
              </a:solidFill>
            </a:endParaRP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000000"/>
              </a:solidFill>
            </a:endParaRP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>
              <a:solidFill>
                <a:srgbClr val="000000"/>
              </a:solidFill>
            </a:endParaRPr>
          </a:p>
          <a:p>
            <a:pPr marL="511175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grpSp>
        <p:nvGrpSpPr>
          <p:cNvPr id="14" name="Group 13"/>
          <p:cNvGrpSpPr/>
          <p:nvPr/>
        </p:nvGrpSpPr>
        <p:grpSpPr>
          <a:xfrm>
            <a:off x="1066081" y="2254136"/>
            <a:ext cx="2980491" cy="2052237"/>
            <a:chOff x="2814476" y="1108720"/>
            <a:chExt cx="2980491" cy="205223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2289" y="2082178"/>
              <a:ext cx="1078779" cy="1078779"/>
            </a:xfrm>
            <a:prstGeom prst="rect">
              <a:avLst/>
            </a:prstGeom>
          </p:spPr>
        </p:pic>
        <p:sp>
          <p:nvSpPr>
            <p:cNvPr id="6" name="Rounded Rectangle 5"/>
            <p:cNvSpPr/>
            <p:nvPr/>
          </p:nvSpPr>
          <p:spPr>
            <a:xfrm>
              <a:off x="2814476" y="1108720"/>
              <a:ext cx="2980491" cy="634611"/>
            </a:xfrm>
            <a:prstGeom prst="roundRect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3C71"/>
                  </a:solidFill>
                </a:rPr>
                <a:t>Screening participants before a </a:t>
              </a:r>
              <a:r>
                <a:rPr lang="en-US" sz="1400" b="1" dirty="0" smtClean="0">
                  <a:solidFill>
                    <a:srgbClr val="003C71"/>
                  </a:solidFill>
                </a:rPr>
                <a:t>test (age, gender, etc.)</a:t>
              </a:r>
              <a:endParaRPr lang="en-US" sz="1400" b="1" dirty="0">
                <a:solidFill>
                  <a:srgbClr val="003C7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729934" y="2228295"/>
            <a:ext cx="3579229" cy="2565011"/>
            <a:chOff x="5299769" y="1336429"/>
            <a:chExt cx="3579229" cy="2565011"/>
          </a:xfrm>
        </p:grpSpPr>
        <p:grpSp>
          <p:nvGrpSpPr>
            <p:cNvPr id="16" name="Group 15"/>
            <p:cNvGrpSpPr/>
            <p:nvPr/>
          </p:nvGrpSpPr>
          <p:grpSpPr>
            <a:xfrm>
              <a:off x="7037109" y="2026089"/>
              <a:ext cx="1787552" cy="1787553"/>
              <a:chOff x="7354607" y="1887137"/>
              <a:chExt cx="1422469" cy="1422469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54607" y="1887137"/>
                <a:ext cx="1422469" cy="1422469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954575" flipH="1">
                <a:off x="7494868" y="2555410"/>
                <a:ext cx="654934" cy="679924"/>
              </a:xfrm>
              <a:prstGeom prst="rect">
                <a:avLst/>
              </a:prstGeom>
            </p:spPr>
          </p:pic>
        </p:grpSp>
        <p:grpSp>
          <p:nvGrpSpPr>
            <p:cNvPr id="17" name="Group 16"/>
            <p:cNvGrpSpPr/>
            <p:nvPr/>
          </p:nvGrpSpPr>
          <p:grpSpPr>
            <a:xfrm>
              <a:off x="5531876" y="2238277"/>
              <a:ext cx="1114523" cy="1663163"/>
              <a:chOff x="5581388" y="2444212"/>
              <a:chExt cx="1114523" cy="1663163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81388" y="2444212"/>
                <a:ext cx="1114523" cy="1114523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69792" y="3300451"/>
                <a:ext cx="806924" cy="806924"/>
              </a:xfrm>
              <a:prstGeom prst="rect">
                <a:avLst/>
              </a:prstGeom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5385490" y="2493003"/>
              <a:ext cx="319612" cy="319612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b="1" dirty="0" smtClean="0">
                  <a:solidFill>
                    <a:srgbClr val="003C71"/>
                  </a:solidFill>
                </a:rPr>
                <a:t>1.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33322" y="2472683"/>
              <a:ext cx="319612" cy="319612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b="1" dirty="0">
                  <a:solidFill>
                    <a:srgbClr val="003C71"/>
                  </a:solidFill>
                </a:rPr>
                <a:t>2</a:t>
              </a:r>
              <a:r>
                <a:rPr lang="en-US" b="1" dirty="0" smtClean="0">
                  <a:solidFill>
                    <a:srgbClr val="003C71"/>
                  </a:solidFill>
                </a:rPr>
                <a:t>.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299769" y="1336429"/>
              <a:ext cx="3579229" cy="665091"/>
            </a:xfrm>
            <a:prstGeom prst="roundRect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3C71"/>
                  </a:solidFill>
                </a:rPr>
                <a:t>Screening participants when signing up for a </a:t>
              </a:r>
              <a:r>
                <a:rPr lang="en-US" sz="1400" b="1" dirty="0" smtClean="0">
                  <a:solidFill>
                    <a:srgbClr val="003C71"/>
                  </a:solidFill>
                </a:rPr>
                <a:t>test or during data analysis</a:t>
              </a:r>
              <a:endParaRPr lang="en-US" sz="1400" b="1" dirty="0">
                <a:solidFill>
                  <a:srgbClr val="003C7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9805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75933" y="1361017"/>
            <a:ext cx="7127618" cy="3782483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Data Analysis</a:t>
            </a:r>
          </a:p>
          <a:p>
            <a:pPr marL="51117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Correlate the data with lab “ground truth” data and visualize the bivariate </a:t>
            </a:r>
            <a:r>
              <a:rPr lang="en-US" dirty="0" smtClean="0">
                <a:solidFill>
                  <a:srgbClr val="000000"/>
                </a:solidFill>
              </a:rPr>
              <a:t>relationship</a:t>
            </a:r>
          </a:p>
          <a:p>
            <a:pPr lvl="1" indent="0">
              <a:spcBef>
                <a:spcPts val="600"/>
              </a:spcBef>
              <a:buNone/>
            </a:pPr>
            <a:endParaRPr lang="en-US" dirty="0"/>
          </a:p>
          <a:p>
            <a:pPr marL="511175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987" y="0"/>
            <a:ext cx="2039013" cy="203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11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" y="182880"/>
            <a:ext cx="8229600" cy="868680"/>
          </a:xfrm>
        </p:spPr>
        <p:txBody>
          <a:bodyPr/>
          <a:lstStyle/>
          <a:p>
            <a:r>
              <a:rPr lang="en-US" dirty="0" smtClean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Appendix: Monitoring and copping with hidden influence factors</a:t>
            </a:r>
            <a:endParaRPr lang="en-US" dirty="0">
              <a:latin typeface="Intel Clear Pro" panose="020B0804020202060201" pitchFamily="34" charset="0"/>
              <a:ea typeface="Intel Clear Pro" panose="020B0804020202060201" pitchFamily="34" charset="0"/>
              <a:cs typeface="Intel Clear Pro" panose="020B0804020202060201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79" y="1051560"/>
            <a:ext cx="8738483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Monitoring of the Workers’ Environmental Conditions and Context </a:t>
            </a:r>
            <a:endParaRPr lang="en-US" sz="500" dirty="0"/>
          </a:p>
          <a:p>
            <a:pPr marL="742950" lvl="1" indent="-285750">
              <a:buFont typeface="Courier New"/>
              <a:buChar char="o"/>
            </a:pPr>
            <a:r>
              <a:rPr lang="en-US" sz="1600" dirty="0" smtClean="0">
                <a:solidFill>
                  <a:srgbClr val="009FDF"/>
                </a:solidFill>
              </a:rPr>
              <a:t>Simple test pattern for device calibration or quantification of deviation</a:t>
            </a:r>
          </a:p>
          <a:p>
            <a:pPr marL="742950" lvl="1" indent="-285750">
              <a:buFont typeface="Courier New"/>
              <a:buChar char="o"/>
            </a:pPr>
            <a:endParaRPr lang="en-US" sz="1600" dirty="0" smtClean="0">
              <a:solidFill>
                <a:srgbClr val="009FD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Expectation of Users </a:t>
            </a:r>
            <a:endParaRPr lang="en-US" dirty="0" smtClean="0"/>
          </a:p>
          <a:p>
            <a:pPr lvl="5"/>
            <a:r>
              <a:rPr lang="en-US" sz="1600" dirty="0" smtClean="0">
                <a:solidFill>
                  <a:srgbClr val="009FDF"/>
                </a:solidFill>
              </a:rPr>
              <a:t>(</a:t>
            </a:r>
            <a:r>
              <a:rPr lang="en-US" sz="1600" dirty="0">
                <a:solidFill>
                  <a:srgbClr val="009FDF"/>
                </a:solidFill>
              </a:rPr>
              <a:t>-2) Much worse than I </a:t>
            </a:r>
            <a:r>
              <a:rPr lang="en-US" sz="1600" dirty="0" smtClean="0">
                <a:solidFill>
                  <a:srgbClr val="009FDF"/>
                </a:solidFill>
              </a:rPr>
              <a:t>expected</a:t>
            </a:r>
          </a:p>
          <a:p>
            <a:pPr lvl="5"/>
            <a:r>
              <a:rPr lang="en-US" sz="1600" dirty="0" smtClean="0">
                <a:solidFill>
                  <a:srgbClr val="009FDF"/>
                </a:solidFill>
              </a:rPr>
              <a:t>(</a:t>
            </a:r>
            <a:r>
              <a:rPr lang="en-US" sz="1600" dirty="0">
                <a:solidFill>
                  <a:srgbClr val="009FDF"/>
                </a:solidFill>
              </a:rPr>
              <a:t>-1) Worse than I </a:t>
            </a:r>
            <a:r>
              <a:rPr lang="en-US" sz="1600" dirty="0" smtClean="0">
                <a:solidFill>
                  <a:srgbClr val="009FDF"/>
                </a:solidFill>
              </a:rPr>
              <a:t>expected </a:t>
            </a:r>
          </a:p>
          <a:p>
            <a:pPr lvl="5"/>
            <a:r>
              <a:rPr lang="en-US" sz="1600" dirty="0" smtClean="0">
                <a:solidFill>
                  <a:srgbClr val="009FDF"/>
                </a:solidFill>
              </a:rPr>
              <a:t>(</a:t>
            </a:r>
            <a:r>
              <a:rPr lang="en-US" sz="1600" dirty="0">
                <a:solidFill>
                  <a:srgbClr val="009FDF"/>
                </a:solidFill>
              </a:rPr>
              <a:t>0) Just as I </a:t>
            </a:r>
            <a:r>
              <a:rPr lang="en-US" sz="1600" dirty="0" smtClean="0">
                <a:solidFill>
                  <a:srgbClr val="009FDF"/>
                </a:solidFill>
              </a:rPr>
              <a:t>expected </a:t>
            </a:r>
          </a:p>
          <a:p>
            <a:pPr lvl="5"/>
            <a:r>
              <a:rPr lang="en-US" sz="1600" dirty="0" smtClean="0">
                <a:solidFill>
                  <a:srgbClr val="009FDF"/>
                </a:solidFill>
              </a:rPr>
              <a:t>(</a:t>
            </a:r>
            <a:r>
              <a:rPr lang="en-US" sz="1600" dirty="0">
                <a:solidFill>
                  <a:srgbClr val="009FDF"/>
                </a:solidFill>
              </a:rPr>
              <a:t>1) Better than I </a:t>
            </a:r>
            <a:r>
              <a:rPr lang="en-US" sz="1600" dirty="0" smtClean="0">
                <a:solidFill>
                  <a:srgbClr val="009FDF"/>
                </a:solidFill>
              </a:rPr>
              <a:t>expected </a:t>
            </a:r>
          </a:p>
          <a:p>
            <a:pPr lvl="5"/>
            <a:r>
              <a:rPr lang="en-US" sz="1600" dirty="0" smtClean="0">
                <a:solidFill>
                  <a:srgbClr val="009FDF"/>
                </a:solidFill>
              </a:rPr>
              <a:t>(</a:t>
            </a:r>
            <a:r>
              <a:rPr lang="en-US" sz="1600" dirty="0">
                <a:solidFill>
                  <a:srgbClr val="009FDF"/>
                </a:solidFill>
              </a:rPr>
              <a:t>2) Much better than I expected </a:t>
            </a:r>
            <a:endParaRPr lang="en-US" sz="1600" dirty="0" smtClean="0">
              <a:solidFill>
                <a:srgbClr val="009FDF"/>
              </a:solidFill>
            </a:endParaRPr>
          </a:p>
          <a:p>
            <a:pPr lvl="2" algn="ctr"/>
            <a:endParaRPr lang="en-US" sz="1600" dirty="0"/>
          </a:p>
          <a:p>
            <a:pPr lvl="2" algn="ctr"/>
            <a:r>
              <a:rPr lang="en-US" sz="1600" i="1" dirty="0" smtClean="0"/>
              <a:t>“Please indicate to which degree the overall quality of this video was in line or not in line with your expectations? The overall video quality was...”. </a:t>
            </a:r>
          </a:p>
          <a:p>
            <a:pPr lvl="2" algn="ctr"/>
            <a:endParaRPr lang="en-US" sz="1600" i="1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062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" y="182880"/>
            <a:ext cx="8229600" cy="868680"/>
          </a:xfrm>
        </p:spPr>
        <p:txBody>
          <a:bodyPr/>
          <a:lstStyle/>
          <a:p>
            <a:r>
              <a:rPr lang="en-US" dirty="0" smtClean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Appendix: Current crowdsourcing frameworks </a:t>
            </a:r>
            <a:endParaRPr lang="en-US" dirty="0">
              <a:latin typeface="Intel Clear Pro" panose="020B0804020202060201" pitchFamily="34" charset="0"/>
              <a:ea typeface="Intel Clear Pro" panose="020B0804020202060201" pitchFamily="34" charset="0"/>
              <a:cs typeface="Intel Clear Pro" panose="020B0804020202060201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79" y="1051560"/>
            <a:ext cx="87384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44" y="862856"/>
            <a:ext cx="8106418" cy="3568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8667" y="4543336"/>
            <a:ext cx="8523110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100" b="0" dirty="0" err="1">
                <a:latin typeface="Times" charset="0"/>
                <a:ea typeface="Times" charset="0"/>
                <a:cs typeface="Times" charset="0"/>
              </a:rPr>
              <a:t>Hoßfeld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, T.; </a:t>
            </a:r>
            <a:r>
              <a:rPr lang="en-US" sz="1100" b="0" dirty="0" err="1">
                <a:latin typeface="Times" charset="0"/>
                <a:ea typeface="Times" charset="0"/>
                <a:cs typeface="Times" charset="0"/>
              </a:rPr>
              <a:t>Hirth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, M.; </a:t>
            </a:r>
            <a:r>
              <a:rPr lang="en-US" sz="1100" b="0" dirty="0" err="1">
                <a:latin typeface="Times" charset="0"/>
                <a:ea typeface="Times" charset="0"/>
                <a:cs typeface="Times" charset="0"/>
              </a:rPr>
              <a:t>Korshunov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, P.; </a:t>
            </a:r>
            <a:r>
              <a:rPr lang="en-US" sz="1100" b="0" dirty="0" err="1">
                <a:latin typeface="Times" charset="0"/>
                <a:ea typeface="Times" charset="0"/>
                <a:cs typeface="Times" charset="0"/>
              </a:rPr>
              <a:t>Hanhart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, P.; </a:t>
            </a:r>
            <a:r>
              <a:rPr lang="en-US" sz="1100" b="0" dirty="0" err="1">
                <a:latin typeface="Times" charset="0"/>
                <a:ea typeface="Times" charset="0"/>
                <a:cs typeface="Times" charset="0"/>
              </a:rPr>
              <a:t>Gardlo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, B.; </a:t>
            </a:r>
            <a:r>
              <a:rPr lang="en-US" sz="1100" b="0" dirty="0" err="1">
                <a:latin typeface="Times" charset="0"/>
                <a:ea typeface="Times" charset="0"/>
                <a:cs typeface="Times" charset="0"/>
              </a:rPr>
              <a:t>Keimel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, C.; </a:t>
            </a:r>
            <a:r>
              <a:rPr lang="en-US" sz="1100" b="0" dirty="0" err="1">
                <a:latin typeface="Times" charset="0"/>
                <a:ea typeface="Times" charset="0"/>
                <a:cs typeface="Times" charset="0"/>
              </a:rPr>
              <a:t>Timmerer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, C., "</a:t>
            </a:r>
            <a:r>
              <a:rPr lang="en-US" sz="1100" dirty="0">
                <a:latin typeface="Times" charset="0"/>
                <a:ea typeface="Times" charset="0"/>
                <a:cs typeface="Times" charset="0"/>
              </a:rPr>
              <a:t>Survey of web-based crowdsourcing frameworks for subjective quality assessment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," </a:t>
            </a:r>
            <a:r>
              <a:rPr lang="en-US" sz="1100" b="0" i="1" dirty="0">
                <a:latin typeface="Times" charset="0"/>
                <a:ea typeface="Times" charset="0"/>
                <a:cs typeface="Times" charset="0"/>
              </a:rPr>
              <a:t>Multimedia Signal Processing (MMSP), 2014 IEEE 16th International Workshop on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 , vol., no., pp.1,6, 22-24 Sept. 2014</a:t>
            </a:r>
          </a:p>
        </p:txBody>
      </p:sp>
    </p:spTree>
    <p:extLst>
      <p:ext uri="{BB962C8B-B14F-4D97-AF65-F5344CB8AC3E}">
        <p14:creationId xmlns:p14="http://schemas.microsoft.com/office/powerpoint/2010/main" val="1602021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Qualinet</a:t>
            </a:r>
            <a:r>
              <a:rPr lang="en-US" dirty="0" smtClean="0"/>
              <a:t> Task Force on crowdsourcing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b="1" dirty="0" smtClean="0"/>
              <a:t>ITU</a:t>
            </a:r>
            <a:r>
              <a:rPr lang="en-US" b="1" dirty="0"/>
              <a:t>-T Standardization efforts in P.CROWD</a:t>
            </a:r>
          </a:p>
          <a:p>
            <a:pPr lvl="1">
              <a:buFont typeface="LucidaGrande" charset="0"/>
              <a:buChar char="→"/>
            </a:pPr>
            <a:r>
              <a:rPr lang="en-US" sz="1400" dirty="0"/>
              <a:t>Comparison lab (P.800)  &amp; Crowdsourcing</a:t>
            </a:r>
            <a:endParaRPr lang="en-US" sz="1400" b="1" dirty="0"/>
          </a:p>
          <a:p>
            <a:pPr lvl="2"/>
            <a:r>
              <a:rPr lang="en-US" sz="1400" dirty="0"/>
              <a:t>Dataset: used for P.863</a:t>
            </a:r>
          </a:p>
          <a:p>
            <a:pPr lvl="2"/>
            <a:r>
              <a:rPr lang="en-US" sz="1400" dirty="0"/>
              <a:t>Analysis of CS platforms: </a:t>
            </a:r>
            <a:r>
              <a:rPr lang="en-US" sz="1400" dirty="0" err="1"/>
              <a:t>Crowdee</a:t>
            </a:r>
            <a:r>
              <a:rPr lang="en-US" sz="1400" dirty="0"/>
              <a:t>, </a:t>
            </a:r>
            <a:r>
              <a:rPr lang="en-US" sz="1400" dirty="0" err="1"/>
              <a:t>Microworkers</a:t>
            </a:r>
            <a:r>
              <a:rPr lang="en-US" sz="1400" dirty="0"/>
              <a:t>, </a:t>
            </a:r>
            <a:r>
              <a:rPr lang="en-US" sz="1400" dirty="0" err="1"/>
              <a:t>Mturk</a:t>
            </a:r>
            <a:r>
              <a:rPr lang="en-US" sz="1400" dirty="0"/>
              <a:t>, </a:t>
            </a:r>
            <a:r>
              <a:rPr lang="en-US" sz="1400" dirty="0" err="1" smtClean="0"/>
              <a:t>CrowdFlower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>
              <a:solidFill>
                <a:srgbClr val="0070C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3444" y="779815"/>
            <a:ext cx="8156222" cy="2268186"/>
            <a:chOff x="81254" y="1124744"/>
            <a:chExt cx="9144000" cy="35564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54" y="1124744"/>
              <a:ext cx="9144000" cy="3556402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6" name="Rectangle 5"/>
            <p:cNvSpPr/>
            <p:nvPr/>
          </p:nvSpPr>
          <p:spPr>
            <a:xfrm>
              <a:off x="1094882" y="1124744"/>
              <a:ext cx="4536504" cy="328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C00000"/>
                  </a:solidFill>
                  <a:hlinkClick r:id="rId4"/>
                </a:rPr>
                <a:t>https://www3.informatik.uni-wuerzburg.de/</a:t>
              </a:r>
              <a:r>
                <a:rPr lang="en-US" sz="1000" dirty="0" err="1">
                  <a:solidFill>
                    <a:srgbClr val="C00000"/>
                  </a:solidFill>
                  <a:hlinkClick r:id="rId4"/>
                </a:rPr>
                <a:t>qoewiki</a:t>
              </a:r>
              <a:r>
                <a:rPr lang="en-US" sz="1000" dirty="0">
                  <a:solidFill>
                    <a:srgbClr val="C00000"/>
                  </a:solidFill>
                  <a:hlinkClick r:id="rId4"/>
                </a:rPr>
                <a:t>/</a:t>
              </a:r>
              <a:r>
                <a:rPr lang="en-US" sz="1000" dirty="0" err="1">
                  <a:solidFill>
                    <a:srgbClr val="C00000"/>
                  </a:solidFill>
                  <a:hlinkClick r:id="rId4"/>
                </a:rPr>
                <a:t>qualinet:crowd</a:t>
              </a:r>
              <a:endParaRPr lang="en-US" sz="1000" dirty="0">
                <a:solidFill>
                  <a:srgbClr val="C00000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169269" y="33560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478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14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nt_PPT Template_ClearPro_16x9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ntel Clear">
      <a:majorFont>
        <a:latin typeface="Intel Clear"/>
        <a:ea typeface=""/>
        <a:cs typeface=""/>
      </a:majorFont>
      <a:minorFont>
        <a:latin typeface="Intel Cle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lIns="0" tIns="0" rIns="0" bIns="0" rtlCol="0">
        <a:noAutofit/>
      </a:bodyPr>
      <a:lstStyle>
        <a:defPPr>
          <a:defRPr sz="1100" dirty="0" smtClean="0">
            <a:solidFill>
              <a:srgbClr val="003C7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518</Words>
  <Application>Microsoft Macintosh PowerPoint</Application>
  <PresentationFormat>On-screen Show (16:9)</PresentationFormat>
  <Paragraphs>132</Paragraphs>
  <Slides>15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Int_PPT Template_ClearPro_16x9</vt:lpstr>
      <vt:lpstr>PowerPoint Presentation</vt:lpstr>
      <vt:lpstr>Scope</vt:lpstr>
      <vt:lpstr>Why crowdsourcing?</vt:lpstr>
      <vt:lpstr>Content</vt:lpstr>
      <vt:lpstr>Content</vt:lpstr>
      <vt:lpstr>Content</vt:lpstr>
      <vt:lpstr>PowerPoint Presentation</vt:lpstr>
      <vt:lpstr>Content</vt:lpstr>
      <vt:lpstr>Content</vt:lpstr>
      <vt:lpstr>Content</vt:lpstr>
      <vt:lpstr>Content</vt:lpstr>
      <vt:lpstr>Appendix: Monitoring and copping with hidden influence factors</vt:lpstr>
      <vt:lpstr>Appendix: Current crowdsourcing frameworks </vt:lpstr>
      <vt:lpstr>Qualinet Task Force on crowdsourcing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2015-05-06T16:36:39Z</dcterms:created>
  <dcterms:modified xsi:type="dcterms:W3CDTF">2017-05-12T16:46:26Z</dcterms:modified>
</cp:coreProperties>
</file>