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71" r:id="rId4"/>
  </p:sldMasterIdLst>
  <p:notesMasterIdLst>
    <p:notesMasterId r:id="rId6"/>
  </p:notesMasterIdLst>
  <p:handoutMasterIdLst>
    <p:handoutMasterId r:id="rId7"/>
  </p:handoutMasterIdLst>
  <p:sldIdLst>
    <p:sldId id="283" r:id="rId5"/>
  </p:sldIdLst>
  <p:sldSz cx="9144000" cy="6858000" type="screen4x3"/>
  <p:notesSz cx="7010400" cy="92360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52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uthor" initials="A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FF"/>
    <a:srgbClr val="EEF4F8"/>
    <a:srgbClr val="C3D9EB"/>
    <a:srgbClr val="D2E1EE"/>
    <a:srgbClr val="FDFEFF"/>
    <a:srgbClr val="F3F9FB"/>
    <a:srgbClr val="F3FDFB"/>
    <a:srgbClr val="DEE3EE"/>
    <a:srgbClr val="FFFFFF"/>
    <a:srgbClr val="264D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279" autoAdjust="0"/>
    <p:restoredTop sz="85596" autoAdjust="0"/>
  </p:normalViewPr>
  <p:slideViewPr>
    <p:cSldViewPr>
      <p:cViewPr varScale="1">
        <p:scale>
          <a:sx n="114" d="100"/>
          <a:sy n="114" d="100"/>
        </p:scale>
        <p:origin x="1296" y="176"/>
      </p:cViewPr>
      <p:guideLst>
        <p:guide orient="horz" pos="2352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6" d="100"/>
        <a:sy n="106" d="100"/>
      </p:scale>
      <p:origin x="0" y="57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" Target="slides/slide1.xml"/><Relationship Id="rId6" Type="http://schemas.openxmlformats.org/officeDocument/2006/relationships/notesMaster" Target="notesMasters/notesMaster1.xml"/><Relationship Id="rId7" Type="http://schemas.openxmlformats.org/officeDocument/2006/relationships/handoutMaster" Target="handoutMasters/handoutMaster1.xml"/><Relationship Id="rId8" Type="http://schemas.openxmlformats.org/officeDocument/2006/relationships/commentAuthors" Target="commentAuthors.xml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1804"/>
          </a:xfrm>
          <a:prstGeom prst="rect">
            <a:avLst/>
          </a:prstGeom>
        </p:spPr>
        <p:txBody>
          <a:bodyPr vert="horz" lIns="91946" tIns="45972" rIns="91946" bIns="4597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1804"/>
          </a:xfrm>
          <a:prstGeom prst="rect">
            <a:avLst/>
          </a:prstGeom>
        </p:spPr>
        <p:txBody>
          <a:bodyPr vert="horz" lIns="91946" tIns="45972" rIns="91946" bIns="45972" rtlCol="0"/>
          <a:lstStyle>
            <a:lvl1pPr algn="r">
              <a:defRPr sz="1200"/>
            </a:lvl1pPr>
          </a:lstStyle>
          <a:p>
            <a:fld id="{BBC458EC-43CB-4FB7-B7B3-524ABF8F9DE9}" type="datetimeFigureOut">
              <a:rPr lang="en-US" smtClean="0"/>
              <a:t>5/8/17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668"/>
            <a:ext cx="3037840" cy="461804"/>
          </a:xfrm>
          <a:prstGeom prst="rect">
            <a:avLst/>
          </a:prstGeom>
        </p:spPr>
        <p:txBody>
          <a:bodyPr vert="horz" lIns="91946" tIns="45972" rIns="91946" bIns="4597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772668"/>
            <a:ext cx="3037840" cy="461804"/>
          </a:xfrm>
          <a:prstGeom prst="rect">
            <a:avLst/>
          </a:prstGeom>
        </p:spPr>
        <p:txBody>
          <a:bodyPr vert="horz" lIns="91946" tIns="45972" rIns="91946" bIns="45972" rtlCol="0" anchor="b"/>
          <a:lstStyle>
            <a:lvl1pPr algn="r">
              <a:defRPr sz="1200"/>
            </a:lvl1pPr>
          </a:lstStyle>
          <a:p>
            <a:fld id="{8227D39E-B1E8-48E4-8520-AAA42F5181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864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1804"/>
          </a:xfrm>
          <a:prstGeom prst="rect">
            <a:avLst/>
          </a:prstGeom>
        </p:spPr>
        <p:txBody>
          <a:bodyPr vert="horz" lIns="91946" tIns="45972" rIns="91946" bIns="45972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1804"/>
          </a:xfrm>
          <a:prstGeom prst="rect">
            <a:avLst/>
          </a:prstGeom>
        </p:spPr>
        <p:txBody>
          <a:bodyPr vert="horz" lIns="91946" tIns="45972" rIns="91946" bIns="45972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0ADE83A9-E469-4C41-A6B8-BBD8B01D12FC}" type="datetimeFigureOut">
              <a:rPr lang="en-US"/>
              <a:pPr>
                <a:defRPr/>
              </a:pPr>
              <a:t>5/8/17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96975" y="692150"/>
            <a:ext cx="4616450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946" tIns="45972" rIns="91946" bIns="45972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387136"/>
            <a:ext cx="5608320" cy="4156234"/>
          </a:xfrm>
          <a:prstGeom prst="rect">
            <a:avLst/>
          </a:prstGeom>
        </p:spPr>
        <p:txBody>
          <a:bodyPr vert="horz" lIns="91946" tIns="45972" rIns="91946" bIns="45972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8"/>
            <a:ext cx="3037840" cy="461804"/>
          </a:xfrm>
          <a:prstGeom prst="rect">
            <a:avLst/>
          </a:prstGeom>
        </p:spPr>
        <p:txBody>
          <a:bodyPr vert="horz" lIns="91946" tIns="45972" rIns="91946" bIns="45972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772668"/>
            <a:ext cx="3037840" cy="461804"/>
          </a:xfrm>
          <a:prstGeom prst="rect">
            <a:avLst/>
          </a:prstGeom>
        </p:spPr>
        <p:txBody>
          <a:bodyPr vert="horz" lIns="91946" tIns="45972" rIns="91946" bIns="45972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4EF56345-5207-4DBC-BF44-4A3D57B9FF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60418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ctr" anchorCtr="0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B4CCFE2-6572-4971-9B1A-5D55B9975429}" type="datetime1">
              <a:rPr lang="en-US" smtClean="0"/>
              <a:t>5/8/17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www.its.bldrdoc.gov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A3312F-FC6C-4415-9456-96153F4E2AD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19725"/>
            <a:ext cx="9144000" cy="1438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6562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914400"/>
            <a:ext cx="7886700" cy="776289"/>
          </a:xfrm>
        </p:spPr>
        <p:txBody>
          <a:bodyPr>
            <a:normAutofit/>
          </a:bodyPr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 marL="233363" marR="0" indent="-233363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4273"/>
              </a:buClr>
              <a:buSzTx/>
              <a:buFont typeface="Calibri" panose="020F0502020204030204" pitchFamily="34" charset="0"/>
              <a:buChar char="●"/>
              <a:tabLst/>
              <a:defRPr sz="2000"/>
            </a:lvl1pPr>
            <a:lvl2pPr marL="396875" marR="0" indent="-163513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004273"/>
              </a:buClr>
              <a:buSzTx/>
              <a:buFont typeface="Wingdings" panose="05000000000000000000" pitchFamily="2" charset="2"/>
              <a:buChar char="§"/>
              <a:tabLst/>
              <a:defRPr sz="1800"/>
            </a:lvl2pPr>
            <a:lvl3pPr marL="517525" marR="0" indent="-12065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004273"/>
              </a:buClr>
              <a:buSzTx/>
              <a:buFont typeface="Arial" panose="020B0604020202020204" pitchFamily="34" charset="0"/>
              <a:buChar char="•"/>
              <a:tabLst/>
              <a:defRPr sz="1400"/>
            </a:lvl3pPr>
            <a:lvl4pPr marL="630238" marR="0" indent="-111125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004273"/>
              </a:buClr>
              <a:buSzTx/>
              <a:buFont typeface="Calibri" panose="020F0502020204030204" pitchFamily="34" charset="0"/>
              <a:buChar char="‐"/>
              <a:tabLst/>
              <a:defRPr sz="1200"/>
            </a:lvl4pPr>
            <a:lvl5pPr marL="801688" marR="0" indent="-119063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004273"/>
              </a:buClr>
              <a:buSzTx/>
              <a:buFont typeface="Arial" panose="020B0604020202020204" pitchFamily="34" charset="0"/>
              <a:buChar char="•"/>
              <a:tabLst/>
              <a:defRPr sz="1200"/>
            </a:lvl5pPr>
          </a:lstStyle>
          <a:p>
            <a:pPr marL="233363" marR="0" lvl="0" indent="-233363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4273"/>
              </a:buClr>
              <a:buSzTx/>
              <a:buFont typeface="Calibri" panose="020F0502020204030204" pitchFamily="34" charset="0"/>
              <a:buChar char="●"/>
              <a:tabLst/>
              <a:defRPr/>
            </a:pPr>
            <a:r>
              <a:rPr kumimoji="0" lang="en-US" sz="21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Click to edit Master text styles</a:t>
            </a:r>
          </a:p>
          <a:p>
            <a:pPr marL="233363" marR="0" lvl="1" indent="-233363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4273"/>
              </a:buClr>
              <a:buSzTx/>
              <a:buFont typeface="Calibri" panose="020F0502020204030204" pitchFamily="34" charset="0"/>
              <a:buChar char="●"/>
              <a:tabLst/>
              <a:defRPr/>
            </a:pPr>
            <a:r>
              <a:rPr kumimoji="0" lang="en-US" sz="21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Second level</a:t>
            </a:r>
          </a:p>
          <a:p>
            <a:pPr marL="233363" marR="0" lvl="2" indent="-233363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4273"/>
              </a:buClr>
              <a:buSzTx/>
              <a:buFont typeface="Calibri" panose="020F0502020204030204" pitchFamily="34" charset="0"/>
              <a:buChar char="●"/>
              <a:tabLst/>
              <a:defRPr/>
            </a:pPr>
            <a:r>
              <a:rPr kumimoji="0" lang="en-US" sz="21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Third level</a:t>
            </a:r>
          </a:p>
          <a:p>
            <a:pPr marL="233363" marR="0" lvl="3" indent="-233363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4273"/>
              </a:buClr>
              <a:buSzTx/>
              <a:buFont typeface="Calibri" panose="020F0502020204030204" pitchFamily="34" charset="0"/>
              <a:buChar char="●"/>
              <a:tabLst/>
              <a:defRPr/>
            </a:pPr>
            <a:r>
              <a:rPr kumimoji="0" lang="en-US" sz="21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Fourth level</a:t>
            </a:r>
          </a:p>
          <a:p>
            <a:pPr marL="233363" marR="0" lvl="4" indent="-233363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4273"/>
              </a:buClr>
              <a:buSzTx/>
              <a:buFont typeface="Calibri" panose="020F0502020204030204" pitchFamily="34" charset="0"/>
              <a:buChar char="●"/>
              <a:tabLst/>
              <a:defRPr/>
            </a:pPr>
            <a:r>
              <a:rPr kumimoji="0" lang="en-US" sz="21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Fifth level</a:t>
            </a: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0BF8BBC-2738-4703-B859-3B168E81CDE1}" type="datetime1">
              <a:rPr lang="en-US" smtClean="0"/>
              <a:t>5/8/17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www.its.bldrdoc.gov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D2E0CF-9D4E-4882-9B84-F653F943659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0146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914400"/>
            <a:ext cx="7886700" cy="77628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F3F5088-67A5-4D12-A1A7-25DEFB98E2B3}" type="datetime1">
              <a:rPr lang="en-US" smtClean="0"/>
              <a:t>5/8/17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www.its.bldrdoc.gov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D7CCF10-35E1-468C-9546-444CA46227C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5791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914400"/>
            <a:ext cx="7886700" cy="77628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11BCBCB-A61F-4AC0-AE1C-08D2259EBBDD}" type="datetime1">
              <a:rPr lang="en-US" smtClean="0"/>
              <a:t>5/8/17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www.its.bldrdoc.gov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D7F5CE-C40D-45EA-AE8D-19D05B9A68F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112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ctr" anchorCtr="0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715C625-20E9-4D88-A728-D3B6C11FE75B}" type="datetime1">
              <a:rPr lang="en-US" smtClean="0"/>
              <a:t>5/8/17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www.its.bldrdoc.gov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2C5CE8-2F68-418B-9C84-68DFAD9143D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62" y="5419725"/>
            <a:ext cx="9144000" cy="1438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4044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914400"/>
            <a:ext cx="7886700" cy="7762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56C2FDC-616E-415C-813C-64F74D2BCD10}" type="datetime1">
              <a:rPr lang="en-US" smtClean="0"/>
              <a:t>5/8/17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www.its.bldrdoc.gov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B08A1C-8312-441E-B161-50FDCDFBD00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1059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BE29E4F-A96B-4C9B-A034-26D7838648A1}" type="datetime1">
              <a:rPr lang="en-US" smtClean="0"/>
              <a:t>5/8/17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www.its.bldrdoc.gov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C860549-98A5-40CD-BD3A-961E0619F00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716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990600"/>
            <a:ext cx="2949178" cy="1066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C8CBE7F-F1CB-4F1E-9B56-3FF728FD921D}" type="datetime1">
              <a:rPr lang="en-US" smtClean="0"/>
              <a:t>5/8/17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www.its.bldrdoc.gov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2C5CE8-2F68-418B-9C84-68DFAD9143D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4547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990600"/>
            <a:ext cx="2949178" cy="1066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4BA9C25-11DF-43B4-A037-5144973FA97E}" type="datetime1">
              <a:rPr lang="en-US" smtClean="0"/>
              <a:t>5/8/17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www.its.bldrdoc.gov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4385A8-EDBD-44D7-9978-AA311468B97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3079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.emf"/><Relationship Id="rId12" Type="http://schemas.openxmlformats.org/officeDocument/2006/relationships/image" Target="../media/image2.emf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Straight Connector 25"/>
          <p:cNvCxnSpPr/>
          <p:nvPr/>
        </p:nvCxnSpPr>
        <p:spPr>
          <a:xfrm>
            <a:off x="0" y="635794"/>
            <a:ext cx="9144000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4"/>
          <p:cNvSpPr>
            <a:spLocks noChangeAspect="1"/>
          </p:cNvSpPr>
          <p:nvPr/>
        </p:nvSpPr>
        <p:spPr>
          <a:xfrm>
            <a:off x="1112520" y="121920"/>
            <a:ext cx="868680" cy="868680"/>
          </a:xfrm>
          <a:prstGeom prst="ellipse">
            <a:avLst/>
          </a:prstGeom>
          <a:solidFill>
            <a:schemeClr val="tx2"/>
          </a:solidFill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>
            <a:spLocks noChangeAspect="1"/>
          </p:cNvSpPr>
          <p:nvPr/>
        </p:nvSpPr>
        <p:spPr>
          <a:xfrm>
            <a:off x="45720" y="121920"/>
            <a:ext cx="868680" cy="868680"/>
          </a:xfrm>
          <a:prstGeom prst="ellipse">
            <a:avLst/>
          </a:prstGeom>
          <a:solidFill>
            <a:schemeClr val="tx2"/>
          </a:solidFill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0" y="6477000"/>
            <a:ext cx="9144000" cy="381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9144000" cy="609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639748"/>
            <a:ext cx="7886700" cy="1050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3067D30-7FF4-46BF-9737-FAA02D28C243}" type="datetime1">
              <a:rPr lang="en-US" smtClean="0"/>
              <a:t>5/8/17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49287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www.its.bldrdoc.gov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E2C5CE8-2F68-418B-9C84-68DFAD9143D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2774231" y="102963"/>
            <a:ext cx="35955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  <a:latin typeface="+mn-lt"/>
              </a:rPr>
              <a:t>Institute for Telecommunication Sciences</a:t>
            </a:r>
            <a:endParaRPr lang="en-US" sz="16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9011" y="190500"/>
            <a:ext cx="735699" cy="73152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030" y="190500"/>
            <a:ext cx="722060" cy="73152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9782" y="158682"/>
            <a:ext cx="2020613" cy="318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5211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5" r:id="rId3"/>
    <p:sldLayoutId id="2147483676" r:id="rId4"/>
    <p:sldLayoutId id="2147483674" r:id="rId5"/>
    <p:sldLayoutId id="2147483677" r:id="rId6"/>
    <p:sldLayoutId id="2147483678" r:id="rId7"/>
    <p:sldLayoutId id="2147483679" r:id="rId8"/>
    <p:sldLayoutId id="2147483680" r:id="rId9"/>
  </p:sldLayoutIdLst>
  <p:hf hdr="0"/>
  <p:txStyles>
    <p:titleStyle>
      <a:lvl1pPr algn="ctr" defTabSz="6858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33363" indent="-233363" algn="l" defTabSz="685800" rtl="0" eaLnBrk="1" latinLnBrk="0" hangingPunct="1">
        <a:lnSpc>
          <a:spcPct val="90000"/>
        </a:lnSpc>
        <a:spcBef>
          <a:spcPts val="750"/>
        </a:spcBef>
        <a:buClr>
          <a:schemeClr val="tx2"/>
        </a:buClr>
        <a:buFont typeface="Calibri" panose="020F0502020204030204" pitchFamily="34" charset="0"/>
        <a:buChar char="●"/>
        <a:defRPr sz="21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96875" indent="-163513" algn="l" defTabSz="685800" rtl="0" eaLnBrk="1" latinLnBrk="0" hangingPunct="1">
        <a:lnSpc>
          <a:spcPct val="90000"/>
        </a:lnSpc>
        <a:spcBef>
          <a:spcPts val="375"/>
        </a:spcBef>
        <a:buClr>
          <a:schemeClr val="tx2"/>
        </a:buClr>
        <a:buFont typeface="Wingdings" panose="05000000000000000000" pitchFamily="2" charset="2"/>
        <a:buChar char="§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17525" indent="-120650" algn="l" defTabSz="685800" rtl="0" eaLnBrk="1" latinLnBrk="0" hangingPunct="1">
        <a:lnSpc>
          <a:spcPct val="90000"/>
        </a:lnSpc>
        <a:spcBef>
          <a:spcPts val="375"/>
        </a:spcBef>
        <a:buClr>
          <a:schemeClr val="tx2"/>
        </a:buClr>
        <a:buFont typeface="Arial" panose="020B0604020202020204" pitchFamily="34" charset="0"/>
        <a:buChar char="•"/>
        <a:defRPr sz="15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630238" indent="-111125" algn="l" defTabSz="685800" rtl="0" eaLnBrk="1" latinLnBrk="0" hangingPunct="1">
        <a:lnSpc>
          <a:spcPct val="90000"/>
        </a:lnSpc>
        <a:spcBef>
          <a:spcPts val="375"/>
        </a:spcBef>
        <a:buClr>
          <a:schemeClr val="tx2"/>
        </a:buClr>
        <a:buFont typeface="Calibri" panose="020F0502020204030204" pitchFamily="34" charset="0"/>
        <a:buChar char="‐"/>
        <a:defRPr sz="13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801688" indent="-119063" algn="l" defTabSz="685800" rtl="0" eaLnBrk="1" latinLnBrk="0" hangingPunct="1">
        <a:lnSpc>
          <a:spcPct val="90000"/>
        </a:lnSpc>
        <a:spcBef>
          <a:spcPts val="375"/>
        </a:spcBef>
        <a:buClr>
          <a:schemeClr val="tx2"/>
        </a:buClr>
        <a:buFont typeface="Arial" panose="020B0604020202020204" pitchFamily="34" charset="0"/>
        <a:buChar char="•"/>
        <a:defRPr sz="13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hyperlink" Target="http://vq.kt.agh.edu.pl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AGH Infrastructure </a:t>
            </a:r>
            <a:r>
              <a:rPr lang="en-GB" dirty="0" smtClean="0"/>
              <a:t>for High-Attendance,</a:t>
            </a:r>
            <a:br>
              <a:rPr lang="en-GB" dirty="0" smtClean="0"/>
            </a:br>
            <a:r>
              <a:rPr lang="en-GB" dirty="0" smtClean="0"/>
              <a:t>Simple </a:t>
            </a:r>
            <a:r>
              <a:rPr lang="en-GB" dirty="0"/>
              <a:t>Psychophysical Experiments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“Multimedia </a:t>
            </a:r>
            <a:r>
              <a:rPr lang="en-GB" dirty="0"/>
              <a:t>Information Processing and </a:t>
            </a:r>
            <a:r>
              <a:rPr lang="en-GB" dirty="0" smtClean="0"/>
              <a:t>Communications” </a:t>
            </a:r>
            <a:r>
              <a:rPr lang="en-GB" dirty="0"/>
              <a:t>Course: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GB" dirty="0" smtClean="0"/>
              <a:t>Several </a:t>
            </a:r>
            <a:r>
              <a:rPr lang="en-GB" dirty="0"/>
              <a:t>multimedia topics, including </a:t>
            </a:r>
            <a:r>
              <a:rPr lang="en-GB" b="1" dirty="0" smtClean="0"/>
              <a:t>subjective </a:t>
            </a:r>
            <a:r>
              <a:rPr lang="en-GB" b="1" dirty="0"/>
              <a:t>quality </a:t>
            </a:r>
            <a:r>
              <a:rPr lang="en-GB" b="1" dirty="0" smtClean="0"/>
              <a:t>evaluation</a:t>
            </a:r>
            <a:r>
              <a:rPr lang="en-GB" dirty="0" smtClean="0"/>
              <a:t>                </a:t>
            </a:r>
          </a:p>
          <a:p>
            <a:r>
              <a:rPr lang="en-GB" b="1" dirty="0" smtClean="0"/>
              <a:t>Two</a:t>
            </a:r>
            <a:r>
              <a:rPr lang="en-GB" dirty="0" smtClean="0"/>
              <a:t> </a:t>
            </a:r>
            <a:r>
              <a:rPr lang="en-GB" dirty="0"/>
              <a:t>classes (lessons) on this topic, each lasting </a:t>
            </a:r>
            <a:r>
              <a:rPr lang="en-GB" b="1" dirty="0" smtClean="0"/>
              <a:t>90</a:t>
            </a:r>
            <a:r>
              <a:rPr lang="en-GB" dirty="0" smtClean="0"/>
              <a:t> min</a:t>
            </a:r>
            <a:r>
              <a:rPr lang="en-GB" dirty="0"/>
              <a:t>	</a:t>
            </a:r>
            <a:endParaRPr lang="en-GB" dirty="0" smtClean="0"/>
          </a:p>
          <a:p>
            <a:r>
              <a:rPr lang="en-GB" dirty="0" smtClean="0"/>
              <a:t>AGH </a:t>
            </a:r>
            <a:r>
              <a:rPr lang="en-GB" dirty="0"/>
              <a:t>fully controlling </a:t>
            </a:r>
            <a:r>
              <a:rPr lang="en-GB" b="1" dirty="0" smtClean="0"/>
              <a:t>teaching syllabus</a:t>
            </a:r>
            <a:endParaRPr lang="en-GB" dirty="0" smtClean="0"/>
          </a:p>
          <a:p>
            <a:r>
              <a:rPr lang="en-GB" b="1" dirty="0" smtClean="0"/>
              <a:t>Twice</a:t>
            </a:r>
            <a:r>
              <a:rPr lang="en-GB" dirty="0" smtClean="0"/>
              <a:t> </a:t>
            </a:r>
            <a:r>
              <a:rPr lang="en-GB" dirty="0"/>
              <a:t>a year, next classes </a:t>
            </a:r>
            <a:r>
              <a:rPr lang="en-GB" b="1" dirty="0" smtClean="0"/>
              <a:t>October</a:t>
            </a:r>
            <a:r>
              <a:rPr lang="en-GB" dirty="0" smtClean="0"/>
              <a:t> </a:t>
            </a:r>
            <a:r>
              <a:rPr lang="en-GB" dirty="0"/>
              <a:t>2017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GB" dirty="0" smtClean="0"/>
              <a:t>Value:</a:t>
            </a:r>
            <a:endParaRPr lang="en-GB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/>
          </a:bodyPr>
          <a:lstStyle/>
          <a:p>
            <a:r>
              <a:rPr lang="en-GB" b="1" dirty="0" smtClean="0"/>
              <a:t>Less</a:t>
            </a:r>
            <a:r>
              <a:rPr lang="en-GB" dirty="0" smtClean="0"/>
              <a:t> </a:t>
            </a:r>
            <a:r>
              <a:rPr lang="en-GB" dirty="0"/>
              <a:t>control than typical </a:t>
            </a:r>
            <a:r>
              <a:rPr lang="en-GB" b="1" dirty="0" smtClean="0"/>
              <a:t>VQEG </a:t>
            </a:r>
            <a:r>
              <a:rPr lang="en-GB" b="1" dirty="0"/>
              <a:t>Test </a:t>
            </a:r>
            <a:r>
              <a:rPr lang="en-GB" b="1" dirty="0" smtClean="0"/>
              <a:t>Plan</a:t>
            </a:r>
            <a:endParaRPr lang="en-GB" dirty="0" smtClean="0"/>
          </a:p>
          <a:p>
            <a:r>
              <a:rPr lang="en-GB" b="1" dirty="0" smtClean="0"/>
              <a:t>More</a:t>
            </a:r>
            <a:r>
              <a:rPr lang="en-GB" dirty="0" smtClean="0"/>
              <a:t> </a:t>
            </a:r>
            <a:r>
              <a:rPr lang="en-GB" dirty="0"/>
              <a:t>control than </a:t>
            </a:r>
            <a:r>
              <a:rPr lang="en-GB" b="1" dirty="0" smtClean="0"/>
              <a:t>crowd-sourcing</a:t>
            </a:r>
            <a:endParaRPr lang="en-GB" dirty="0"/>
          </a:p>
          <a:p>
            <a:r>
              <a:rPr lang="en-GB" dirty="0" smtClean="0"/>
              <a:t>Can </a:t>
            </a:r>
            <a:r>
              <a:rPr lang="en-GB" dirty="0"/>
              <a:t>generate up to </a:t>
            </a:r>
            <a:r>
              <a:rPr lang="en-GB" b="1" dirty="0" smtClean="0"/>
              <a:t>10,000</a:t>
            </a:r>
            <a:r>
              <a:rPr lang="en-GB" dirty="0" smtClean="0"/>
              <a:t> </a:t>
            </a:r>
            <a:r>
              <a:rPr lang="en-GB" dirty="0"/>
              <a:t>scores, </a:t>
            </a:r>
            <a:r>
              <a:rPr lang="en-GB" b="1" dirty="0" smtClean="0"/>
              <a:t>twice</a:t>
            </a:r>
            <a:r>
              <a:rPr lang="en-GB" dirty="0" smtClean="0"/>
              <a:t> </a:t>
            </a:r>
            <a:r>
              <a:rPr lang="en-GB" dirty="0"/>
              <a:t>a </a:t>
            </a:r>
            <a:r>
              <a:rPr lang="en-GB" dirty="0" smtClean="0"/>
              <a:t>year</a:t>
            </a:r>
          </a:p>
          <a:p>
            <a:r>
              <a:rPr lang="en-GB" dirty="0" smtClean="0"/>
              <a:t>Can </a:t>
            </a:r>
            <a:r>
              <a:rPr lang="en-GB" dirty="0"/>
              <a:t>(should) do </a:t>
            </a:r>
            <a:r>
              <a:rPr lang="en-GB" b="1" dirty="0" smtClean="0"/>
              <a:t>extra </a:t>
            </a:r>
            <a:r>
              <a:rPr lang="en-GB" b="1" dirty="0"/>
              <a:t>data </a:t>
            </a:r>
            <a:r>
              <a:rPr lang="en-GB" b="1" dirty="0" smtClean="0"/>
              <a:t>processing</a:t>
            </a:r>
            <a:endParaRPr lang="en-GB" dirty="0" smtClean="0"/>
          </a:p>
          <a:p>
            <a:r>
              <a:rPr lang="en-GB" b="1" dirty="0" smtClean="0"/>
              <a:t>0</a:t>
            </a:r>
            <a:r>
              <a:rPr lang="en-GB" dirty="0" smtClean="0"/>
              <a:t> cost</a:t>
            </a:r>
          </a:p>
          <a:p>
            <a:r>
              <a:rPr lang="en-GB" dirty="0" smtClean="0"/>
              <a:t>Already </a:t>
            </a:r>
            <a:r>
              <a:rPr lang="en-GB" dirty="0"/>
              <a:t>successfully used for </a:t>
            </a:r>
            <a:r>
              <a:rPr lang="en-GB" b="1" dirty="0" smtClean="0"/>
              <a:t>2</a:t>
            </a:r>
            <a:r>
              <a:rPr lang="en-GB" dirty="0" smtClean="0"/>
              <a:t> </a:t>
            </a:r>
            <a:r>
              <a:rPr lang="en-GB" dirty="0"/>
              <a:t>VQEG </a:t>
            </a:r>
            <a:r>
              <a:rPr lang="en-GB" dirty="0" smtClean="0"/>
              <a:t>experiments</a:t>
            </a:r>
          </a:p>
          <a:p>
            <a:r>
              <a:rPr lang="en-GB" dirty="0" smtClean="0"/>
              <a:t>Contact</a:t>
            </a:r>
            <a:r>
              <a:rPr lang="en-GB" dirty="0"/>
              <a:t>: </a:t>
            </a:r>
            <a:r>
              <a:rPr lang="en-GB" b="1" dirty="0" smtClean="0">
                <a:hlinkClick r:id="rId2"/>
              </a:rPr>
              <a:t>http</a:t>
            </a:r>
            <a:r>
              <a:rPr lang="en-GB" b="1" dirty="0">
                <a:hlinkClick r:id="rId2"/>
              </a:rPr>
              <a:t>://vq.kt.agh.edu.pl</a:t>
            </a:r>
            <a:r>
              <a:rPr lang="en-GB" b="1" dirty="0" smtClean="0">
                <a:hlinkClick r:id="rId2"/>
              </a:rPr>
              <a:t>/</a:t>
            </a:r>
            <a:endParaRPr lang="en-GB" b="1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F3F5088-67A5-4D12-A1A7-25DEFB98E2B3}" type="datetime1">
              <a:rPr lang="en-US" smtClean="0"/>
              <a:t>5/8/17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www.its.bldrdoc.gov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D7CCF10-35E1-468C-9546-444CA46227C4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074213"/>
      </p:ext>
    </p:extLst>
  </p:cSld>
  <p:clrMapOvr>
    <a:masterClrMapping/>
  </p:clrMapOvr>
</p:sld>
</file>

<file path=ppt/theme/theme1.xml><?xml version="1.0" encoding="utf-8"?>
<a:theme xmlns:a="http://schemas.openxmlformats.org/drawingml/2006/main" name="ITSpresentationTemplate">
  <a:themeElements>
    <a:clrScheme name="ITS2016">
      <a:dk1>
        <a:sysClr val="windowText" lastClr="000000"/>
      </a:dk1>
      <a:lt1>
        <a:sysClr val="window" lastClr="FFFFFF"/>
      </a:lt1>
      <a:dk2>
        <a:srgbClr val="004273"/>
      </a:dk2>
      <a:lt2>
        <a:srgbClr val="E7F0F5"/>
      </a:lt2>
      <a:accent1>
        <a:srgbClr val="4087AF"/>
      </a:accent1>
      <a:accent2>
        <a:srgbClr val="FF0000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dirty="0">
            <a:latin typeface="+mn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ITS2016presentationTemplate.potx" id="{2B465CA4-0FC9-4936-8C28-2A2C1FC40037}" vid="{58D55831-1967-45E0-806C-2538F87A62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7E57575196D2B4BBBD0D9AD9DA1C3FD" ma:contentTypeVersion="0" ma:contentTypeDescription="Create a new document." ma:contentTypeScope="" ma:versionID="015b9282a8cd001091107584e7b16715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711b5f35d88f7f6ebfe284b0f73f4393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0D3F599-FFAA-4A12-AAE6-725455775B8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46791B97-1115-440F-ACF6-D88100B4A33C}">
  <ds:schemaRefs>
    <ds:schemaRef ds:uri="http://purl.org/dc/dcmitype/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BFE341B9-9BFA-484A-88F9-1C1A4A235E4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ITSMonthlyProjectReport</Template>
  <TotalTime>0</TotalTime>
  <Words>84</Words>
  <Application>Microsoft Macintosh PowerPoint</Application>
  <PresentationFormat>On-screen Show (4:3)</PresentationFormat>
  <Paragraphs>17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Wingdings</vt:lpstr>
      <vt:lpstr>Arial</vt:lpstr>
      <vt:lpstr>ITSpresentationTemplate</vt:lpstr>
      <vt:lpstr>AGH Infrastructure for High-Attendance, Simple Psychophysical Experiments</vt:lpstr>
    </vt:vector>
  </TitlesOfParts>
  <LinksUpToDate>false</LinksUpToDate>
  <SharedDoc>false</SharedDoc>
  <HyperlinksChanged>false</HyperlinksChanged>
  <AppVersion>15.0033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2016-02-03T02:00:23Z</dcterms:created>
  <dcterms:modified xsi:type="dcterms:W3CDTF">2017-05-08T22:57:21Z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0x010100D7E57575196D2B4BBBD0D9AD9DA1C3FD</vt:lpwstr>
  </property>
  <property fmtid="{D5CDD505-2E9C-101B-9397-08002B2CF9AE}" pid="3" name="Order">
    <vt:r8>1100</vt:r8>
  </property>
  <property fmtid="{D5CDD505-2E9C-101B-9397-08002B2CF9AE}" pid="4" name="TemplateUrl">
    <vt:lpwstr/>
  </property>
  <property fmtid="{D5CDD505-2E9C-101B-9397-08002B2CF9AE}" pid="5" name="xd_Signature">
    <vt:bool>false</vt:bool>
  </property>
  <property fmtid="{D5CDD505-2E9C-101B-9397-08002B2CF9AE}" pid="6" name="xd_ProgID">
    <vt:lpwstr/>
  </property>
</Properties>
</file>