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48"/>
  </p:notesMasterIdLst>
  <p:handoutMasterIdLst>
    <p:handoutMasterId r:id="rId49"/>
  </p:handoutMasterIdLst>
  <p:sldIdLst>
    <p:sldId id="256" r:id="rId2"/>
    <p:sldId id="387" r:id="rId3"/>
    <p:sldId id="391" r:id="rId4"/>
    <p:sldId id="393" r:id="rId5"/>
    <p:sldId id="397" r:id="rId6"/>
    <p:sldId id="394" r:id="rId7"/>
    <p:sldId id="395" r:id="rId8"/>
    <p:sldId id="396" r:id="rId9"/>
    <p:sldId id="398" r:id="rId10"/>
    <p:sldId id="400" r:id="rId11"/>
    <p:sldId id="401" r:id="rId12"/>
    <p:sldId id="402" r:id="rId13"/>
    <p:sldId id="403" r:id="rId14"/>
    <p:sldId id="404" r:id="rId15"/>
    <p:sldId id="417" r:id="rId16"/>
    <p:sldId id="418" r:id="rId17"/>
    <p:sldId id="419" r:id="rId18"/>
    <p:sldId id="420" r:id="rId19"/>
    <p:sldId id="421" r:id="rId20"/>
    <p:sldId id="422" r:id="rId21"/>
    <p:sldId id="423" r:id="rId22"/>
    <p:sldId id="424" r:id="rId23"/>
    <p:sldId id="425" r:id="rId24"/>
    <p:sldId id="426" r:id="rId25"/>
    <p:sldId id="427" r:id="rId26"/>
    <p:sldId id="428" r:id="rId27"/>
    <p:sldId id="429" r:id="rId28"/>
    <p:sldId id="430" r:id="rId29"/>
    <p:sldId id="431" r:id="rId30"/>
    <p:sldId id="409" r:id="rId31"/>
    <p:sldId id="411" r:id="rId32"/>
    <p:sldId id="412" r:id="rId33"/>
    <p:sldId id="413" r:id="rId34"/>
    <p:sldId id="414" r:id="rId35"/>
    <p:sldId id="432" r:id="rId36"/>
    <p:sldId id="438" r:id="rId37"/>
    <p:sldId id="433" r:id="rId38"/>
    <p:sldId id="434" r:id="rId39"/>
    <p:sldId id="443" r:id="rId40"/>
    <p:sldId id="439" r:id="rId41"/>
    <p:sldId id="441" r:id="rId42"/>
    <p:sldId id="446" r:id="rId43"/>
    <p:sldId id="445" r:id="rId44"/>
    <p:sldId id="415" r:id="rId45"/>
    <p:sldId id="416" r:id="rId46"/>
    <p:sldId id="444" r:id="rId47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9" autoAdjust="0"/>
    <p:restoredTop sz="79492" autoAdjust="0"/>
  </p:normalViewPr>
  <p:slideViewPr>
    <p:cSldViewPr>
      <p:cViewPr varScale="1">
        <p:scale>
          <a:sx n="53" d="100"/>
          <a:sy n="53" d="100"/>
        </p:scale>
        <p:origin x="1666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270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3037840" cy="464820"/>
          </a:xfrm>
          <a:prstGeom prst="rect">
            <a:avLst/>
          </a:prstGeom>
        </p:spPr>
        <p:txBody>
          <a:bodyPr vert="horz" lIns="93174" tIns="46587" rIns="93174" bIns="46587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938" y="1"/>
            <a:ext cx="3037840" cy="464820"/>
          </a:xfrm>
          <a:prstGeom prst="rect">
            <a:avLst/>
          </a:prstGeom>
        </p:spPr>
        <p:txBody>
          <a:bodyPr vert="horz" lIns="93174" tIns="46587" rIns="93174" bIns="46587" rtlCol="0"/>
          <a:lstStyle>
            <a:lvl1pPr algn="r">
              <a:defRPr sz="1200"/>
            </a:lvl1pPr>
          </a:lstStyle>
          <a:p>
            <a:fld id="{5EF604E9-269F-4B8C-BE64-F9522C95ADD6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29967"/>
            <a:ext cx="3037840" cy="464820"/>
          </a:xfrm>
          <a:prstGeom prst="rect">
            <a:avLst/>
          </a:prstGeom>
        </p:spPr>
        <p:txBody>
          <a:bodyPr vert="horz" lIns="93174" tIns="46587" rIns="93174" bIns="46587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938" y="8829967"/>
            <a:ext cx="3037840" cy="464820"/>
          </a:xfrm>
          <a:prstGeom prst="rect">
            <a:avLst/>
          </a:prstGeom>
        </p:spPr>
        <p:txBody>
          <a:bodyPr vert="horz" lIns="93174" tIns="46587" rIns="93174" bIns="46587" rtlCol="0" anchor="b"/>
          <a:lstStyle>
            <a:lvl1pPr algn="r">
              <a:defRPr sz="1200"/>
            </a:lvl1pPr>
          </a:lstStyle>
          <a:p>
            <a:fld id="{6CC0F492-61FD-45DF-8641-8E6AF7B669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32342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3037840" cy="464820"/>
          </a:xfrm>
          <a:prstGeom prst="rect">
            <a:avLst/>
          </a:prstGeom>
        </p:spPr>
        <p:txBody>
          <a:bodyPr vert="horz" lIns="93174" tIns="46587" rIns="93174" bIns="46587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1"/>
            <a:ext cx="3037840" cy="464820"/>
          </a:xfrm>
          <a:prstGeom prst="rect">
            <a:avLst/>
          </a:prstGeom>
        </p:spPr>
        <p:txBody>
          <a:bodyPr vert="horz" lIns="93174" tIns="46587" rIns="93174" bIns="46587" rtlCol="0"/>
          <a:lstStyle>
            <a:lvl1pPr algn="r">
              <a:defRPr sz="1200"/>
            </a:lvl1pPr>
          </a:lstStyle>
          <a:p>
            <a:fld id="{4DACAF3D-39B8-4240-912C-F230D505DB00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2688" y="698500"/>
            <a:ext cx="4645025" cy="34845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4" tIns="46587" rIns="93174" bIns="46587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15790"/>
            <a:ext cx="5608320" cy="4183380"/>
          </a:xfrm>
          <a:prstGeom prst="rect">
            <a:avLst/>
          </a:prstGeom>
        </p:spPr>
        <p:txBody>
          <a:bodyPr vert="horz" lIns="93174" tIns="46587" rIns="93174" bIns="465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3037840" cy="464820"/>
          </a:xfrm>
          <a:prstGeom prst="rect">
            <a:avLst/>
          </a:prstGeom>
        </p:spPr>
        <p:txBody>
          <a:bodyPr vert="horz" lIns="93174" tIns="46587" rIns="93174" bIns="46587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829967"/>
            <a:ext cx="3037840" cy="464820"/>
          </a:xfrm>
          <a:prstGeom prst="rect">
            <a:avLst/>
          </a:prstGeom>
        </p:spPr>
        <p:txBody>
          <a:bodyPr vert="horz" lIns="93174" tIns="46587" rIns="93174" bIns="46587" rtlCol="0" anchor="b"/>
          <a:lstStyle>
            <a:lvl1pPr algn="r">
              <a:defRPr sz="1200"/>
            </a:lvl1pPr>
          </a:lstStyle>
          <a:p>
            <a:fld id="{62E08A3E-BF25-4306-A1D7-E07D2CB3A6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920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E08A3E-BF25-4306-A1D7-E07D2CB3A6D3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642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E08A3E-BF25-4306-A1D7-E07D2CB3A6D3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2125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E08A3E-BF25-4306-A1D7-E07D2CB3A6D3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9029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E08A3E-BF25-4306-A1D7-E07D2CB3A6D3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5427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E08A3E-BF25-4306-A1D7-E07D2CB3A6D3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1054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Shape 11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60365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Shape 8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434878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Shape 9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942141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E08A3E-BF25-4306-A1D7-E07D2CB3A6D3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8801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E08A3E-BF25-4306-A1D7-E07D2CB3A6D3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3078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E08A3E-BF25-4306-A1D7-E07D2CB3A6D3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623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5715A29-0C6F-48A9-BF0C-68D62F173BD2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528401-D623-43AF-B93B-63704E399E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430E7A-35CC-442C-BAD9-44370DACAC28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528401-D623-43AF-B93B-63704E399E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EF18E8A-5E85-442E-A713-992D9751E5A5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528401-D623-43AF-B93B-63704E399E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2377DD-C139-41B2-A000-4D90F0B9BE85}" type="datetime1">
              <a:rPr lang="en-US" smtClean="0"/>
              <a:t>5/8/2017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VQEG Meeting, 2017 May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528401-D623-43AF-B93B-63704E399E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7426463-E44F-439D-9BC4-D0409D5CCE91}" type="datetime1">
              <a:rPr lang="en-US" smtClean="0"/>
              <a:t>5/8/2017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VQEG Meeting, 2017 May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528401-D623-43AF-B93B-63704E399E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D1B15AD-8E50-4D6E-BD0C-205A1C5EF0A6}" type="datetime1">
              <a:rPr lang="en-US" smtClean="0"/>
              <a:t>5/8/2017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VQEG Meeting, 2017 May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528401-D623-43AF-B93B-63704E399E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FCDBB99-ACF6-44FB-ADB1-2DC313C3EAD6}" type="datetime1">
              <a:rPr lang="en-US" smtClean="0"/>
              <a:t>5/8/2017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VQEG Meeting, 2017 May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528401-D623-43AF-B93B-63704E399E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FA908FF-7AA3-414A-B2EA-3FF846F97F0C}" type="datetime1">
              <a:rPr lang="en-US" smtClean="0"/>
              <a:t>5/8/2017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VQEG Meeting, 2017 May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528401-D623-43AF-B93B-63704E399E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BFE8F60-DC9F-4BAB-B41D-8718106E219D}" type="datetime1">
              <a:rPr lang="en-US" smtClean="0"/>
              <a:t>5/8/2017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VQEG Meeting, 2017 May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528401-D623-43AF-B93B-63704E399E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7373CB-603E-4176-946B-CF2B9FAED75E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528401-D623-43AF-B93B-63704E399E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95CD66-5BCD-49E7-8510-A805CABEF0B5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528401-D623-43AF-B93B-63704E399E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6D77E-68E1-4942-8725-8657D94E050E}" type="datetime1">
              <a:rPr lang="en-US" smtClean="0"/>
              <a:t>5/8/2017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8312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>
            <a:spLocks noGrp="1"/>
          </p:cNvSpPr>
          <p:nvPr>
            <p:ph type="title"/>
          </p:nvPr>
        </p:nvSpPr>
        <p:spPr>
          <a:xfrm>
            <a:off x="311700" y="593367"/>
            <a:ext cx="8520600" cy="7636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body" idx="1"/>
          </p:nvPr>
        </p:nvSpPr>
        <p:spPr>
          <a:xfrm>
            <a:off x="311700" y="1536633"/>
            <a:ext cx="8520600" cy="45552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sldNum" idx="12"/>
          </p:nvPr>
        </p:nvSpPr>
        <p:spPr>
          <a:xfrm>
            <a:off x="8472457" y="6217621"/>
            <a:ext cx="548700" cy="52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885793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5206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</a:defRPr>
            </a:lvl1pPr>
          </a:lstStyle>
          <a:p>
            <a:fld id="{5916D77E-68E1-4942-8725-8657D94E050E}" type="datetime1">
              <a:rPr lang="en-US" smtClean="0"/>
              <a:t>5/8/2017</a:t>
            </a:fld>
            <a:endParaRPr lang="en-US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</a:defRPr>
            </a:lvl1pPr>
          </a:lstStyle>
          <a:p>
            <a:r>
              <a:rPr lang="en-US"/>
              <a:t>VQEG Meeting, 2017 May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+mn-lt"/>
              </a:defRPr>
            </a:lvl1pPr>
          </a:lstStyle>
          <a:p>
            <a:fld id="{F3528401-D623-43AF-B93B-63704E399EF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hf hd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mcl.usc.edu/mcl-jci-dataset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mcl.usc.edu/mcl-jcv-dataset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39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ieee-dataport.org/documents/videoset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GI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GI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GI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914400"/>
            <a:ext cx="8305800" cy="2533651"/>
          </a:xfrm>
        </p:spPr>
        <p:txBody>
          <a:bodyPr/>
          <a:lstStyle/>
          <a:p>
            <a:r>
              <a:rPr lang="en-US" sz="3600" b="1" dirty="0"/>
              <a:t>How to Link Perceptual Visual Coding and Quality Assessment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" y="3810000"/>
            <a:ext cx="8763000" cy="20574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sz="2400" b="1" dirty="0"/>
              <a:t>May 8, 2017</a:t>
            </a:r>
          </a:p>
          <a:p>
            <a:pPr>
              <a:spcAft>
                <a:spcPts val="600"/>
              </a:spcAft>
            </a:pPr>
            <a:endParaRPr lang="en-US" sz="2400" b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r>
              <a:rPr lang="en-US" sz="2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C.-C. Jay Kuo</a:t>
            </a:r>
            <a:endParaRPr lang="en-US" sz="2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r>
              <a:rPr lang="en-US" sz="2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University of Southern California</a:t>
            </a:r>
          </a:p>
          <a:p>
            <a:pPr>
              <a:spcAft>
                <a:spcPts val="600"/>
              </a:spcAft>
            </a:pPr>
            <a:endParaRPr lang="en-US" sz="2800" b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85800"/>
            <a:ext cx="8229600" cy="1143000"/>
          </a:xfrm>
        </p:spPr>
        <p:txBody>
          <a:bodyPr/>
          <a:lstStyle/>
          <a:p>
            <a:r>
              <a:rPr lang="en-US" dirty="0"/>
              <a:t>Perceptual Video 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905000"/>
            <a:ext cx="8686800" cy="3200400"/>
          </a:xfrm>
        </p:spPr>
        <p:txBody>
          <a:bodyPr/>
          <a:lstStyle/>
          <a:p>
            <a:r>
              <a:rPr lang="en-US" sz="2800" dirty="0"/>
              <a:t>A long-standing problem</a:t>
            </a:r>
          </a:p>
          <a:p>
            <a:r>
              <a:rPr lang="en-US" sz="2800" dirty="0"/>
              <a:t>Perceptual audio coding</a:t>
            </a:r>
          </a:p>
          <a:p>
            <a:pPr lvl="1"/>
            <a:r>
              <a:rPr lang="en-US" sz="2400" dirty="0"/>
              <a:t>A well developed technology</a:t>
            </a:r>
          </a:p>
          <a:p>
            <a:r>
              <a:rPr lang="en-US" sz="2800" dirty="0"/>
              <a:t>Perceptual video coding</a:t>
            </a:r>
          </a:p>
          <a:p>
            <a:pPr lvl="1"/>
            <a:r>
              <a:rPr lang="en-US" sz="2400" dirty="0"/>
              <a:t>Ad hoc pre- and post-processing techniques used in commercial products</a:t>
            </a:r>
          </a:p>
          <a:p>
            <a:pPr lvl="1"/>
            <a:r>
              <a:rPr lang="en-US" sz="2400" dirty="0"/>
              <a:t>Has not yet played a critical role in video coding standardization</a:t>
            </a:r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2F435-9BD0-419A-A919-816CF613C635}" type="datetime1">
              <a:rPr lang="en-US" smtClean="0"/>
              <a:t>5/8/2017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</p:spTree>
    <p:extLst>
      <p:ext uri="{BB962C8B-B14F-4D97-AF65-F5344CB8AC3E}">
        <p14:creationId xmlns:p14="http://schemas.microsoft.com/office/powerpoint/2010/main" val="3587655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051" y="774699"/>
            <a:ext cx="8229600" cy="1143000"/>
          </a:xfrm>
        </p:spPr>
        <p:txBody>
          <a:bodyPr/>
          <a:lstStyle/>
          <a:p>
            <a:r>
              <a:rPr lang="en-US" dirty="0"/>
              <a:t>Visit to Netflix on Feb. 12,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9228" y="1829594"/>
            <a:ext cx="8686800" cy="3200400"/>
          </a:xfrm>
        </p:spPr>
        <p:txBody>
          <a:bodyPr/>
          <a:lstStyle/>
          <a:p>
            <a:r>
              <a:rPr lang="en-US" sz="2800" dirty="0"/>
              <a:t>Discussion on the application of the JND notion to image/video coding</a:t>
            </a:r>
          </a:p>
          <a:p>
            <a:pPr lvl="1"/>
            <a:r>
              <a:rPr lang="en-US" sz="2000" dirty="0"/>
              <a:t>JND: Just noticeable difference</a:t>
            </a:r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3276600" y="3200400"/>
            <a:ext cx="3366951" cy="2957512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4495800" y="4266406"/>
            <a:ext cx="990600" cy="90011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F81A-7451-499B-8F65-500E7761B2B1}" type="datetime1">
              <a:rPr lang="en-US" smtClean="0"/>
              <a:t>5/8/2017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</p:spTree>
    <p:extLst>
      <p:ext uri="{BB962C8B-B14F-4D97-AF65-F5344CB8AC3E}">
        <p14:creationId xmlns:p14="http://schemas.microsoft.com/office/powerpoint/2010/main" val="1583585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" name="Shape 728"/>
          <p:cNvSpPr>
            <a:spLocks noGrp="1"/>
          </p:cNvSpPr>
          <p:nvPr>
            <p:ph type="title"/>
          </p:nvPr>
        </p:nvSpPr>
        <p:spPr>
          <a:xfrm>
            <a:off x="441367" y="990600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dirty="0"/>
              <a:t>Just-Noticeable-Difference (JND) Revisited</a:t>
            </a:r>
          </a:p>
        </p:txBody>
      </p:sp>
      <p:sp>
        <p:nvSpPr>
          <p:cNvPr id="729" name="Shape 729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4</a:t>
            </a:fld>
            <a:endParaRPr/>
          </a:p>
        </p:txBody>
      </p:sp>
      <p:pic>
        <p:nvPicPr>
          <p:cNvPr id="730" name="image1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95477" y="3017167"/>
            <a:ext cx="2057401" cy="2057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31" name="image1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498766" y="3017167"/>
            <a:ext cx="2057401" cy="2057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32" name="image19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602053" y="3017167"/>
            <a:ext cx="2057401" cy="2057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33" name="image20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705341" y="3017167"/>
            <a:ext cx="2057401" cy="2057401"/>
          </a:xfrm>
          <a:prstGeom prst="rect">
            <a:avLst/>
          </a:prstGeom>
          <a:ln w="12700">
            <a:miter lim="400000"/>
          </a:ln>
        </p:spPr>
      </p:pic>
      <p:sp>
        <p:nvSpPr>
          <p:cNvPr id="734" name="Shape 734"/>
          <p:cNvSpPr/>
          <p:nvPr/>
        </p:nvSpPr>
        <p:spPr>
          <a:xfrm>
            <a:off x="635507" y="5122573"/>
            <a:ext cx="1577342" cy="2876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13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1. Anchor</a:t>
            </a:r>
          </a:p>
        </p:txBody>
      </p:sp>
      <p:sp>
        <p:nvSpPr>
          <p:cNvPr id="735" name="Shape 735"/>
          <p:cNvSpPr/>
          <p:nvPr/>
        </p:nvSpPr>
        <p:spPr>
          <a:xfrm>
            <a:off x="2737440" y="5122573"/>
            <a:ext cx="1577341" cy="2876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1300">
                <a:solidFill>
                  <a:srgbClr val="464653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2. Non-noticeable</a:t>
            </a:r>
          </a:p>
        </p:txBody>
      </p:sp>
      <p:sp>
        <p:nvSpPr>
          <p:cNvPr id="736" name="Shape 736"/>
          <p:cNvSpPr/>
          <p:nvPr/>
        </p:nvSpPr>
        <p:spPr>
          <a:xfrm>
            <a:off x="4839372" y="5122573"/>
            <a:ext cx="1577341" cy="2876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13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3. Just Noticeable</a:t>
            </a:r>
          </a:p>
        </p:txBody>
      </p:sp>
      <p:sp>
        <p:nvSpPr>
          <p:cNvPr id="737" name="Shape 737"/>
          <p:cNvSpPr/>
          <p:nvPr/>
        </p:nvSpPr>
        <p:spPr>
          <a:xfrm>
            <a:off x="6945372" y="5122573"/>
            <a:ext cx="1577341" cy="2876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1300">
                <a:solidFill>
                  <a:srgbClr val="464653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4. Noticeable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038BB-C7A6-4A9E-BC96-30552ECACBF5}" type="datetime1">
              <a:rPr lang="en-US" smtClean="0"/>
              <a:t>5/8/2017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</p:spTree>
    <p:extLst>
      <p:ext uri="{BB962C8B-B14F-4D97-AF65-F5344CB8AC3E}">
        <p14:creationId xmlns:p14="http://schemas.microsoft.com/office/powerpoint/2010/main" val="658402609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2" name="Shape 682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Stair Quality </a:t>
            </a:r>
            <a:r>
              <a:rPr lang="en-US" dirty="0"/>
              <a:t>Function (SQF)</a:t>
            </a:r>
            <a:endParaRPr dirty="0"/>
          </a:p>
        </p:txBody>
      </p:sp>
      <p:sp>
        <p:nvSpPr>
          <p:cNvPr id="684" name="Shape 68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5</a:t>
            </a:fld>
            <a:endParaRPr/>
          </a:p>
        </p:txBody>
      </p:sp>
      <p:pic>
        <p:nvPicPr>
          <p:cNvPr id="683" name="image1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72000" y="2133600"/>
            <a:ext cx="4000001" cy="300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685" name="image14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711853" y="2245734"/>
            <a:ext cx="3959025" cy="2957841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C06D5-51AD-4526-B08D-242291FF3D07}" type="datetime1">
              <a:rPr lang="en-US" smtClean="0"/>
              <a:t>5/8/2017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</p:spTree>
    <p:extLst>
      <p:ext uri="{BB962C8B-B14F-4D97-AF65-F5344CB8AC3E}">
        <p14:creationId xmlns:p14="http://schemas.microsoft.com/office/powerpoint/2010/main" val="3767491945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2" name="Shape 682"/>
          <p:cNvSpPr>
            <a:spLocks noGrp="1"/>
          </p:cNvSpPr>
          <p:nvPr>
            <p:ph type="title"/>
          </p:nvPr>
        </p:nvSpPr>
        <p:spPr>
          <a:xfrm>
            <a:off x="474039" y="990600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Shannon Rate-Distortion Theory</a:t>
            </a:r>
            <a:br>
              <a:rPr lang="en-US" dirty="0"/>
            </a:br>
            <a:r>
              <a:rPr lang="en-US" dirty="0"/>
              <a:t>Revisited</a:t>
            </a:r>
            <a:endParaRPr dirty="0"/>
          </a:p>
        </p:txBody>
      </p:sp>
      <p:sp>
        <p:nvSpPr>
          <p:cNvPr id="684" name="Shape 68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6</a:t>
            </a:fld>
            <a:endParaRPr/>
          </a:p>
        </p:txBody>
      </p:sp>
      <p:sp>
        <p:nvSpPr>
          <p:cNvPr id="6" name="Shape 661"/>
          <p:cNvSpPr txBox="1">
            <a:spLocks/>
          </p:cNvSpPr>
          <p:nvPr/>
        </p:nvSpPr>
        <p:spPr>
          <a:xfrm>
            <a:off x="501436" y="1270497"/>
            <a:ext cx="8229601" cy="4937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>
            <a:lvl1pPr marL="274320" marR="0" indent="-274320" algn="l" defTabSz="914400" rtl="0" latinLnBrk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"/>
              <a:buChar char="➢"/>
              <a:tabLst/>
              <a:defRPr sz="2800" b="0" i="0" u="none" strike="noStrike" cap="none" spc="0" baseline="0">
                <a:ln>
                  <a:noFill/>
                </a:ln>
                <a:solidFill>
                  <a:srgbClr val="C00000"/>
                </a:solidFill>
                <a:uFillTx/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marL="608274" marR="0" indent="-333954" algn="l" defTabSz="914400" rtl="0" latinLnBrk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"/>
              <a:buChar char="❑"/>
              <a:tabLst/>
              <a:defRPr sz="2800" b="0" i="0" u="none" strike="noStrike" cap="none" spc="0" baseline="0">
                <a:ln>
                  <a:noFill/>
                </a:ln>
                <a:solidFill>
                  <a:srgbClr val="C00000"/>
                </a:solidFill>
                <a:uFillTx/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marL="914400" marR="0" indent="-320039" algn="l" defTabSz="914400" rtl="0" latinLnBrk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"/>
              <a:buChar char=""/>
              <a:tabLst/>
              <a:defRPr sz="2800" b="0" i="0" u="none" strike="noStrike" cap="none" spc="0" baseline="0">
                <a:ln>
                  <a:noFill/>
                </a:ln>
                <a:solidFill>
                  <a:srgbClr val="C00000"/>
                </a:solidFill>
                <a:uFillTx/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marL="1224280" marR="0" indent="-355600" algn="l" defTabSz="914400" rtl="0" latinLnBrk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727CA3"/>
              </a:buClr>
              <a:buSzPct val="70000"/>
              <a:buFont typeface="Wingdings"/>
              <a:buChar char="◻"/>
              <a:tabLst/>
              <a:defRPr sz="2800" b="0" i="0" u="none" strike="noStrike" cap="none" spc="0" baseline="0">
                <a:ln>
                  <a:noFill/>
                </a:ln>
                <a:solidFill>
                  <a:srgbClr val="C00000"/>
                </a:solidFill>
                <a:uFillTx/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marL="1543050" marR="0" indent="-400050" algn="l" defTabSz="914400" rtl="0" latinLnBrk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727CA3"/>
              </a:buClr>
              <a:buSzPct val="70000"/>
              <a:buFont typeface="Wingdings"/>
              <a:buChar char="◻"/>
              <a:tabLst/>
              <a:defRPr sz="2800" b="0" i="0" u="none" strike="noStrike" cap="none" spc="0" baseline="0">
                <a:ln>
                  <a:noFill/>
                </a:ln>
                <a:solidFill>
                  <a:srgbClr val="C00000"/>
                </a:solidFill>
                <a:uFillTx/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marL="2347913" marR="0" indent="-457200" algn="l" defTabSz="914400" rtl="0" latinLnBrk="0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>
                <a:srgbClr val="678BA8"/>
              </a:buClr>
              <a:buSzPct val="75000"/>
              <a:buFontTx/>
              <a:buChar char="◦"/>
              <a:tabLst/>
              <a:defRPr sz="2400" b="0" i="0" u="none" strike="noStrike" cap="none" spc="0" baseline="0">
                <a:ln>
                  <a:noFill/>
                </a:ln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6pPr>
            <a:lvl7pPr marL="2805113" marR="0" indent="-457200" algn="l" defTabSz="914400" rtl="0" latinLnBrk="0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>
                <a:srgbClr val="678BA8"/>
              </a:buClr>
              <a:buSzPct val="75000"/>
              <a:buFontTx/>
              <a:buChar char="◦"/>
              <a:tabLst/>
              <a:defRPr sz="2400" b="0" i="0" u="none" strike="noStrike" cap="none" spc="0" baseline="0">
                <a:ln>
                  <a:noFill/>
                </a:ln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7pPr>
            <a:lvl8pPr marL="3262313" marR="0" indent="-457200" algn="l" defTabSz="914400" rtl="0" latinLnBrk="0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>
                <a:srgbClr val="678BA8"/>
              </a:buClr>
              <a:buSzPct val="75000"/>
              <a:buFontTx/>
              <a:buChar char="◦"/>
              <a:tabLst/>
              <a:defRPr sz="2400" b="0" i="0" u="none" strike="noStrike" cap="none" spc="0" baseline="0">
                <a:ln>
                  <a:noFill/>
                </a:ln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8pPr>
            <a:lvl9pPr marL="3719512" marR="0" indent="-457200" algn="l" defTabSz="914400" rtl="0" latinLnBrk="0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>
                <a:srgbClr val="678BA8"/>
              </a:buClr>
              <a:buSzPct val="75000"/>
              <a:buFontTx/>
              <a:buChar char="◦"/>
              <a:tabLst/>
              <a:defRPr sz="2400" b="0" i="0" u="none" strike="noStrike" cap="none" spc="0" baseline="0">
                <a:ln>
                  <a:noFill/>
                </a:ln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727CA3"/>
              </a:buClr>
              <a:buSzPct val="76000"/>
              <a:buNone/>
              <a:tabLst/>
              <a:defRPr>
                <a:solidFill>
                  <a:srgbClr val="000000"/>
                </a:solidFill>
              </a:defRPr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  <a:cs typeface="Times New Roman"/>
                <a:sym typeface="Times New Roman"/>
              </a:rPr>
              <a:t>	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/>
              <a:cs typeface="Times New Roman"/>
              <a:sym typeface="Times New Roman"/>
            </a:endParaRPr>
          </a:p>
        </p:txBody>
      </p:sp>
      <p:pic>
        <p:nvPicPr>
          <p:cNvPr id="7" name="MSE-PSNR_v5.pd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53911" y="2477810"/>
            <a:ext cx="6669857" cy="3857945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99870-E0EB-4726-A481-9C7C4E16210A}" type="datetime1">
              <a:rPr lang="en-US" smtClean="0"/>
              <a:t>5/8/2017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</p:spTree>
    <p:extLst>
      <p:ext uri="{BB962C8B-B14F-4D97-AF65-F5344CB8AC3E}">
        <p14:creationId xmlns:p14="http://schemas.microsoft.com/office/powerpoint/2010/main" val="2127012104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r>
              <a:rPr lang="en-US" dirty="0"/>
              <a:t>MCL-JCI Dataset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Media Communications Lab (MCL) JND-based Compressed Image (JCI) Dataset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50 source images</a:t>
            </a:r>
          </a:p>
          <a:p>
            <a:pPr lvl="2"/>
            <a:r>
              <a:rPr lang="en-US" sz="2400" dirty="0">
                <a:solidFill>
                  <a:schemeClr val="tx1"/>
                </a:solidFill>
              </a:rPr>
              <a:t>Resolution: 1920x1080</a:t>
            </a:r>
          </a:p>
          <a:p>
            <a:pPr lvl="2"/>
            <a:r>
              <a:rPr lang="en-US" sz="2400" dirty="0">
                <a:solidFill>
                  <a:schemeClr val="tx1"/>
                </a:solidFill>
              </a:rPr>
              <a:t>Source image + 100 JPEG-coded image with QF=1,…,100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Each was viewed by 30 subjects</a:t>
            </a:r>
          </a:p>
          <a:p>
            <a:pPr lvl="1"/>
            <a:r>
              <a:rPr lang="en-US" dirty="0"/>
              <a:t>R</a:t>
            </a:r>
            <a:r>
              <a:rPr lang="en-US" dirty="0">
                <a:solidFill>
                  <a:schemeClr val="tx1"/>
                </a:solidFill>
              </a:rPr>
              <a:t>eleased in the MCL website (2015 Fall)</a:t>
            </a:r>
          </a:p>
          <a:p>
            <a:pPr lvl="2"/>
            <a:r>
              <a:rPr lang="en-US" dirty="0">
                <a:solidFill>
                  <a:schemeClr val="tx1"/>
                </a:solidFill>
                <a:hlinkClick r:id="rId2"/>
              </a:rPr>
              <a:t>http://mcl.usc.edu/mcl-jci-dataset/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  <a:p>
            <a:pPr lvl="1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8077D-9A89-41B4-94C2-8AA0CEB579B2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935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2" name="Shape 752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dirty="0"/>
              <a:t>50 Source Images in MCL-JCI Dataset</a:t>
            </a:r>
          </a:p>
        </p:txBody>
      </p:sp>
      <p:sp>
        <p:nvSpPr>
          <p:cNvPr id="753" name="Shape 75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8</a:t>
            </a:fld>
            <a:endParaRPr/>
          </a:p>
        </p:txBody>
      </p:sp>
      <p:pic>
        <p:nvPicPr>
          <p:cNvPr id="754" name="image2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57200" y="2133600"/>
            <a:ext cx="8391036" cy="3276600"/>
          </a:xfrm>
          <a:prstGeom prst="rect">
            <a:avLst/>
          </a:prstGeom>
          <a:ln w="12700">
            <a:miter lim="400000"/>
          </a:ln>
        </p:spPr>
      </p:pic>
      <p:sp>
        <p:nvSpPr>
          <p:cNvPr id="755" name="Shape 755"/>
          <p:cNvSpPr/>
          <p:nvPr/>
        </p:nvSpPr>
        <p:spPr>
          <a:xfrm>
            <a:off x="1752600" y="5671371"/>
            <a:ext cx="6248400" cy="8818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dirty="0"/>
              <a:t>Image Resolution: 1920 x 1080</a:t>
            </a:r>
          </a:p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dirty="0"/>
              <a:t>Each is coded by JPEG with QF=1, … , 100</a:t>
            </a:r>
          </a:p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dirty="0"/>
              <a:t>Total dataset size: 50x101=5,050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72609-41B3-4510-BE68-9A512617D7E4}" type="datetime1">
              <a:rPr lang="en-US" smtClean="0"/>
              <a:t>5/8/2017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</p:spTree>
    <p:extLst>
      <p:ext uri="{BB962C8B-B14F-4D97-AF65-F5344CB8AC3E}">
        <p14:creationId xmlns:p14="http://schemas.microsoft.com/office/powerpoint/2010/main" val="408790301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0" name="Shape 770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Sequential JND Point Search</a:t>
            </a:r>
          </a:p>
        </p:txBody>
      </p:sp>
      <p:sp>
        <p:nvSpPr>
          <p:cNvPr id="769" name="Shape 769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9</a:t>
            </a:fld>
            <a:endParaRPr/>
          </a:p>
        </p:txBody>
      </p:sp>
      <p:pic>
        <p:nvPicPr>
          <p:cNvPr id="771" name="image2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43000" y="1844675"/>
            <a:ext cx="6858000" cy="3810000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99EEC-8787-4B7A-A21D-2EEDC53D154C}" type="datetime1">
              <a:rPr lang="en-US" smtClean="0"/>
              <a:t>5/8/2017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</p:spTree>
    <p:extLst>
      <p:ext uri="{BB962C8B-B14F-4D97-AF65-F5344CB8AC3E}">
        <p14:creationId xmlns:p14="http://schemas.microsoft.com/office/powerpoint/2010/main" val="21603052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5" name="Shape 785"/>
          <p:cNvSpPr>
            <a:spLocks noGrp="1"/>
          </p:cNvSpPr>
          <p:nvPr>
            <p:ph type="title"/>
          </p:nvPr>
        </p:nvSpPr>
        <p:spPr>
          <a:xfrm>
            <a:off x="515942" y="609600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r>
              <a:rPr dirty="0"/>
              <a:t>Statistics of JND Numbers and Highest/Lowest QF Values</a:t>
            </a:r>
          </a:p>
        </p:txBody>
      </p:sp>
      <p:sp>
        <p:nvSpPr>
          <p:cNvPr id="786" name="Shape 786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10</a:t>
            </a:fld>
            <a:endParaRPr/>
          </a:p>
        </p:txBody>
      </p:sp>
      <p:pic>
        <p:nvPicPr>
          <p:cNvPr id="787" name="image2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04800" y="1447800"/>
            <a:ext cx="8651885" cy="3505200"/>
          </a:xfrm>
          <a:prstGeom prst="rect">
            <a:avLst/>
          </a:prstGeom>
          <a:ln w="12700">
            <a:miter lim="400000"/>
          </a:ln>
        </p:spPr>
      </p:pic>
      <p:sp>
        <p:nvSpPr>
          <p:cNvPr id="788" name="Shape 788"/>
          <p:cNvSpPr/>
          <p:nvPr/>
        </p:nvSpPr>
        <p:spPr>
          <a:xfrm>
            <a:off x="983301" y="4899210"/>
            <a:ext cx="7515239" cy="17543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45719" rIns="45719">
            <a:spAutoFit/>
          </a:bodyPr>
          <a:lstStyle/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US" dirty="0"/>
              <a:t>Left scale:   Mean of</a:t>
            </a:r>
            <a:r>
              <a:rPr dirty="0"/>
              <a:t> JND numbers (blue bar): 5-9</a:t>
            </a:r>
          </a:p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US" dirty="0">
                <a:solidFill>
                  <a:srgbClr val="FF0000"/>
                </a:solidFill>
              </a:rPr>
              <a:t>	    </a:t>
            </a:r>
            <a:r>
              <a:rPr dirty="0">
                <a:solidFill>
                  <a:schemeClr val="tx1"/>
                </a:solidFill>
              </a:rPr>
              <a:t>Standard Deviation of JND numbers (green bar): 1-4</a:t>
            </a:r>
            <a:endParaRPr lang="en-US" dirty="0">
              <a:solidFill>
                <a:schemeClr val="tx1"/>
              </a:solidFill>
            </a:endParaRPr>
          </a:p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endParaRPr lang="en-US" dirty="0">
              <a:solidFill>
                <a:schemeClr val="tx1"/>
              </a:solidFill>
            </a:endParaRPr>
          </a:p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US" dirty="0">
                <a:solidFill>
                  <a:srgbClr val="FF0000"/>
                </a:solidFill>
              </a:rPr>
              <a:t>Right scale: Highest QF values of JND points (yellow curve): 36-88</a:t>
            </a:r>
          </a:p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US" dirty="0">
                <a:solidFill>
                  <a:srgbClr val="FF0000"/>
                </a:solidFill>
              </a:rPr>
              <a:t>	    </a:t>
            </a:r>
            <a:r>
              <a:rPr dirty="0">
                <a:solidFill>
                  <a:srgbClr val="FF0000"/>
                </a:solidFill>
              </a:rPr>
              <a:t>Lowest QF values of JND points</a:t>
            </a:r>
            <a:r>
              <a:rPr lang="en-US" dirty="0">
                <a:solidFill>
                  <a:srgbClr val="FF0000"/>
                </a:solidFill>
              </a:rPr>
              <a:t> (orange curve)</a:t>
            </a:r>
            <a:r>
              <a:rPr dirty="0">
                <a:solidFill>
                  <a:srgbClr val="FF0000"/>
                </a:solidFill>
              </a:rPr>
              <a:t>: 5</a:t>
            </a:r>
          </a:p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US" dirty="0">
                <a:solidFill>
                  <a:srgbClr val="FF0000"/>
                </a:solidFill>
              </a:rPr>
              <a:t>	</a:t>
            </a:r>
            <a:endParaRPr dirty="0">
              <a:solidFill>
                <a:srgbClr val="FF0000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C7031-F1CB-4A7A-B940-A696E00C2B8C}" type="datetime1">
              <a:rPr lang="en-US" smtClean="0"/>
              <a:t>5/8/2017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</p:spTree>
    <p:extLst>
      <p:ext uri="{BB962C8B-B14F-4D97-AF65-F5344CB8AC3E}">
        <p14:creationId xmlns:p14="http://schemas.microsoft.com/office/powerpoint/2010/main" val="2705381562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0" name="Shape 790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2800"/>
            </a:pPr>
            <a:br/>
            <a:r>
              <a:t>Number of Level = 5 (Minimum cases)</a:t>
            </a:r>
          </a:p>
        </p:txBody>
      </p:sp>
      <p:sp>
        <p:nvSpPr>
          <p:cNvPr id="791" name="Shape 79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11</a:t>
            </a:fld>
            <a:endParaRPr/>
          </a:p>
        </p:txBody>
      </p:sp>
      <p:pic>
        <p:nvPicPr>
          <p:cNvPr id="792" name="image27.png"/>
          <p:cNvPicPr>
            <a:picLocks noChangeAspect="1"/>
          </p:cNvPicPr>
          <p:nvPr/>
        </p:nvPicPr>
        <p:blipFill>
          <a:blip r:embed="rId2">
            <a:extLst/>
          </a:blip>
          <a:srcRect l="3119" r="3119"/>
          <a:stretch>
            <a:fillRect/>
          </a:stretch>
        </p:blipFill>
        <p:spPr>
          <a:xfrm>
            <a:off x="1006565" y="1981200"/>
            <a:ext cx="3048002" cy="1828800"/>
          </a:xfrm>
          <a:prstGeom prst="rect">
            <a:avLst/>
          </a:prstGeom>
          <a:ln w="12700">
            <a:miter lim="400000"/>
          </a:ln>
        </p:spPr>
      </p:pic>
      <p:pic>
        <p:nvPicPr>
          <p:cNvPr id="793" name="image2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19766" y="1981200"/>
            <a:ext cx="3251200" cy="1828800"/>
          </a:xfrm>
          <a:prstGeom prst="rect">
            <a:avLst/>
          </a:prstGeom>
          <a:ln w="12700">
            <a:miter lim="400000"/>
          </a:ln>
        </p:spPr>
      </p:pic>
      <p:pic>
        <p:nvPicPr>
          <p:cNvPr id="794" name="image29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939800" y="4267200"/>
            <a:ext cx="3251200" cy="1828800"/>
          </a:xfrm>
          <a:prstGeom prst="rect">
            <a:avLst/>
          </a:prstGeom>
          <a:ln w="12700">
            <a:miter lim="400000"/>
          </a:ln>
        </p:spPr>
      </p:pic>
      <p:pic>
        <p:nvPicPr>
          <p:cNvPr id="795" name="image30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054600" y="4267200"/>
            <a:ext cx="3251200" cy="1828800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A735D-4435-4704-904C-E767B502CFC9}" type="datetime1">
              <a:rPr lang="en-US" smtClean="0"/>
              <a:t>5/8/2017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</p:spTree>
    <p:extLst>
      <p:ext uri="{BB962C8B-B14F-4D97-AF65-F5344CB8AC3E}">
        <p14:creationId xmlns:p14="http://schemas.microsoft.com/office/powerpoint/2010/main" val="3836316161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7" name="Shape 797"/>
          <p:cNvSpPr>
            <a:spLocks noGrp="1"/>
          </p:cNvSpPr>
          <p:nvPr>
            <p:ph type="title"/>
          </p:nvPr>
        </p:nvSpPr>
        <p:spPr>
          <a:xfrm>
            <a:off x="381000" y="457200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sz="3600" dirty="0"/>
              <a:t>Number of Level = 8 (Maximum cases)</a:t>
            </a:r>
          </a:p>
        </p:txBody>
      </p:sp>
      <p:sp>
        <p:nvSpPr>
          <p:cNvPr id="798" name="Shape 798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12</a:t>
            </a:fld>
            <a:endParaRPr/>
          </a:p>
        </p:txBody>
      </p:sp>
      <p:pic>
        <p:nvPicPr>
          <p:cNvPr id="799" name="image31.png"/>
          <p:cNvPicPr>
            <a:picLocks noChangeAspect="1"/>
          </p:cNvPicPr>
          <p:nvPr/>
        </p:nvPicPr>
        <p:blipFill>
          <a:blip r:embed="rId2">
            <a:extLst/>
          </a:blip>
          <a:srcRect l="3119" r="3119"/>
          <a:stretch>
            <a:fillRect/>
          </a:stretch>
        </p:blipFill>
        <p:spPr>
          <a:xfrm>
            <a:off x="711199" y="1981200"/>
            <a:ext cx="3276602" cy="1965961"/>
          </a:xfrm>
          <a:prstGeom prst="rect">
            <a:avLst/>
          </a:prstGeom>
          <a:ln w="12700">
            <a:miter lim="400000"/>
          </a:ln>
        </p:spPr>
      </p:pic>
      <p:pic>
        <p:nvPicPr>
          <p:cNvPr id="800" name="image3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826000" y="2057400"/>
            <a:ext cx="3251200" cy="1828800"/>
          </a:xfrm>
          <a:prstGeom prst="rect">
            <a:avLst/>
          </a:prstGeom>
          <a:ln w="12700">
            <a:miter lim="400000"/>
          </a:ln>
        </p:spPr>
      </p:pic>
      <p:pic>
        <p:nvPicPr>
          <p:cNvPr id="801" name="image33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11200" y="4343400"/>
            <a:ext cx="3251200" cy="1828800"/>
          </a:xfrm>
          <a:prstGeom prst="rect">
            <a:avLst/>
          </a:prstGeom>
          <a:ln w="12700">
            <a:miter lim="400000"/>
          </a:ln>
        </p:spPr>
      </p:pic>
      <p:pic>
        <p:nvPicPr>
          <p:cNvPr id="802" name="image34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826000" y="4343400"/>
            <a:ext cx="3251200" cy="1828800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EA7089-F9D9-4C48-8249-9762B4E29F81}" type="datetime1">
              <a:rPr lang="en-US" smtClean="0"/>
              <a:t>5/8/2017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</p:spTree>
    <p:extLst>
      <p:ext uri="{BB962C8B-B14F-4D97-AF65-F5344CB8AC3E}">
        <p14:creationId xmlns:p14="http://schemas.microsoft.com/office/powerpoint/2010/main" val="3740350062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/>
          <a:lstStyle/>
          <a:p>
            <a:r>
              <a:rPr lang="en-US" dirty="0"/>
              <a:t>MCL-JCV Dataset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Media Communications Lab (MCL) JND-based Compressed Video (JCV) Dataset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30 video clips</a:t>
            </a:r>
          </a:p>
          <a:p>
            <a:pPr lvl="2"/>
            <a:r>
              <a:rPr lang="en-US" sz="2400" dirty="0">
                <a:solidFill>
                  <a:schemeClr val="tx1"/>
                </a:solidFill>
              </a:rPr>
              <a:t>Duration: 5 seconds</a:t>
            </a:r>
          </a:p>
          <a:p>
            <a:pPr lvl="2"/>
            <a:r>
              <a:rPr lang="en-US" sz="2400" dirty="0">
                <a:solidFill>
                  <a:schemeClr val="tx1"/>
                </a:solidFill>
              </a:rPr>
              <a:t>Frame Rate: 24, 25 or 30 fps</a:t>
            </a:r>
          </a:p>
          <a:p>
            <a:pPr lvl="2"/>
            <a:r>
              <a:rPr lang="en-US" sz="2400" dirty="0">
                <a:solidFill>
                  <a:schemeClr val="tx1"/>
                </a:solidFill>
              </a:rPr>
              <a:t>Resolution: 1920x1080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Each was viewed by 50 subjects</a:t>
            </a:r>
          </a:p>
          <a:p>
            <a:pPr lvl="1"/>
            <a:r>
              <a:rPr lang="en-US" dirty="0"/>
              <a:t>Released in the MCL website (2016 Spring):</a:t>
            </a:r>
          </a:p>
          <a:p>
            <a:pPr lvl="2"/>
            <a:r>
              <a:rPr lang="en-US" dirty="0">
                <a:hlinkClick r:id="rId2"/>
              </a:rPr>
              <a:t>http://mcl.usc.edu/mcl-jcv-dataset/</a:t>
            </a:r>
            <a:r>
              <a:rPr lang="en-US" dirty="0"/>
              <a:t> </a:t>
            </a:r>
          </a:p>
          <a:p>
            <a:pPr lvl="1"/>
            <a:endParaRPr lang="en-US" dirty="0"/>
          </a:p>
          <a:p>
            <a:pPr lvl="1"/>
            <a:endParaRPr lang="en-US" dirty="0">
              <a:solidFill>
                <a:schemeClr val="tx1"/>
              </a:solidFill>
            </a:endParaRPr>
          </a:p>
          <a:p>
            <a:pPr lvl="1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082AD-005E-4854-8633-A5E46D8E0A1A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4207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r>
              <a:rPr lang="en-US" dirty="0"/>
              <a:t>Video Sources</a:t>
            </a:r>
          </a:p>
        </p:txBody>
      </p:sp>
      <p:pic>
        <p:nvPicPr>
          <p:cNvPr id="5" name="thumbnails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02070" y="1761633"/>
            <a:ext cx="7618029" cy="3666812"/>
          </a:xfrm>
          <a:prstGeom prst="rect">
            <a:avLst/>
          </a:prstGeom>
          <a:ln w="12700">
            <a:miter lim="400000"/>
          </a:ln>
        </p:spPr>
      </p:pic>
      <p:sp>
        <p:nvSpPr>
          <p:cNvPr id="7" name="Rectangle 6"/>
          <p:cNvSpPr/>
          <p:nvPr/>
        </p:nvSpPr>
        <p:spPr>
          <a:xfrm>
            <a:off x="1105885" y="5677746"/>
            <a:ext cx="701039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Representative thumbnail frames of 30 selected source sequences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D2349-C44B-48AF-9046-B7E56733CDEC}" type="datetime1">
              <a:rPr lang="en-US" smtClean="0"/>
              <a:t>5/8/2017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3287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Shape 1032"/>
          <p:cNvSpPr>
            <a:spLocks noGrp="1"/>
          </p:cNvSpPr>
          <p:nvPr>
            <p:ph type="title"/>
          </p:nvPr>
        </p:nvSpPr>
        <p:spPr>
          <a:xfrm>
            <a:off x="457200" y="612913"/>
            <a:ext cx="8229600" cy="68248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sz="3600" dirty="0"/>
              <a:t>Stair Quality </a:t>
            </a:r>
            <a:r>
              <a:rPr lang="en-US" sz="3600" dirty="0"/>
              <a:t>Function</a:t>
            </a:r>
            <a:r>
              <a:rPr sz="3600" dirty="0"/>
              <a:t> </a:t>
            </a:r>
            <a:r>
              <a:rPr lang="en-US" sz="3600" dirty="0"/>
              <a:t>and Rate Control</a:t>
            </a:r>
            <a:endParaRPr sz="3600" dirty="0"/>
          </a:p>
        </p:txBody>
      </p:sp>
      <p:sp>
        <p:nvSpPr>
          <p:cNvPr id="1033" name="Shape 103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15</a:t>
            </a:fld>
            <a:endParaRPr/>
          </a:p>
        </p:txBody>
      </p:sp>
      <p:sp>
        <p:nvSpPr>
          <p:cNvPr id="1035" name="Shape 1035"/>
          <p:cNvSpPr/>
          <p:nvPr/>
        </p:nvSpPr>
        <p:spPr>
          <a:xfrm>
            <a:off x="457199" y="1457738"/>
            <a:ext cx="8557592" cy="28856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pPr marL="457200" indent="-457200">
              <a:spcBef>
                <a:spcPts val="600"/>
              </a:spcBef>
              <a:buClr>
                <a:srgbClr val="727CA3"/>
              </a:buClr>
              <a:buSzPct val="76000"/>
              <a:buFont typeface="Wingdings" panose="05000000000000000000" pitchFamily="2" charset="2"/>
              <a:buChar char="q"/>
              <a:defRPr sz="280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US" dirty="0"/>
              <a:t>Rate control via satisfied user ratio (SUR)</a:t>
            </a:r>
            <a:endParaRPr dirty="0"/>
          </a:p>
          <a:p>
            <a:pPr marL="617220" lvl="1" indent="-342900">
              <a:spcBef>
                <a:spcPts val="500"/>
              </a:spcBef>
              <a:buClr>
                <a:srgbClr val="9FB8CD"/>
              </a:buClr>
              <a:buSzPct val="76000"/>
              <a:buFont typeface="Wingdings" panose="05000000000000000000" pitchFamily="2" charset="2"/>
              <a:buChar char="v"/>
              <a:defRPr sz="2300">
                <a:solidFill>
                  <a:srgbClr val="464653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US" dirty="0">
                <a:solidFill>
                  <a:schemeClr val="tx1"/>
                </a:solidFill>
              </a:rPr>
              <a:t>Coding bit rate is determined by</a:t>
            </a:r>
            <a:r>
              <a:rPr dirty="0">
                <a:solidFill>
                  <a:schemeClr val="tx1"/>
                </a:solidFill>
              </a:rPr>
              <a:t> perception experience of a large number of 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audience</a:t>
            </a:r>
            <a:r>
              <a:rPr lang="en-US" dirty="0">
                <a:solidFill>
                  <a:schemeClr val="tx1"/>
                </a:solidFill>
              </a:rPr>
              <a:t> (</a:t>
            </a:r>
            <a:r>
              <a:rPr dirty="0">
                <a:solidFill>
                  <a:schemeClr val="tx1"/>
                </a:solidFill>
              </a:rPr>
              <a:t>rather than </a:t>
            </a:r>
            <a:r>
              <a:rPr lang="en-US" dirty="0">
                <a:solidFill>
                  <a:schemeClr val="tx1"/>
                </a:solidFill>
              </a:rPr>
              <a:t>several </a:t>
            </a:r>
            <a:r>
              <a:rPr dirty="0">
                <a:solidFill>
                  <a:schemeClr val="tx1"/>
                </a:solidFill>
              </a:rPr>
              <a:t>gold eyes</a:t>
            </a:r>
            <a:r>
              <a:rPr lang="en-US" dirty="0">
                <a:solidFill>
                  <a:schemeClr val="tx1"/>
                </a:solidFill>
              </a:rPr>
              <a:t>)</a:t>
            </a:r>
            <a:endParaRPr dirty="0">
              <a:solidFill>
                <a:schemeClr val="tx1"/>
              </a:solidFill>
            </a:endParaRPr>
          </a:p>
          <a:p>
            <a:pPr marL="617220" lvl="1" indent="-342900">
              <a:spcBef>
                <a:spcPts val="500"/>
              </a:spcBef>
              <a:buClr>
                <a:srgbClr val="9FB8CD"/>
              </a:buClr>
              <a:buSzPct val="76000"/>
              <a:buFont typeface="Wingdings" panose="05000000000000000000" pitchFamily="2" charset="2"/>
              <a:buChar char="v"/>
              <a:defRPr sz="2300">
                <a:solidFill>
                  <a:srgbClr val="464653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dirty="0">
                <a:solidFill>
                  <a:schemeClr val="tx1"/>
                </a:solidFill>
              </a:rPr>
              <a:t>Choose the proper rate so that X% can</a:t>
            </a:r>
            <a:r>
              <a:rPr lang="en-US" dirty="0">
                <a:solidFill>
                  <a:schemeClr val="tx1"/>
                </a:solidFill>
              </a:rPr>
              <a:t>not</a:t>
            </a:r>
            <a:r>
              <a:rPr dirty="0">
                <a:solidFill>
                  <a:schemeClr val="tx1"/>
                </a:solidFill>
              </a:rPr>
              <a:t> see the difference while (100-X)% can</a:t>
            </a:r>
            <a:r>
              <a:rPr lang="en-US" dirty="0">
                <a:solidFill>
                  <a:schemeClr val="tx1"/>
                </a:solidFill>
              </a:rPr>
              <a:t> -&gt; X% is called the satisfied user ratio (SUR)</a:t>
            </a:r>
            <a:endParaRPr dirty="0">
              <a:solidFill>
                <a:schemeClr val="tx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4" y="3432361"/>
            <a:ext cx="6507901" cy="3349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046472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r>
              <a:rPr lang="en-US" dirty="0"/>
              <a:t>From PSNR to SUR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3200" dirty="0">
                <a:solidFill>
                  <a:srgbClr val="FF0000"/>
                </a:solidFill>
              </a:rPr>
              <a:t>What is the desired bit rate for certain content within a short interval?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We can use the measured 1</a:t>
            </a:r>
            <a:r>
              <a:rPr lang="en-US" baseline="30000" dirty="0">
                <a:solidFill>
                  <a:schemeClr val="tx1"/>
                </a:solidFill>
              </a:rPr>
              <a:t>st</a:t>
            </a:r>
            <a:r>
              <a:rPr lang="en-US" dirty="0">
                <a:solidFill>
                  <a:schemeClr val="tx1"/>
                </a:solidFill>
              </a:rPr>
              <a:t> JND statistics to answer this question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The 1</a:t>
            </a:r>
            <a:r>
              <a:rPr lang="en-US" baseline="30000" dirty="0">
                <a:solidFill>
                  <a:schemeClr val="tx1"/>
                </a:solidFill>
              </a:rPr>
              <a:t>st</a:t>
            </a:r>
            <a:r>
              <a:rPr lang="en-US" dirty="0">
                <a:solidFill>
                  <a:schemeClr val="tx1"/>
                </a:solidFill>
              </a:rPr>
              <a:t> JND point -&gt; from perceptually lossless to perceptually </a:t>
            </a:r>
            <a:r>
              <a:rPr lang="en-US" dirty="0" err="1">
                <a:solidFill>
                  <a:schemeClr val="tx1"/>
                </a:solidFill>
              </a:rPr>
              <a:t>lossy</a:t>
            </a:r>
            <a:endParaRPr lang="en-US" dirty="0">
              <a:solidFill>
                <a:schemeClr val="tx1"/>
              </a:solidFill>
            </a:endParaRPr>
          </a:p>
          <a:p>
            <a:pPr marL="274320" lvl="1" indent="0">
              <a:buNone/>
            </a:pPr>
            <a:endParaRPr lang="en-US" dirty="0"/>
          </a:p>
          <a:p>
            <a:pPr marL="274320" lvl="1" indent="0">
              <a:buSzPct val="9000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6711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sz="4000" dirty="0"/>
              <a:t>Histogram of 1st JND for Kimono</a:t>
            </a:r>
          </a:p>
        </p:txBody>
      </p:sp>
      <p:pic>
        <p:nvPicPr>
          <p:cNvPr id="149" name="SRC17_raw.pd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71324" y="2039917"/>
            <a:ext cx="3346269" cy="2778166"/>
          </a:xfrm>
          <a:prstGeom prst="rect">
            <a:avLst/>
          </a:prstGeom>
          <a:ln w="12700">
            <a:miter lim="400000"/>
          </a:ln>
        </p:spPr>
      </p:pic>
      <p:pic>
        <p:nvPicPr>
          <p:cNvPr id="150" name="SRC17_cleaned.pd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638973" y="2019017"/>
            <a:ext cx="3396618" cy="2819967"/>
          </a:xfrm>
          <a:prstGeom prst="rect">
            <a:avLst/>
          </a:prstGeom>
          <a:ln w="12700">
            <a:miter lim="400000"/>
          </a:ln>
        </p:spPr>
      </p:pic>
      <p:sp>
        <p:nvSpPr>
          <p:cNvPr id="151" name="Shape 151"/>
          <p:cNvSpPr/>
          <p:nvPr/>
        </p:nvSpPr>
        <p:spPr>
          <a:xfrm>
            <a:off x="1695813" y="4850192"/>
            <a:ext cx="1894750" cy="461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marL="0" marR="0" lvl="0" indent="0" algn="ctr" defTabSz="410751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531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 Light"/>
                <a:cs typeface="Arial"/>
                <a:sym typeface="Helvetica Light"/>
              </a:rPr>
              <a:t>raw samples</a:t>
            </a:r>
          </a:p>
        </p:txBody>
      </p:sp>
      <p:sp>
        <p:nvSpPr>
          <p:cNvPr id="152" name="Shape 152"/>
          <p:cNvSpPr/>
          <p:nvPr/>
        </p:nvSpPr>
        <p:spPr>
          <a:xfrm>
            <a:off x="4651626" y="4816194"/>
            <a:ext cx="3805530" cy="8510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marL="0" marR="0" lvl="0" indent="0" algn="ctr" defTabSz="410751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531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 Light"/>
                <a:cs typeface="Arial"/>
                <a:sym typeface="Helvetica Light"/>
              </a:rPr>
              <a:t>cleaned samples</a:t>
            </a:r>
          </a:p>
          <a:p>
            <a:pPr marL="0" marR="0" lvl="0" indent="0" algn="ctr" defTabSz="410751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531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 Light"/>
                <a:cs typeface="Arial"/>
                <a:sym typeface="Helvetica Light"/>
              </a:rPr>
              <a:t>(same as raw, no outliers)</a:t>
            </a:r>
          </a:p>
        </p:txBody>
      </p:sp>
    </p:spTree>
    <p:extLst>
      <p:ext uri="{BB962C8B-B14F-4D97-AF65-F5344CB8AC3E}">
        <p14:creationId xmlns:p14="http://schemas.microsoft.com/office/powerpoint/2010/main" val="1787321979"/>
      </p:ext>
    </p:extLst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Shape 154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Video Source: Kimono</a:t>
            </a:r>
          </a:p>
        </p:txBody>
      </p:sp>
      <p:sp>
        <p:nvSpPr>
          <p:cNvPr id="155" name="Shape 155"/>
          <p:cNvSpPr>
            <a:spLocks noGrp="1"/>
          </p:cNvSpPr>
          <p:nvPr>
            <p:ph type="body" sz="half" idx="1"/>
          </p:nvPr>
        </p:nvSpPr>
        <p:spPr>
          <a:xfrm>
            <a:off x="457200" y="4562077"/>
            <a:ext cx="8229601" cy="1739332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525512" lvl="1" indent="-332637">
              <a:buChar char="❖"/>
              <a:defRPr sz="3400">
                <a:solidFill>
                  <a:srgbClr val="000000"/>
                </a:solidFill>
              </a:defRPr>
            </a:pPr>
            <a:r>
              <a:t>What is the desired bit rate for Kimono?</a:t>
            </a:r>
          </a:p>
          <a:p>
            <a:pPr marL="732922" lvl="2" indent="-315027">
              <a:buChar char="❑"/>
              <a:defRPr sz="2800">
                <a:solidFill>
                  <a:srgbClr val="000000"/>
                </a:solidFill>
              </a:defRPr>
            </a:pPr>
            <a:r>
              <a:t>27 Mbps provides a good tradeoff between the SUR and bandwidth requirement from the right figure</a:t>
            </a:r>
          </a:p>
          <a:p>
            <a:pPr marL="732922" lvl="2" indent="-315027">
              <a:buChar char="❑"/>
              <a:defRPr sz="2800">
                <a:solidFill>
                  <a:srgbClr val="000000"/>
                </a:solidFill>
              </a:defRPr>
            </a:pPr>
            <a:r>
              <a:t>No such information is available from the left figure</a:t>
            </a:r>
          </a:p>
        </p:txBody>
      </p:sp>
      <p:pic>
        <p:nvPicPr>
          <p:cNvPr id="156" name="src_17_psnr_br_fitted.pd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61396" y="112658"/>
            <a:ext cx="4140129" cy="5357813"/>
          </a:xfrm>
          <a:prstGeom prst="rect">
            <a:avLst/>
          </a:prstGeom>
          <a:ln w="12700">
            <a:miter lim="400000"/>
          </a:ln>
        </p:spPr>
      </p:pic>
      <p:pic>
        <p:nvPicPr>
          <p:cNvPr id="157" name="src_17_sur_br_fitted.pd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145810" y="112658"/>
            <a:ext cx="4140129" cy="535781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912162982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49965"/>
            <a:ext cx="8229600" cy="593035"/>
          </a:xfrm>
        </p:spPr>
        <p:txBody>
          <a:bodyPr>
            <a:normAutofit fontScale="90000"/>
          </a:bodyPr>
          <a:lstStyle/>
          <a:p>
            <a:r>
              <a:rPr lang="en-US" dirty="0"/>
              <a:t>Kimono – 85Mbps</a:t>
            </a:r>
          </a:p>
        </p:txBody>
      </p:sp>
      <p:pic>
        <p:nvPicPr>
          <p:cNvPr id="4" name="videoSRC17_1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25730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557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2304"/>
            <a:ext cx="8229600" cy="583096"/>
          </a:xfrm>
        </p:spPr>
        <p:txBody>
          <a:bodyPr>
            <a:normAutofit fontScale="90000"/>
          </a:bodyPr>
          <a:lstStyle/>
          <a:p>
            <a:r>
              <a:rPr lang="en-US" dirty="0"/>
              <a:t>Kimono – 20Mbps</a:t>
            </a:r>
          </a:p>
        </p:txBody>
      </p:sp>
      <p:pic>
        <p:nvPicPr>
          <p:cNvPr id="4" name="videoSRC17_20_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37160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300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Shape 159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sz="3600" dirty="0"/>
              <a:t>Histogram of 1st JND for </a:t>
            </a:r>
            <a:r>
              <a:rPr sz="3600" dirty="0" err="1"/>
              <a:t>CarFirework</a:t>
            </a:r>
            <a:endParaRPr sz="3600" dirty="0"/>
          </a:p>
        </p:txBody>
      </p:sp>
      <p:sp>
        <p:nvSpPr>
          <p:cNvPr id="160" name="Shape 160"/>
          <p:cNvSpPr/>
          <p:nvPr/>
        </p:nvSpPr>
        <p:spPr>
          <a:xfrm>
            <a:off x="1250803" y="4932280"/>
            <a:ext cx="2903039" cy="461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marL="0" marR="0" lvl="0" indent="0" algn="ctr" defTabSz="410751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531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 Light"/>
                <a:cs typeface="Arial"/>
                <a:sym typeface="Helvetica Light"/>
              </a:rPr>
              <a:t>Hist</a:t>
            </a:r>
            <a:r>
              <a:rPr kumimoji="0" sz="2531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 Light"/>
                <a:cs typeface="Arial"/>
                <a:sym typeface="Helvetica Light"/>
              </a:rPr>
              <a:t> of raw samples</a:t>
            </a:r>
          </a:p>
        </p:txBody>
      </p:sp>
      <p:sp>
        <p:nvSpPr>
          <p:cNvPr id="161" name="Shape 161"/>
          <p:cNvSpPr/>
          <p:nvPr/>
        </p:nvSpPr>
        <p:spPr>
          <a:xfrm>
            <a:off x="4910380" y="4932280"/>
            <a:ext cx="3520195" cy="8510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marL="0" marR="0" lvl="0" indent="0" algn="ctr" defTabSz="410751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531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 Light"/>
                <a:cs typeface="Arial"/>
                <a:sym typeface="Helvetica Light"/>
              </a:rPr>
              <a:t>Hist of cleaned samples</a:t>
            </a:r>
          </a:p>
          <a:p>
            <a:pPr marL="0" marR="0" lvl="0" indent="0" algn="ctr" defTabSz="410751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531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 Light"/>
                <a:cs typeface="Arial"/>
                <a:sym typeface="Helvetica Light"/>
              </a:rPr>
              <a:t>(1 outlier was removed)</a:t>
            </a:r>
          </a:p>
        </p:txBody>
      </p:sp>
      <p:pic>
        <p:nvPicPr>
          <p:cNvPr id="162" name="SRC25_raw.pd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08816" y="2040434"/>
            <a:ext cx="3345026" cy="2777133"/>
          </a:xfrm>
          <a:prstGeom prst="rect">
            <a:avLst/>
          </a:prstGeom>
          <a:ln w="12700">
            <a:miter lim="400000"/>
          </a:ln>
        </p:spPr>
      </p:pic>
      <p:pic>
        <p:nvPicPr>
          <p:cNvPr id="163" name="SRC25_cleaned.pd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710410" y="2040434"/>
            <a:ext cx="3345026" cy="27771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889819223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Shape 165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Video Source: </a:t>
            </a:r>
            <a:r>
              <a:rPr dirty="0" err="1"/>
              <a:t>CarFirework</a:t>
            </a:r>
            <a:endParaRPr dirty="0"/>
          </a:p>
        </p:txBody>
      </p:sp>
      <p:sp>
        <p:nvSpPr>
          <p:cNvPr id="166" name="Shape 166"/>
          <p:cNvSpPr>
            <a:spLocks noGrp="1"/>
          </p:cNvSpPr>
          <p:nvPr>
            <p:ph type="body" sz="half" idx="1"/>
          </p:nvPr>
        </p:nvSpPr>
        <p:spPr>
          <a:xfrm>
            <a:off x="457200" y="4562077"/>
            <a:ext cx="8229601" cy="1739332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525512" lvl="1" indent="-332637">
              <a:buChar char="❖"/>
              <a:defRPr sz="3400">
                <a:solidFill>
                  <a:srgbClr val="000000"/>
                </a:solidFill>
              </a:defRPr>
            </a:pPr>
            <a:r>
              <a:t>What is the desired bit rate for CarFirework?</a:t>
            </a:r>
          </a:p>
          <a:p>
            <a:pPr marL="732922" lvl="2" indent="-315027">
              <a:buChar char="❑"/>
              <a:defRPr sz="2800">
                <a:solidFill>
                  <a:srgbClr val="000000"/>
                </a:solidFill>
              </a:defRPr>
            </a:pPr>
            <a:r>
              <a:t>19 Mbps provides a good tradeoff between the SUR (80%) and bandwidth</a:t>
            </a:r>
          </a:p>
        </p:txBody>
      </p:sp>
      <p:pic>
        <p:nvPicPr>
          <p:cNvPr id="167" name="src_25_psnr_br_fitted.pd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52466" y="116086"/>
            <a:ext cx="4140129" cy="5357813"/>
          </a:xfrm>
          <a:prstGeom prst="rect">
            <a:avLst/>
          </a:prstGeom>
          <a:ln w="12700">
            <a:miter lim="400000"/>
          </a:ln>
        </p:spPr>
      </p:pic>
      <p:pic>
        <p:nvPicPr>
          <p:cNvPr id="168" name="src_25_sur_br_fitted.pd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176557" y="167043"/>
            <a:ext cx="4140129" cy="532149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467754127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6165"/>
            <a:ext cx="8229600" cy="593035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CarFirework</a:t>
            </a:r>
            <a:r>
              <a:rPr lang="en-US" dirty="0"/>
              <a:t> – 44Mbps</a:t>
            </a:r>
          </a:p>
        </p:txBody>
      </p:sp>
      <p:pic>
        <p:nvPicPr>
          <p:cNvPr id="4" name="videoSRC25_15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33350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850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6348"/>
            <a:ext cx="8229600" cy="622852"/>
          </a:xfrm>
        </p:spPr>
        <p:txBody>
          <a:bodyPr/>
          <a:lstStyle/>
          <a:p>
            <a:r>
              <a:rPr lang="en-US" dirty="0" err="1"/>
              <a:t>CarFirework</a:t>
            </a:r>
            <a:r>
              <a:rPr lang="en-US" dirty="0"/>
              <a:t> – 19Mbps</a:t>
            </a:r>
          </a:p>
        </p:txBody>
      </p:sp>
      <p:pic>
        <p:nvPicPr>
          <p:cNvPr id="3" name="videoSRC25_29_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33350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619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Shape 170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sz="4000" dirty="0"/>
              <a:t>Histogram of 1st JND for </a:t>
            </a:r>
            <a:r>
              <a:rPr sz="4000" dirty="0" err="1"/>
              <a:t>FoxBird</a:t>
            </a:r>
            <a:endParaRPr sz="4000" dirty="0"/>
          </a:p>
        </p:txBody>
      </p:sp>
      <p:pic>
        <p:nvPicPr>
          <p:cNvPr id="171" name="SRC20_raw.pd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13264" y="2040434"/>
            <a:ext cx="3345026" cy="2777133"/>
          </a:xfrm>
          <a:prstGeom prst="rect">
            <a:avLst/>
          </a:prstGeom>
          <a:ln w="12700">
            <a:miter lim="400000"/>
          </a:ln>
        </p:spPr>
      </p:pic>
      <p:pic>
        <p:nvPicPr>
          <p:cNvPr id="172" name="SRC20_cleaned.pd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685016" y="2040434"/>
            <a:ext cx="3345026" cy="2777133"/>
          </a:xfrm>
          <a:prstGeom prst="rect">
            <a:avLst/>
          </a:prstGeom>
          <a:ln w="12700">
            <a:miter lim="400000"/>
          </a:ln>
        </p:spPr>
      </p:pic>
      <p:sp>
        <p:nvSpPr>
          <p:cNvPr id="173" name="Shape 173"/>
          <p:cNvSpPr/>
          <p:nvPr/>
        </p:nvSpPr>
        <p:spPr>
          <a:xfrm>
            <a:off x="1209528" y="4832333"/>
            <a:ext cx="2903039" cy="461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algn="ctr" defTabSz="410751"/>
            <a:r>
              <a:rPr sz="2531">
                <a:latin typeface="Helvetica Light"/>
                <a:sym typeface="Helvetica Light"/>
              </a:rPr>
              <a:t>Hist of raw samples</a:t>
            </a:r>
          </a:p>
        </p:txBody>
      </p:sp>
      <p:sp>
        <p:nvSpPr>
          <p:cNvPr id="174" name="Shape 174"/>
          <p:cNvSpPr/>
          <p:nvPr/>
        </p:nvSpPr>
        <p:spPr>
          <a:xfrm>
            <a:off x="4740583" y="4717967"/>
            <a:ext cx="3752631" cy="8510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algn="ctr" defTabSz="410751"/>
            <a:r>
              <a:rPr sz="2531">
                <a:latin typeface="Helvetica Light"/>
                <a:sym typeface="Helvetica Light"/>
              </a:rPr>
              <a:t>Hist of cleaned samples</a:t>
            </a:r>
          </a:p>
          <a:p>
            <a:pPr algn="ctr" defTabSz="410751"/>
            <a:r>
              <a:rPr sz="2531">
                <a:latin typeface="Helvetica Light"/>
                <a:sym typeface="Helvetica Light"/>
              </a:rPr>
              <a:t>(2 outliers were removed)</a:t>
            </a:r>
          </a:p>
        </p:txBody>
      </p:sp>
    </p:spTree>
    <p:extLst>
      <p:ext uri="{BB962C8B-B14F-4D97-AF65-F5344CB8AC3E}">
        <p14:creationId xmlns:p14="http://schemas.microsoft.com/office/powerpoint/2010/main" val="1128675638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Shape 17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Video Source: </a:t>
            </a:r>
            <a:r>
              <a:rPr dirty="0" err="1"/>
              <a:t>FoxBird</a:t>
            </a:r>
            <a:endParaRPr dirty="0"/>
          </a:p>
        </p:txBody>
      </p:sp>
      <p:sp>
        <p:nvSpPr>
          <p:cNvPr id="177" name="Shape 177"/>
          <p:cNvSpPr>
            <a:spLocks noGrp="1"/>
          </p:cNvSpPr>
          <p:nvPr>
            <p:ph type="body" sz="half" idx="1"/>
          </p:nvPr>
        </p:nvSpPr>
        <p:spPr>
          <a:xfrm>
            <a:off x="457200" y="4562077"/>
            <a:ext cx="8229601" cy="1739332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525512" lvl="1" indent="-332637">
              <a:buChar char="❖"/>
              <a:defRPr sz="3400">
                <a:solidFill>
                  <a:srgbClr val="000000"/>
                </a:solidFill>
              </a:defRPr>
            </a:pPr>
            <a:r>
              <a:t>What is the desired bit rate for FoxBird?</a:t>
            </a:r>
          </a:p>
          <a:p>
            <a:pPr marL="732922" lvl="2" indent="-315027">
              <a:buChar char="❑"/>
              <a:defRPr sz="2800">
                <a:solidFill>
                  <a:srgbClr val="000000"/>
                </a:solidFill>
              </a:defRPr>
            </a:pPr>
            <a:r>
              <a:t>2.6 Mbps provides a good tradeoff between the SUR (85%) and bandwidth</a:t>
            </a:r>
          </a:p>
          <a:p>
            <a:pPr marL="732922" lvl="2" indent="-315027">
              <a:buChar char="❑"/>
              <a:defRPr sz="2800">
                <a:solidFill>
                  <a:srgbClr val="000000"/>
                </a:solidFill>
              </a:defRPr>
            </a:pPr>
            <a:r>
              <a:t>The SUR vs BR is highly content dependent</a:t>
            </a:r>
          </a:p>
        </p:txBody>
      </p:sp>
      <p:pic>
        <p:nvPicPr>
          <p:cNvPr id="178" name="src_20_psnr_br_fitted.pd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30142" y="166236"/>
            <a:ext cx="4140129" cy="5357813"/>
          </a:xfrm>
          <a:prstGeom prst="rect">
            <a:avLst/>
          </a:prstGeom>
          <a:ln w="12700">
            <a:miter lim="400000"/>
          </a:ln>
        </p:spPr>
      </p:pic>
      <p:pic>
        <p:nvPicPr>
          <p:cNvPr id="179" name="src_20_sur_br_fitted.pd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370271" y="180072"/>
            <a:ext cx="4140129" cy="535781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653854735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8991"/>
            <a:ext cx="8229600" cy="662609"/>
          </a:xfrm>
        </p:spPr>
        <p:txBody>
          <a:bodyPr/>
          <a:lstStyle/>
          <a:p>
            <a:r>
              <a:rPr lang="en-US" dirty="0" err="1"/>
              <a:t>FoxBird</a:t>
            </a:r>
            <a:r>
              <a:rPr lang="en-US" dirty="0"/>
              <a:t> – 4.1Mbps </a:t>
            </a:r>
          </a:p>
        </p:txBody>
      </p:sp>
      <p:pic>
        <p:nvPicPr>
          <p:cNvPr id="4" name="videoSRC20_1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52400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740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52670"/>
            <a:ext cx="8229600" cy="642730"/>
          </a:xfrm>
        </p:spPr>
        <p:txBody>
          <a:bodyPr/>
          <a:lstStyle/>
          <a:p>
            <a:r>
              <a:rPr lang="en-US" dirty="0" err="1"/>
              <a:t>FoxBird</a:t>
            </a:r>
            <a:r>
              <a:rPr lang="en-US" dirty="0"/>
              <a:t> – 2.6Mbps </a:t>
            </a:r>
          </a:p>
        </p:txBody>
      </p:sp>
      <p:pic>
        <p:nvPicPr>
          <p:cNvPr id="3" name="videoSRC20_31_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40970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512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Properties of JND Point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JND position (QF or QP value) is a random variable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Follows the Gaussian distribution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Uniquely determined by the mean and variance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Integration of the JND curve gives the satisfied user ratio (SUR)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The first 3 JND points are sufficient for most applications</a:t>
            </a:r>
          </a:p>
        </p:txBody>
      </p:sp>
    </p:spTree>
    <p:extLst>
      <p:ext uri="{BB962C8B-B14F-4D97-AF65-F5344CB8AC3E}">
        <p14:creationId xmlns:p14="http://schemas.microsoft.com/office/powerpoint/2010/main" val="17407718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Title 1"/>
          <p:cNvSpPr txBox="1">
            <a:spLocks/>
          </p:cNvSpPr>
          <p:nvPr/>
        </p:nvSpPr>
        <p:spPr>
          <a:xfrm>
            <a:off x="609600" y="533400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r>
              <a:rPr lang="en-US" kern="0" dirty="0"/>
              <a:t>The first 3 JND points</a:t>
            </a:r>
          </a:p>
        </p:txBody>
      </p:sp>
      <p:pic>
        <p:nvPicPr>
          <p:cNvPr id="144" name="Picture 14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5378" y="1334532"/>
            <a:ext cx="6773243" cy="5675868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C46CA-55A4-477F-A9FC-5B844CE08414}" type="datetime1">
              <a:rPr lang="en-US" smtClean="0"/>
              <a:t>5/8/2017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0638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Whether 3 JND Points Enough?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534400" cy="48768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For daily video service (e.g. OTT content), QPs are in the range of 18 to 35</a:t>
            </a:r>
          </a:p>
          <a:p>
            <a:r>
              <a:rPr lang="en-US" dirty="0"/>
              <a:t>The 3rd JND lies in QP = [32, 37] for most sequences. Take the traditional 5-level quality criteria as example (i.e., excellent, good, fair, poor, bad). The quality of the 3rd JND is between fair and poor</a:t>
            </a:r>
          </a:p>
          <a:p>
            <a:r>
              <a:rPr lang="en-US" dirty="0"/>
              <a:t>It appears to be sufficient to have 3 JND points for most Internet video streaming applications</a:t>
            </a:r>
          </a:p>
          <a:p>
            <a:endParaRPr lang="en-US" dirty="0"/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9813D-0DB5-4805-974C-6155DC78F976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99833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Universal Quality Measures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534400" cy="4876800"/>
          </a:xfrm>
        </p:spPr>
        <p:txBody>
          <a:bodyPr>
            <a:normAutofit/>
          </a:bodyPr>
          <a:lstStyle/>
          <a:p>
            <a:r>
              <a:rPr lang="en-US" dirty="0"/>
              <a:t>We cannot compare quality measures for different video contents</a:t>
            </a:r>
          </a:p>
          <a:p>
            <a:pPr lvl="1"/>
            <a:r>
              <a:rPr lang="en-US" dirty="0"/>
              <a:t>Sequence A: 30 dB</a:t>
            </a:r>
          </a:p>
          <a:p>
            <a:pPr lvl="1"/>
            <a:r>
              <a:rPr lang="en-US" dirty="0"/>
              <a:t>Sequence B: 25 dB</a:t>
            </a:r>
          </a:p>
          <a:p>
            <a:pPr lvl="1"/>
            <a:r>
              <a:rPr lang="en-US" dirty="0"/>
              <a:t>Is Sequence A better than Sequence B?</a:t>
            </a:r>
          </a:p>
          <a:p>
            <a:r>
              <a:rPr lang="en-US" dirty="0"/>
              <a:t>Change Quality Measures from PSNR to SUR (Satisfied User Ratio)</a:t>
            </a:r>
          </a:p>
          <a:p>
            <a:endParaRPr lang="en-US" dirty="0"/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0A96A-0F96-4C9C-88C8-FD07C513CE65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2959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898" y="451624"/>
            <a:ext cx="8229600" cy="1143000"/>
          </a:xfrm>
        </p:spPr>
        <p:txBody>
          <a:bodyPr/>
          <a:lstStyle/>
          <a:p>
            <a:r>
              <a:rPr lang="en-US" dirty="0"/>
              <a:t>Implication on Video Coding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2498" y="1616926"/>
            <a:ext cx="8534400" cy="4876800"/>
          </a:xfrm>
        </p:spPr>
        <p:txBody>
          <a:bodyPr>
            <a:normAutofit/>
          </a:bodyPr>
          <a:lstStyle/>
          <a:p>
            <a:r>
              <a:rPr lang="en-US" dirty="0"/>
              <a:t>Data-driven perceptual coding</a:t>
            </a:r>
          </a:p>
          <a:p>
            <a:r>
              <a:rPr lang="en-US" dirty="0"/>
              <a:t>Change the R-D optimization to a machine learning problem</a:t>
            </a:r>
          </a:p>
          <a:p>
            <a:pPr lvl="1"/>
            <a:r>
              <a:rPr lang="en-US" dirty="0"/>
              <a:t>Prediction of the 1</a:t>
            </a:r>
            <a:r>
              <a:rPr lang="en-US" baseline="30000" dirty="0"/>
              <a:t>st</a:t>
            </a:r>
            <a:r>
              <a:rPr lang="en-US" dirty="0"/>
              <a:t>, 2</a:t>
            </a:r>
            <a:r>
              <a:rPr lang="en-US" baseline="30000" dirty="0"/>
              <a:t>nd</a:t>
            </a:r>
            <a:r>
              <a:rPr lang="en-US" dirty="0"/>
              <a:t>, and 3</a:t>
            </a:r>
            <a:r>
              <a:rPr lang="en-US" baseline="30000" dirty="0"/>
              <a:t>rd</a:t>
            </a:r>
            <a:r>
              <a:rPr lang="en-US" dirty="0"/>
              <a:t> JND points for a short interval</a:t>
            </a:r>
          </a:p>
          <a:p>
            <a:pPr lvl="1"/>
            <a:r>
              <a:rPr lang="en-US" dirty="0"/>
              <a:t>Fine-tune the coding parameters to increase the SUR value</a:t>
            </a:r>
          </a:p>
          <a:p>
            <a:endParaRPr lang="en-US" dirty="0"/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F179-D920-41E3-A63F-E736FFD23D15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1590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898" y="451624"/>
            <a:ext cx="8229600" cy="1143000"/>
          </a:xfrm>
        </p:spPr>
        <p:txBody>
          <a:bodyPr/>
          <a:lstStyle/>
          <a:p>
            <a:r>
              <a:rPr lang="en-US" dirty="0" err="1"/>
              <a:t>VideoSet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395506"/>
            <a:ext cx="8534400" cy="4876800"/>
          </a:xfrm>
        </p:spPr>
        <p:txBody>
          <a:bodyPr>
            <a:normAutofit/>
          </a:bodyPr>
          <a:lstStyle/>
          <a:p>
            <a:r>
              <a:rPr lang="en-US" dirty="0"/>
              <a:t>Large Scale Subjective Test held in Shenzhen, China (2016 October/November)</a:t>
            </a:r>
          </a:p>
          <a:p>
            <a:pPr lvl="1"/>
            <a:r>
              <a:rPr lang="en-US" dirty="0"/>
              <a:t>220 sequences</a:t>
            </a:r>
          </a:p>
          <a:p>
            <a:pPr lvl="1"/>
            <a:r>
              <a:rPr lang="en-US" dirty="0"/>
              <a:t>4 resolutions (1080p, 720p, q-1080p, q-720p)</a:t>
            </a:r>
          </a:p>
          <a:p>
            <a:pPr lvl="1"/>
            <a:r>
              <a:rPr lang="en-US" dirty="0"/>
              <a:t>35 samples per sequence-resolution</a:t>
            </a:r>
          </a:p>
          <a:p>
            <a:r>
              <a:rPr lang="en-US" dirty="0"/>
              <a:t>Co-sponsored by</a:t>
            </a:r>
          </a:p>
          <a:p>
            <a:pPr lvl="1"/>
            <a:r>
              <a:rPr lang="en-US" dirty="0"/>
              <a:t>Netflix, Huawei, Samsung and </a:t>
            </a:r>
            <a:r>
              <a:rPr lang="en-US" dirty="0" err="1"/>
              <a:t>Mediatek</a:t>
            </a:r>
            <a:endParaRPr lang="en-US" dirty="0"/>
          </a:p>
          <a:p>
            <a:r>
              <a:rPr lang="en-US" dirty="0"/>
              <a:t>Available to the public:</a:t>
            </a:r>
          </a:p>
          <a:p>
            <a:pPr lvl="1"/>
            <a:r>
              <a:rPr lang="en-US" dirty="0">
                <a:hlinkClick r:id="rId3"/>
              </a:rPr>
              <a:t>https://ieee-dataport.org/documents/videoset</a:t>
            </a:r>
            <a:r>
              <a:rPr lang="en-US" dirty="0"/>
              <a:t> </a:t>
            </a:r>
          </a:p>
          <a:p>
            <a:endParaRPr lang="en-US" dirty="0"/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99819-30B6-426A-9371-0BADD7B69F97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6268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/>
          <a:lstStyle/>
          <a:p>
            <a:r>
              <a:rPr lang="en-US" dirty="0"/>
              <a:t>Source Video in </a:t>
            </a:r>
            <a:r>
              <a:rPr lang="en-US" dirty="0" err="1"/>
              <a:t>VideoSet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30E7A-35CC-442C-BAD9-44370DACAC28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35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45704"/>
            <a:ext cx="9144000" cy="4850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05960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1143000"/>
          </a:xfrm>
        </p:spPr>
        <p:txBody>
          <a:bodyPr/>
          <a:lstStyle/>
          <a:p>
            <a:r>
              <a:rPr lang="en-US" sz="3600" dirty="0"/>
              <a:t>Percentages of Clips </a:t>
            </a:r>
            <a:br>
              <a:rPr lang="en-US" sz="3600" dirty="0"/>
            </a:br>
            <a:r>
              <a:rPr lang="en-US" sz="3600" dirty="0"/>
              <a:t>Passing the Normality Test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30E7A-35CC-442C-BAD9-44370DACAC28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36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275" y="2047875"/>
            <a:ext cx="8553450" cy="32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3007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/>
          <a:lstStyle/>
          <a:p>
            <a:r>
              <a:rPr lang="en-US" sz="4000" dirty="0"/>
              <a:t>Histogram of 3 JND Points </a:t>
            </a:r>
            <a:br>
              <a:rPr lang="en-US" sz="4000" dirty="0"/>
            </a:br>
            <a:r>
              <a:rPr lang="en-US" sz="4000" dirty="0"/>
              <a:t>for 220 Sequences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30E7A-35CC-442C-BAD9-44370DACAC28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37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401" y="2055856"/>
            <a:ext cx="5809672" cy="4421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04250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r>
              <a:rPr lang="en-US" dirty="0"/>
              <a:t>JND Prediction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Feature Extraction</a:t>
            </a:r>
          </a:p>
          <a:p>
            <a:pPr lvl="1"/>
            <a:r>
              <a:rPr lang="en-US" dirty="0"/>
              <a:t>Handcrafted features that take pixel intensity, color histograms, spatial and temporal masking and visual saliency into account</a:t>
            </a:r>
          </a:p>
          <a:p>
            <a:r>
              <a:rPr lang="en-US" dirty="0"/>
              <a:t>Machine Learning</a:t>
            </a:r>
          </a:p>
          <a:p>
            <a:pPr lvl="1"/>
            <a:r>
              <a:rPr lang="en-US" dirty="0"/>
              <a:t>Random forest </a:t>
            </a:r>
            <a:r>
              <a:rPr lang="en-US" dirty="0" err="1"/>
              <a:t>regressor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30E7A-35CC-442C-BAD9-44370DACAC28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2182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 txBox="1">
            <a:spLocks noGrp="1"/>
          </p:cNvSpPr>
          <p:nvPr>
            <p:ph type="title"/>
          </p:nvPr>
        </p:nvSpPr>
        <p:spPr>
          <a:xfrm>
            <a:off x="311700" y="609600"/>
            <a:ext cx="8520600" cy="572700"/>
          </a:xfrm>
          <a:prstGeom prst="rect">
            <a:avLst/>
          </a:prstGeom>
        </p:spPr>
        <p:txBody>
          <a:bodyPr vert="horz" wrap="square" lIns="91425" tIns="91425" rIns="91425" bIns="91425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" dirty="0"/>
              <a:t>Setup #1: Sequence Samples</a:t>
            </a:r>
            <a:br>
              <a:rPr lang="en" dirty="0"/>
            </a:br>
            <a:endParaRPr lang="en" dirty="0"/>
          </a:p>
        </p:txBody>
      </p:sp>
      <p:sp>
        <p:nvSpPr>
          <p:cNvPr id="113" name="Shape 113"/>
          <p:cNvSpPr txBox="1">
            <a:spLocks noGrp="1"/>
          </p:cNvSpPr>
          <p:nvPr>
            <p:ph type="body" idx="1"/>
          </p:nvPr>
        </p:nvSpPr>
        <p:spPr>
          <a:xfrm>
            <a:off x="311700" y="1989525"/>
            <a:ext cx="8520600" cy="3416400"/>
          </a:xfrm>
          <a:prstGeom prst="rect">
            <a:avLst/>
          </a:prstGeom>
        </p:spPr>
        <p:txBody>
          <a:bodyPr vert="horz" wrap="square" lIns="91425" tIns="91425" rIns="91425" bIns="91425" numCol="1" anchor="t" anchorCtr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50000"/>
              </a:lnSpc>
              <a:spcAft>
                <a:spcPts val="1600"/>
              </a:spcAft>
              <a:buNone/>
            </a:pPr>
            <a:endParaRPr dirty="0"/>
          </a:p>
          <a:p>
            <a:pPr>
              <a:lnSpc>
                <a:spcPct val="150000"/>
              </a:lnSpc>
              <a:buNone/>
            </a:pPr>
            <a:endParaRPr dirty="0"/>
          </a:p>
        </p:txBody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311700" y="1447800"/>
            <a:ext cx="8520600" cy="1371600"/>
          </a:xfrm>
          <a:prstGeom prst="rect">
            <a:avLst/>
          </a:prstGeom>
        </p:spPr>
        <p:txBody>
          <a:bodyPr vert="horz" wrap="square" lIns="91425" tIns="91425" rIns="91425" bIns="91425" numCol="1" anchor="t" anchorCtr="0" compatLnSpc="1">
            <a:prstTxWarp prst="textNoShape">
              <a:avLst/>
            </a:prstTxWarp>
            <a:noAutofit/>
          </a:bodyPr>
          <a:lstStyle/>
          <a:p>
            <a:pPr marL="457200" indent="-355600">
              <a:lnSpc>
                <a:spcPct val="115000"/>
              </a:lnSpc>
              <a:buSzPct val="100000"/>
              <a:buAutoNum type="arabicPeriod"/>
            </a:pPr>
            <a:r>
              <a:rPr lang="en" sz="2000" dirty="0"/>
              <a:t>80% of 220 sequences used as the training set</a:t>
            </a:r>
          </a:p>
          <a:p>
            <a:pPr marL="457200" indent="-355600">
              <a:lnSpc>
                <a:spcPct val="115000"/>
              </a:lnSpc>
              <a:buSzPct val="100000"/>
              <a:buAutoNum type="arabicPeriod"/>
            </a:pPr>
            <a:r>
              <a:rPr lang="en" sz="2000" dirty="0"/>
              <a:t>20% of 220 sequences used as the test set</a:t>
            </a:r>
          </a:p>
          <a:p>
            <a:pPr marL="457200" indent="-355600">
              <a:lnSpc>
                <a:spcPct val="115000"/>
              </a:lnSpc>
              <a:buSzPct val="100000"/>
              <a:buAutoNum type="arabicPeriod"/>
            </a:pPr>
            <a:r>
              <a:rPr lang="en" sz="2000" dirty="0"/>
              <a:t>Random forest regressor</a:t>
            </a:r>
          </a:p>
          <a:p>
            <a:pPr marL="457200" indent="-355600">
              <a:lnSpc>
                <a:spcPct val="115000"/>
              </a:lnSpc>
              <a:buSzPct val="100000"/>
              <a:buAutoNum type="arabicPeriod"/>
            </a:pPr>
            <a:r>
              <a:rPr lang="en" sz="2000" dirty="0"/>
              <a:t>Performance: MAE=1.85, RMSE=2.46 </a:t>
            </a:r>
          </a:p>
          <a:p>
            <a:pPr marL="101600" indent="0">
              <a:lnSpc>
                <a:spcPct val="115000"/>
              </a:lnSpc>
              <a:buSzPct val="100000"/>
              <a:buNone/>
            </a:pPr>
            <a:endParaRPr lang="en" sz="2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2186" y="3059889"/>
            <a:ext cx="5243014" cy="3493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76838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 txBox="1">
            <a:spLocks noGrp="1"/>
          </p:cNvSpPr>
          <p:nvPr>
            <p:ph type="title"/>
          </p:nvPr>
        </p:nvSpPr>
        <p:spPr>
          <a:xfrm>
            <a:off x="311700" y="609600"/>
            <a:ext cx="8520600" cy="572700"/>
          </a:xfrm>
          <a:prstGeom prst="rect">
            <a:avLst/>
          </a:prstGeom>
        </p:spPr>
        <p:txBody>
          <a:bodyPr vert="horz" wrap="square" lIns="91425" tIns="91425" rIns="91425" bIns="91425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" dirty="0"/>
              <a:t>Setup #2: Best Scenario</a:t>
            </a:r>
          </a:p>
        </p:txBody>
      </p:sp>
      <p:sp>
        <p:nvSpPr>
          <p:cNvPr id="83" name="Shape 83"/>
          <p:cNvSpPr txBox="1">
            <a:spLocks noGrp="1"/>
          </p:cNvSpPr>
          <p:nvPr>
            <p:ph type="body" idx="1"/>
          </p:nvPr>
        </p:nvSpPr>
        <p:spPr>
          <a:xfrm>
            <a:off x="311700" y="1989525"/>
            <a:ext cx="8520600" cy="3416400"/>
          </a:xfrm>
          <a:prstGeom prst="rect">
            <a:avLst/>
          </a:prstGeom>
        </p:spPr>
        <p:txBody>
          <a:bodyPr vert="horz" wrap="square" lIns="91425" tIns="91425" rIns="91425" bIns="91425" numCol="1" anchor="t" anchorCtr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50000"/>
              </a:lnSpc>
              <a:spcAft>
                <a:spcPts val="1600"/>
              </a:spcAft>
              <a:buNone/>
            </a:pPr>
            <a:endParaRPr/>
          </a:p>
          <a:p>
            <a:pPr>
              <a:lnSpc>
                <a:spcPct val="150000"/>
              </a:lnSpc>
              <a:buNone/>
            </a:pPr>
            <a:endParaRPr/>
          </a:p>
        </p:txBody>
      </p:sp>
      <p:sp>
        <p:nvSpPr>
          <p:cNvPr id="84" name="Shape 84"/>
          <p:cNvSpPr txBox="1">
            <a:spLocks noGrp="1"/>
          </p:cNvSpPr>
          <p:nvPr>
            <p:ph type="sldNum" idx="12"/>
          </p:nvPr>
        </p:nvSpPr>
        <p:spPr>
          <a:xfrm>
            <a:off x="8472457" y="5520466"/>
            <a:ext cx="548700" cy="393600"/>
          </a:xfrm>
          <a:prstGeom prst="rect">
            <a:avLst/>
          </a:prstGeom>
        </p:spPr>
        <p:txBody>
          <a:bodyPr vert="horz" wrap="square" lIns="91425" tIns="91425" rIns="91425" bIns="91425" numCol="1" anchor="ctr" anchorCtr="0" compatLnSpc="1">
            <a:prstTxWarp prst="textNoShape">
              <a:avLst/>
            </a:prstTxWarp>
            <a:noAutofit/>
          </a:bodyPr>
          <a:lstStyle/>
          <a:p>
            <a:fld id="{00000000-1234-1234-1234-123412341234}" type="slidenum">
              <a:rPr lang="en"/>
              <a:pPr/>
              <a:t>40</a:t>
            </a:fld>
            <a:endParaRPr lang="en"/>
          </a:p>
        </p:txBody>
      </p:sp>
      <p:sp>
        <p:nvSpPr>
          <p:cNvPr id="85" name="Shape 85"/>
          <p:cNvSpPr txBox="1">
            <a:spLocks noGrp="1"/>
          </p:cNvSpPr>
          <p:nvPr>
            <p:ph type="body" idx="1"/>
          </p:nvPr>
        </p:nvSpPr>
        <p:spPr>
          <a:xfrm>
            <a:off x="311700" y="1447800"/>
            <a:ext cx="8520600" cy="3416400"/>
          </a:xfrm>
          <a:prstGeom prst="rect">
            <a:avLst/>
          </a:prstGeom>
        </p:spPr>
        <p:txBody>
          <a:bodyPr vert="horz" wrap="square" lIns="91425" tIns="91425" rIns="91425" bIns="91425" numCol="1" anchor="t" anchorCtr="0" compatLnSpc="1">
            <a:prstTxWarp prst="textNoShape">
              <a:avLst/>
            </a:prstTxWarp>
            <a:noAutofit/>
          </a:bodyPr>
          <a:lstStyle/>
          <a:p>
            <a:pPr marL="457200" indent="-355600">
              <a:lnSpc>
                <a:spcPct val="115000"/>
              </a:lnSpc>
              <a:buSzPct val="100000"/>
              <a:buAutoNum type="arabicPeriod"/>
            </a:pPr>
            <a:r>
              <a:rPr lang="en" sz="2000" dirty="0"/>
              <a:t>Partition each sequence into 5 1-second segments</a:t>
            </a:r>
          </a:p>
          <a:p>
            <a:pPr marL="457200" indent="-355600">
              <a:lnSpc>
                <a:spcPct val="115000"/>
              </a:lnSpc>
              <a:buSzPct val="100000"/>
              <a:buAutoNum type="arabicPeriod"/>
            </a:pPr>
            <a:r>
              <a:rPr lang="en" sz="2000" dirty="0"/>
              <a:t>4 of 5 segments used in the training and the remaining one used as the test sample</a:t>
            </a:r>
          </a:p>
          <a:p>
            <a:pPr marL="457200" indent="-355600">
              <a:lnSpc>
                <a:spcPct val="115000"/>
              </a:lnSpc>
              <a:buSzPct val="100000"/>
              <a:buAutoNum type="arabicPeriod"/>
            </a:pPr>
            <a:r>
              <a:rPr lang="en" sz="2000" dirty="0"/>
              <a:t>Performance: MAE=0.77, RMSE=1.07</a:t>
            </a:r>
          </a:p>
          <a:p>
            <a:pPr marL="101600" indent="0">
              <a:lnSpc>
                <a:spcPct val="115000"/>
              </a:lnSpc>
              <a:buSzPct val="100000"/>
              <a:buNone/>
            </a:pPr>
            <a:endParaRPr lang="en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3384" y="3215357"/>
            <a:ext cx="4889416" cy="3261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13377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311700" y="1989525"/>
            <a:ext cx="8520600" cy="3416400"/>
          </a:xfrm>
          <a:prstGeom prst="rect">
            <a:avLst/>
          </a:prstGeom>
        </p:spPr>
        <p:txBody>
          <a:bodyPr vert="horz" wrap="square" lIns="91425" tIns="91425" rIns="91425" bIns="91425" numCol="1" anchor="t" anchorCtr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50000"/>
              </a:lnSpc>
              <a:spcAft>
                <a:spcPts val="1600"/>
              </a:spcAft>
              <a:buNone/>
            </a:pPr>
            <a:endParaRPr/>
          </a:p>
          <a:p>
            <a:pPr>
              <a:lnSpc>
                <a:spcPct val="150000"/>
              </a:lnSpc>
              <a:buNone/>
            </a:pPr>
            <a:endParaRPr/>
          </a:p>
        </p:txBody>
      </p:sp>
      <p:sp>
        <p:nvSpPr>
          <p:cNvPr id="99" name="Shape 99"/>
          <p:cNvSpPr txBox="1">
            <a:spLocks noGrp="1"/>
          </p:cNvSpPr>
          <p:nvPr>
            <p:ph type="sldNum" idx="12"/>
          </p:nvPr>
        </p:nvSpPr>
        <p:spPr>
          <a:xfrm>
            <a:off x="8472457" y="5520466"/>
            <a:ext cx="548700" cy="393600"/>
          </a:xfrm>
          <a:prstGeom prst="rect">
            <a:avLst/>
          </a:prstGeom>
        </p:spPr>
        <p:txBody>
          <a:bodyPr vert="horz" wrap="square" lIns="91425" tIns="91425" rIns="91425" bIns="91425" numCol="1" anchor="ctr" anchorCtr="0" compatLnSpc="1">
            <a:prstTxWarp prst="textNoShape">
              <a:avLst/>
            </a:prstTxWarp>
            <a:noAutofit/>
          </a:bodyPr>
          <a:lstStyle/>
          <a:p>
            <a:fld id="{00000000-1234-1234-1234-123412341234}" type="slidenum">
              <a:rPr lang="en"/>
              <a:pPr/>
              <a:t>41</a:t>
            </a:fld>
            <a:endParaRPr lang="en"/>
          </a:p>
        </p:txBody>
      </p:sp>
      <p:sp>
        <p:nvSpPr>
          <p:cNvPr id="100" name="Shape 100"/>
          <p:cNvSpPr txBox="1">
            <a:spLocks noGrp="1"/>
          </p:cNvSpPr>
          <p:nvPr>
            <p:ph type="body" idx="1"/>
          </p:nvPr>
        </p:nvSpPr>
        <p:spPr>
          <a:xfrm>
            <a:off x="311700" y="1371600"/>
            <a:ext cx="8520600" cy="3416400"/>
          </a:xfrm>
          <a:prstGeom prst="rect">
            <a:avLst/>
          </a:prstGeom>
        </p:spPr>
        <p:txBody>
          <a:bodyPr vert="horz" wrap="square" lIns="91425" tIns="91425" rIns="91425" bIns="91425" numCol="1" anchor="t" anchorCtr="0" compatLnSpc="1">
            <a:prstTxWarp prst="textNoShape">
              <a:avLst/>
            </a:prstTxWarp>
            <a:noAutofit/>
          </a:bodyPr>
          <a:lstStyle/>
          <a:p>
            <a:pPr marL="457200" indent="-355600">
              <a:lnSpc>
                <a:spcPct val="115000"/>
              </a:lnSpc>
              <a:buSzPct val="100000"/>
              <a:buFontTx/>
              <a:buAutoNum type="arabicPeriod"/>
            </a:pPr>
            <a:r>
              <a:rPr lang="en" sz="2000" dirty="0"/>
              <a:t>Partition each sequence into 5 1-second segments</a:t>
            </a:r>
          </a:p>
          <a:p>
            <a:pPr marL="457200" indent="-355600">
              <a:lnSpc>
                <a:spcPct val="115000"/>
              </a:lnSpc>
              <a:buSzPct val="100000"/>
              <a:buAutoNum type="arabicPeriod"/>
            </a:pPr>
            <a:r>
              <a:rPr lang="en" sz="2000" dirty="0"/>
              <a:t>Arbitarh 80% of 1100 segments used as training samples</a:t>
            </a:r>
          </a:p>
          <a:p>
            <a:pPr marL="457200" indent="-355600">
              <a:lnSpc>
                <a:spcPct val="115000"/>
              </a:lnSpc>
              <a:buSzPct val="100000"/>
              <a:buAutoNum type="arabicPeriod"/>
            </a:pPr>
            <a:r>
              <a:rPr lang="en" sz="2000" dirty="0"/>
              <a:t>The other 20% used as test samples</a:t>
            </a:r>
          </a:p>
          <a:p>
            <a:pPr marL="457200" indent="-355600">
              <a:lnSpc>
                <a:spcPct val="115000"/>
              </a:lnSpc>
              <a:buSzPct val="100000"/>
              <a:buAutoNum type="arabicPeriod"/>
            </a:pPr>
            <a:r>
              <a:rPr lang="en" sz="2000" dirty="0"/>
              <a:t>Performance: MAE=0.90, RMSE=1.27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" dirty="0"/>
              <a:t>Setup #3: Segment Samples 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2082" y="2971800"/>
            <a:ext cx="5236918" cy="3493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5459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2" name="Shape 682"/>
          <p:cNvSpPr>
            <a:spLocks noGrp="1"/>
          </p:cNvSpPr>
          <p:nvPr>
            <p:ph type="title"/>
          </p:nvPr>
        </p:nvSpPr>
        <p:spPr>
          <a:xfrm>
            <a:off x="474039" y="609600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Impact on Video Encoding</a:t>
            </a:r>
            <a:endParaRPr dirty="0"/>
          </a:p>
        </p:txBody>
      </p:sp>
      <p:sp>
        <p:nvSpPr>
          <p:cNvPr id="684" name="Shape 68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42</a:t>
            </a:fld>
            <a:endParaRPr/>
          </a:p>
        </p:txBody>
      </p:sp>
      <p:sp>
        <p:nvSpPr>
          <p:cNvPr id="6" name="Shape 661"/>
          <p:cNvSpPr txBox="1">
            <a:spLocks/>
          </p:cNvSpPr>
          <p:nvPr/>
        </p:nvSpPr>
        <p:spPr>
          <a:xfrm>
            <a:off x="501436" y="1270497"/>
            <a:ext cx="8229601" cy="4937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>
            <a:lvl1pPr marL="274320" marR="0" indent="-274320" algn="l" defTabSz="914400" rtl="0" latinLnBrk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"/>
              <a:buChar char="➢"/>
              <a:tabLst/>
              <a:defRPr sz="2800" b="0" i="0" u="none" strike="noStrike" cap="none" spc="0" baseline="0">
                <a:ln>
                  <a:noFill/>
                </a:ln>
                <a:solidFill>
                  <a:srgbClr val="C00000"/>
                </a:solidFill>
                <a:uFillTx/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marL="608274" marR="0" indent="-333954" algn="l" defTabSz="914400" rtl="0" latinLnBrk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"/>
              <a:buChar char="❑"/>
              <a:tabLst/>
              <a:defRPr sz="2800" b="0" i="0" u="none" strike="noStrike" cap="none" spc="0" baseline="0">
                <a:ln>
                  <a:noFill/>
                </a:ln>
                <a:solidFill>
                  <a:srgbClr val="C00000"/>
                </a:solidFill>
                <a:uFillTx/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marL="914400" marR="0" indent="-320039" algn="l" defTabSz="914400" rtl="0" latinLnBrk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"/>
              <a:buChar char=""/>
              <a:tabLst/>
              <a:defRPr sz="2800" b="0" i="0" u="none" strike="noStrike" cap="none" spc="0" baseline="0">
                <a:ln>
                  <a:noFill/>
                </a:ln>
                <a:solidFill>
                  <a:srgbClr val="C00000"/>
                </a:solidFill>
                <a:uFillTx/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marL="1224280" marR="0" indent="-355600" algn="l" defTabSz="914400" rtl="0" latinLnBrk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727CA3"/>
              </a:buClr>
              <a:buSzPct val="70000"/>
              <a:buFont typeface="Wingdings"/>
              <a:buChar char="◻"/>
              <a:tabLst/>
              <a:defRPr sz="2800" b="0" i="0" u="none" strike="noStrike" cap="none" spc="0" baseline="0">
                <a:ln>
                  <a:noFill/>
                </a:ln>
                <a:solidFill>
                  <a:srgbClr val="C00000"/>
                </a:solidFill>
                <a:uFillTx/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marL="1543050" marR="0" indent="-400050" algn="l" defTabSz="914400" rtl="0" latinLnBrk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727CA3"/>
              </a:buClr>
              <a:buSzPct val="70000"/>
              <a:buFont typeface="Wingdings"/>
              <a:buChar char="◻"/>
              <a:tabLst/>
              <a:defRPr sz="2800" b="0" i="0" u="none" strike="noStrike" cap="none" spc="0" baseline="0">
                <a:ln>
                  <a:noFill/>
                </a:ln>
                <a:solidFill>
                  <a:srgbClr val="C00000"/>
                </a:solidFill>
                <a:uFillTx/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marL="2347913" marR="0" indent="-457200" algn="l" defTabSz="914400" rtl="0" latinLnBrk="0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>
                <a:srgbClr val="678BA8"/>
              </a:buClr>
              <a:buSzPct val="75000"/>
              <a:buFontTx/>
              <a:buChar char="◦"/>
              <a:tabLst/>
              <a:defRPr sz="2400" b="0" i="0" u="none" strike="noStrike" cap="none" spc="0" baseline="0">
                <a:ln>
                  <a:noFill/>
                </a:ln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6pPr>
            <a:lvl7pPr marL="2805113" marR="0" indent="-457200" algn="l" defTabSz="914400" rtl="0" latinLnBrk="0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>
                <a:srgbClr val="678BA8"/>
              </a:buClr>
              <a:buSzPct val="75000"/>
              <a:buFontTx/>
              <a:buChar char="◦"/>
              <a:tabLst/>
              <a:defRPr sz="2400" b="0" i="0" u="none" strike="noStrike" cap="none" spc="0" baseline="0">
                <a:ln>
                  <a:noFill/>
                </a:ln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7pPr>
            <a:lvl8pPr marL="3262313" marR="0" indent="-457200" algn="l" defTabSz="914400" rtl="0" latinLnBrk="0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>
                <a:srgbClr val="678BA8"/>
              </a:buClr>
              <a:buSzPct val="75000"/>
              <a:buFontTx/>
              <a:buChar char="◦"/>
              <a:tabLst/>
              <a:defRPr sz="2400" b="0" i="0" u="none" strike="noStrike" cap="none" spc="0" baseline="0">
                <a:ln>
                  <a:noFill/>
                </a:ln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8pPr>
            <a:lvl9pPr marL="3719512" marR="0" indent="-457200" algn="l" defTabSz="914400" rtl="0" latinLnBrk="0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>
                <a:srgbClr val="678BA8"/>
              </a:buClr>
              <a:buSzPct val="75000"/>
              <a:buFontTx/>
              <a:buChar char="◦"/>
              <a:tabLst/>
              <a:defRPr sz="2400" b="0" i="0" u="none" strike="noStrike" cap="none" spc="0" baseline="0">
                <a:ln>
                  <a:noFill/>
                </a:ln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727CA3"/>
              </a:buClr>
              <a:buSzPct val="76000"/>
              <a:buNone/>
              <a:tabLst/>
              <a:defRPr>
                <a:solidFill>
                  <a:srgbClr val="000000"/>
                </a:solidFill>
              </a:defRPr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  <a:cs typeface="Times New Roman"/>
                <a:sym typeface="Times New Roman"/>
              </a:rPr>
              <a:t>	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/>
              <a:cs typeface="Times New Roman"/>
              <a:sym typeface="Times New Roman"/>
            </a:endParaRPr>
          </a:p>
        </p:txBody>
      </p:sp>
      <p:pic>
        <p:nvPicPr>
          <p:cNvPr id="7" name="MSE-PSNR_v5.pd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31143" y="1857055"/>
            <a:ext cx="6669857" cy="3857945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99870-E0EB-4726-A481-9C7C4E16210A}" type="datetime1">
              <a:rPr lang="en-US" smtClean="0"/>
              <a:t>5/8/2017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</p:spTree>
    <p:extLst>
      <p:ext uri="{BB962C8B-B14F-4D97-AF65-F5344CB8AC3E}">
        <p14:creationId xmlns:p14="http://schemas.microsoft.com/office/powerpoint/2010/main" val="77637349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57200"/>
            <a:ext cx="8686800" cy="1143000"/>
          </a:xfrm>
        </p:spPr>
        <p:txBody>
          <a:bodyPr/>
          <a:lstStyle/>
          <a:p>
            <a:r>
              <a:rPr lang="en-US" sz="4000" dirty="0"/>
              <a:t>Summary of Progress in Last 2 Years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570037"/>
            <a:ext cx="8686800" cy="4525963"/>
          </a:xfrm>
        </p:spPr>
        <p:txBody>
          <a:bodyPr/>
          <a:lstStyle/>
          <a:p>
            <a:r>
              <a:rPr lang="en-US" sz="2800" dirty="0"/>
              <a:t>2015 Fall: MCL-JCI dataset</a:t>
            </a:r>
          </a:p>
          <a:p>
            <a:pPr lvl="1"/>
            <a:r>
              <a:rPr lang="en-US" sz="2400" dirty="0"/>
              <a:t>50 images of resolution 1920x1080, 35 subjects per image</a:t>
            </a:r>
          </a:p>
          <a:p>
            <a:r>
              <a:rPr lang="en-US" sz="2800" dirty="0"/>
              <a:t>2016 Spring: MCL-JCV dataset</a:t>
            </a:r>
          </a:p>
          <a:p>
            <a:pPr lvl="1"/>
            <a:r>
              <a:rPr lang="en-US" sz="2400" dirty="0"/>
              <a:t>30 videos of resolution 1920x1080, 50 subjects per video </a:t>
            </a:r>
          </a:p>
          <a:p>
            <a:r>
              <a:rPr lang="en-US" sz="2800" dirty="0"/>
              <a:t>2016 Fall: </a:t>
            </a:r>
            <a:r>
              <a:rPr lang="en-US" sz="2800" dirty="0" err="1"/>
              <a:t>VideoSet</a:t>
            </a:r>
            <a:endParaRPr lang="en-US" sz="2800" dirty="0"/>
          </a:p>
          <a:p>
            <a:pPr lvl="1"/>
            <a:r>
              <a:rPr lang="en-US" sz="2400" dirty="0"/>
              <a:t>220 videos of 4 resolutions (1080p, 720p, q-1080p and q-720p), 35 subjects per video/resolution</a:t>
            </a:r>
          </a:p>
          <a:p>
            <a:r>
              <a:rPr lang="en-US" sz="2800" dirty="0"/>
              <a:t>Set up a stage for the next large-scale JND subjective test …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30E7A-35CC-442C-BAD9-44370DACAC28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54987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898" y="451624"/>
            <a:ext cx="8229600" cy="1143000"/>
          </a:xfrm>
        </p:spPr>
        <p:txBody>
          <a:bodyPr/>
          <a:lstStyle/>
          <a:p>
            <a:r>
              <a:rPr lang="en-US"/>
              <a:t>Conclusion (1)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47800"/>
            <a:ext cx="8534400" cy="4876800"/>
          </a:xfrm>
        </p:spPr>
        <p:txBody>
          <a:bodyPr>
            <a:normAutofit fontScale="92500"/>
          </a:bodyPr>
          <a:lstStyle/>
          <a:p>
            <a:r>
              <a:rPr lang="en-US" dirty="0"/>
              <a:t>Insufficiency of rate-distortion theory</a:t>
            </a:r>
          </a:p>
          <a:p>
            <a:pPr lvl="1"/>
            <a:r>
              <a:rPr lang="en-US" dirty="0"/>
              <a:t>Source coding theory or joint source-channel coding theory does not take human perception into account</a:t>
            </a:r>
          </a:p>
          <a:p>
            <a:r>
              <a:rPr lang="en-US" dirty="0"/>
              <a:t>Human perception is a statistical phenomenon</a:t>
            </a:r>
          </a:p>
          <a:p>
            <a:pPr lvl="1"/>
            <a:r>
              <a:rPr lang="en-US" dirty="0"/>
              <a:t>Varying between individuals</a:t>
            </a:r>
          </a:p>
          <a:p>
            <a:r>
              <a:rPr lang="en-US" dirty="0"/>
              <a:t>HVS is a nonlinear system</a:t>
            </a:r>
          </a:p>
          <a:p>
            <a:pPr lvl="1"/>
            <a:r>
              <a:rPr lang="en-US" dirty="0"/>
              <a:t>The system fires only when the signal is above a certain threshold</a:t>
            </a:r>
          </a:p>
          <a:p>
            <a:pPr lvl="1"/>
            <a:r>
              <a:rPr lang="en-US" dirty="0"/>
              <a:t>Foundation of JND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endParaRPr lang="en-US" dirty="0"/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2919-89AE-4D9A-9D63-119EFF9EB9CB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4212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898" y="451624"/>
            <a:ext cx="8229600" cy="1143000"/>
          </a:xfrm>
        </p:spPr>
        <p:txBody>
          <a:bodyPr/>
          <a:lstStyle/>
          <a:p>
            <a:r>
              <a:rPr lang="en-US" dirty="0"/>
              <a:t>Conclusion (2)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2498" y="1616926"/>
            <a:ext cx="8534400" cy="4876800"/>
          </a:xfrm>
        </p:spPr>
        <p:txBody>
          <a:bodyPr>
            <a:normAutofit/>
          </a:bodyPr>
          <a:lstStyle/>
          <a:p>
            <a:r>
              <a:rPr lang="en-US" dirty="0"/>
              <a:t>Next-generation video coding technology can benefit from JND measurement and prediction</a:t>
            </a:r>
          </a:p>
          <a:p>
            <a:r>
              <a:rPr lang="en-US" dirty="0"/>
              <a:t>Data-driven or machine-learning based methodology can be further explored in many other areas</a:t>
            </a:r>
          </a:p>
          <a:p>
            <a:pPr lvl="1"/>
            <a:r>
              <a:rPr lang="en-US" dirty="0"/>
              <a:t>Super-resolution</a:t>
            </a:r>
          </a:p>
          <a:p>
            <a:pPr lvl="1"/>
            <a:r>
              <a:rPr lang="en-US" dirty="0"/>
              <a:t>VR content compression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endParaRPr lang="en-US" dirty="0"/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E71B3-8EFF-43AF-B4D7-470A0F40BD84}" type="datetime1">
              <a:rPr lang="en-US" smtClean="0"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VQEG Meeting, 2017 May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8401-D623-43AF-B93B-63704E399EF3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81312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r>
              <a:rPr lang="en-US" sz="3600" dirty="0"/>
              <a:t>Related Publications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686800" cy="5486400"/>
          </a:xfrm>
        </p:spPr>
        <p:txBody>
          <a:bodyPr>
            <a:normAutofit fontScale="40000" lnSpcReduction="20000"/>
          </a:bodyPr>
          <a:lstStyle/>
          <a:p>
            <a:pPr marL="0">
              <a:lnSpc>
                <a:spcPct val="107000"/>
              </a:lnSpc>
              <a:spcBef>
                <a:spcPts val="0"/>
              </a:spcBef>
            </a:pPr>
            <a:r>
              <a:rPr lang="en-US" sz="4000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MCL-JCV dataset</a:t>
            </a:r>
          </a:p>
          <a:p>
            <a:pPr marL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3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Haiqiang Wang, Weihao Gan, Sudeng Hu, Joe Yuchieh Lin, Lina Jin, </a:t>
            </a:r>
            <a:r>
              <a:rPr lang="en-US" sz="35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Longguang</a:t>
            </a:r>
            <a:r>
              <a:rPr lang="en-US" sz="3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Song, Ping Wang, Ioannis Katsavounidis, Anne Aaron and C.-C. Jay Kuo, “MCL-JCV: a JND-based H.264/AVC video quality assessment dataset,” IEEE ICIP, Phoenix, Arizona, USA, September 25-28, 2016.</a:t>
            </a:r>
          </a:p>
          <a:p>
            <a:pPr marL="0">
              <a:lnSpc>
                <a:spcPct val="107000"/>
              </a:lnSpc>
              <a:spcBef>
                <a:spcPts val="0"/>
              </a:spcBef>
            </a:pPr>
            <a:r>
              <a:rPr lang="en-US" sz="4000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GMM-based stair quality model</a:t>
            </a:r>
          </a:p>
          <a:p>
            <a:pPr marL="0" lvl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3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Sudeng Hu, Haiqiang Wang and C.-C. Jay Kuo, “A GMM-based stair quality model for human perceived JPEG images,” IEEE ICASSP, Shanghai, China, March 20-25, 2016.</a:t>
            </a:r>
          </a:p>
          <a:p>
            <a:pPr marL="0">
              <a:lnSpc>
                <a:spcPct val="107000"/>
              </a:lnSpc>
              <a:spcBef>
                <a:spcPts val="0"/>
              </a:spcBef>
            </a:pPr>
            <a:r>
              <a:rPr lang="en-US" sz="4000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MCL-JCI dataset</a:t>
            </a:r>
          </a:p>
          <a:p>
            <a:pPr marL="0" lvl="0" indent="0" algn="just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350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Lina Jin, Joe Yuchieh Lin, Sudeng Hu, Haiqiang Wang, Ping Wang, Ioannis Katsavounidis, Anne Aaron and C.-C. Jay Kuo. “Statistical Study on Perceived JPEG Image Quality via MCL-JCI Dataset Construction and Analysis,” </a:t>
            </a:r>
            <a:r>
              <a:rPr lang="en-US" sz="3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IS&amp;T Conference on Human Vision and Electronic Imaging (HVEI), San Francisco, CA, USA, February 14-18, 2016.</a:t>
            </a:r>
          </a:p>
          <a:p>
            <a:pPr marL="0">
              <a:lnSpc>
                <a:spcPct val="107000"/>
              </a:lnSpc>
              <a:spcBef>
                <a:spcPts val="0"/>
              </a:spcBef>
            </a:pPr>
            <a:r>
              <a:rPr lang="en-US" sz="4000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JND-based quality measure of coded image/video</a:t>
            </a:r>
          </a:p>
          <a:p>
            <a:pPr marL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350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Joe Yuchieh Lin, Lina Jin, Sudeng Hu, Ioannis Katsavounidis, Anne Aaron and C.-C. Jay Kuo. “Experimental Design and Analysis of JND Test on Coded Image/Video.” SPIE Optical Engineering+ Applications. International Society for Optics and Photonics, August 12, 2015 </a:t>
            </a: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b="1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VideoSet</a:t>
            </a:r>
            <a:endParaRPr lang="en-US" sz="40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4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Haiqiang Wang, Ioannis Katsavounidis, </a:t>
            </a:r>
            <a:r>
              <a:rPr lang="en-US" sz="40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Jiantong</a:t>
            </a:r>
            <a:r>
              <a:rPr lang="en-US" sz="4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Zhou, </a:t>
            </a:r>
            <a:r>
              <a:rPr lang="en-US" sz="40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Jeonghoon</a:t>
            </a:r>
            <a:r>
              <a:rPr lang="en-US" sz="4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Park, Shawmin Lei, Xin Zhou, Man-On Pun, Xin Jin, Ronggang Wang, Xu Wang, Yun Zhang, Jiwu Huang, Sam Kwong and C.-C. Jay Kuo, “</a:t>
            </a:r>
            <a:r>
              <a:rPr lang="en-US" sz="40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VideoSet</a:t>
            </a:r>
            <a:r>
              <a:rPr lang="en-US" sz="4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a large-scale compressed video quality dataset based on JND measurement,” accepted for publication in the Journal of Visual Communications and Image Representation.</a:t>
            </a:r>
            <a:endParaRPr lang="en-US" sz="4000" dirty="0">
              <a:solidFill>
                <a:schemeClr val="tx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US" dirty="0">
              <a:solidFill>
                <a:schemeClr val="tx1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41980"/>
      </p:ext>
    </p:extLst>
  </p:cSld>
  <p:clrMapOvr>
    <a:masterClrMapping/>
  </p:clrMapOvr>
</p:sld>
</file>

<file path=ppt/theme/theme1.xml><?xml version="1.0" encoding="utf-8"?>
<a:theme xmlns:a="http://schemas.openxmlformats.org/drawingml/2006/main" name="USCcardinalbar">
  <a:themeElements>
    <a:clrScheme name="Office Theme 4">
      <a:dk1>
        <a:srgbClr val="000000"/>
      </a:dk1>
      <a:lt1>
        <a:srgbClr val="DEF6F1"/>
      </a:lt1>
      <a:dk2>
        <a:srgbClr val="000000"/>
      </a:dk2>
      <a:lt2>
        <a:srgbClr val="969696"/>
      </a:lt2>
      <a:accent1>
        <a:srgbClr val="FFFFFF"/>
      </a:accent1>
      <a:accent2>
        <a:srgbClr val="8DC6FF"/>
      </a:accent2>
      <a:accent3>
        <a:srgbClr val="ECFAF7"/>
      </a:accent3>
      <a:accent4>
        <a:srgbClr val="000000"/>
      </a:accent4>
      <a:accent5>
        <a:srgbClr val="FFFFFF"/>
      </a:accent5>
      <a:accent6>
        <a:srgbClr val="7FB3E7"/>
      </a:accent6>
      <a:hlink>
        <a:srgbClr val="0066CC"/>
      </a:hlink>
      <a:folHlink>
        <a:srgbClr val="00A800"/>
      </a:folHlink>
    </a:clrScheme>
    <a:fontScheme name="Office Them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USCcardinalbar</Template>
  <TotalTime>6267</TotalTime>
  <Words>1646</Words>
  <Application>Microsoft Office PowerPoint</Application>
  <PresentationFormat>On-screen Show (4:3)</PresentationFormat>
  <Paragraphs>280</Paragraphs>
  <Slides>46</Slides>
  <Notes>11</Notes>
  <HiddenSlides>0</HiddenSlides>
  <MMClips>6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3" baseType="lpstr">
      <vt:lpstr>Helvetica Light</vt:lpstr>
      <vt:lpstr>Arial</vt:lpstr>
      <vt:lpstr>Calibri</vt:lpstr>
      <vt:lpstr>Times</vt:lpstr>
      <vt:lpstr>Times New Roman</vt:lpstr>
      <vt:lpstr>Wingdings</vt:lpstr>
      <vt:lpstr>USCcardinalbar</vt:lpstr>
      <vt:lpstr>How to Link Perceptual Visual Coding and Quality Assessment</vt:lpstr>
      <vt:lpstr>Perceptual Video Coding</vt:lpstr>
      <vt:lpstr>Visit to Netflix on Feb. 12, 2015</vt:lpstr>
      <vt:lpstr>Just-Noticeable-Difference (JND) Revisited</vt:lpstr>
      <vt:lpstr>Stair Quality Function (SQF)</vt:lpstr>
      <vt:lpstr>Shannon Rate-Distortion Theory Revisited</vt:lpstr>
      <vt:lpstr>MCL-JCI Dataset</vt:lpstr>
      <vt:lpstr>50 Source Images in MCL-JCI Dataset</vt:lpstr>
      <vt:lpstr>Sequential JND Point Search</vt:lpstr>
      <vt:lpstr>Statistics of JND Numbers and Highest/Lowest QF Values</vt:lpstr>
      <vt:lpstr> Number of Level = 5 (Minimum cases)</vt:lpstr>
      <vt:lpstr>Number of Level = 8 (Maximum cases)</vt:lpstr>
      <vt:lpstr>MCL-JCV Dataset</vt:lpstr>
      <vt:lpstr>Video Sources</vt:lpstr>
      <vt:lpstr>Stair Quality Function and Rate Control</vt:lpstr>
      <vt:lpstr>From PSNR to SUR</vt:lpstr>
      <vt:lpstr>Histogram of 1st JND for Kimono</vt:lpstr>
      <vt:lpstr>Video Source: Kimono</vt:lpstr>
      <vt:lpstr>Kimono – 85Mbps</vt:lpstr>
      <vt:lpstr>Kimono – 20Mbps</vt:lpstr>
      <vt:lpstr>Histogram of 1st JND for CarFirework</vt:lpstr>
      <vt:lpstr>Video Source: CarFirework</vt:lpstr>
      <vt:lpstr>CarFirework – 44Mbps</vt:lpstr>
      <vt:lpstr>CarFirework – 19Mbps</vt:lpstr>
      <vt:lpstr>Histogram of 1st JND for FoxBird</vt:lpstr>
      <vt:lpstr>Video Source: FoxBird</vt:lpstr>
      <vt:lpstr>FoxBird – 4.1Mbps </vt:lpstr>
      <vt:lpstr>FoxBird – 2.6Mbps </vt:lpstr>
      <vt:lpstr>Properties of JND Point</vt:lpstr>
      <vt:lpstr>PowerPoint Presentation</vt:lpstr>
      <vt:lpstr>Whether 3 JND Points Enough?</vt:lpstr>
      <vt:lpstr>Universal Quality Measures</vt:lpstr>
      <vt:lpstr>Implication on Video Coding</vt:lpstr>
      <vt:lpstr>VideoSet</vt:lpstr>
      <vt:lpstr>Source Video in VideoSet</vt:lpstr>
      <vt:lpstr>Percentages of Clips  Passing the Normality Test</vt:lpstr>
      <vt:lpstr>Histogram of 3 JND Points  for 220 Sequences</vt:lpstr>
      <vt:lpstr>JND Prediction</vt:lpstr>
      <vt:lpstr>Setup #1: Sequence Samples </vt:lpstr>
      <vt:lpstr>Setup #2: Best Scenario</vt:lpstr>
      <vt:lpstr>Setup #3: Segment Samples </vt:lpstr>
      <vt:lpstr>Impact on Video Encoding</vt:lpstr>
      <vt:lpstr>Summary of Progress in Last 2 Years</vt:lpstr>
      <vt:lpstr>Conclusion (1)</vt:lpstr>
      <vt:lpstr>Conclusion (2)</vt:lpstr>
      <vt:lpstr>Related Publications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Recent Developments and  Future Trends in  Visual Quality Assessment</dc:title>
  <dc:creator>Liu</dc:creator>
  <cp:lastModifiedBy>C.-C. Jay Kuo</cp:lastModifiedBy>
  <cp:revision>588</cp:revision>
  <cp:lastPrinted>2016-09-26T20:35:29Z</cp:lastPrinted>
  <dcterms:created xsi:type="dcterms:W3CDTF">2011-10-01T00:46:19Z</dcterms:created>
  <dcterms:modified xsi:type="dcterms:W3CDTF">2017-05-08T23:52:34Z</dcterms:modified>
</cp:coreProperties>
</file>