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8" r:id="rId2"/>
    <p:sldId id="261" r:id="rId3"/>
    <p:sldId id="259" r:id="rId4"/>
    <p:sldId id="260" r:id="rId5"/>
    <p:sldId id="262" r:id="rId6"/>
    <p:sldId id="263" r:id="rId7"/>
    <p:sldId id="264" r:id="rId8"/>
    <p:sldId id="267" r:id="rId9"/>
    <p:sldId id="268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2016" y="-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dmin:Documents:Presentations%20and%20proposals:VESA%20testing:preliminary%20outcom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dmin:Documents:Presentations%20and%20proposals:VESA%20testing:preliminary%20outcom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247870503176"/>
          <c:y val="0.0427392451258454"/>
          <c:w val="0.822939876474548"/>
          <c:h val="0.790293341795752"/>
        </c:manualLayout>
      </c:layout>
      <c:lineChart>
        <c:grouping val="standard"/>
        <c:varyColors val="0"/>
        <c:ser>
          <c:idx val="1"/>
          <c:order val="0"/>
          <c:tx>
            <c:strRef>
              <c:f>Sheet2!$E$6</c:f>
              <c:strCache>
                <c:ptCount val="1"/>
                <c:pt idx="0">
                  <c:v>blur</c:v>
                </c:pt>
              </c:strCache>
            </c:strRef>
          </c:tx>
          <c:cat>
            <c:numRef>
              <c:f>Sheet2!$C$7:$C$27</c:f>
              <c:numCache>
                <c:formatCode>General</c:formatCode>
                <c:ptCount val="2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  <c:pt idx="11">
                  <c:v>550.0</c:v>
                </c:pt>
                <c:pt idx="12">
                  <c:v>600.0</c:v>
                </c:pt>
                <c:pt idx="13">
                  <c:v>650.0</c:v>
                </c:pt>
                <c:pt idx="14">
                  <c:v>700.0</c:v>
                </c:pt>
                <c:pt idx="15">
                  <c:v>750.0</c:v>
                </c:pt>
                <c:pt idx="16">
                  <c:v>800.0</c:v>
                </c:pt>
                <c:pt idx="17">
                  <c:v>850.0</c:v>
                </c:pt>
                <c:pt idx="18">
                  <c:v>900.0</c:v>
                </c:pt>
                <c:pt idx="19">
                  <c:v>950.0</c:v>
                </c:pt>
                <c:pt idx="20">
                  <c:v>1000.0</c:v>
                </c:pt>
              </c:numCache>
            </c:numRef>
          </c:cat>
          <c:val>
            <c:numRef>
              <c:f>Sheet2!$E$7:$E$27</c:f>
              <c:numCache>
                <c:formatCode>0.00%</c:formatCode>
                <c:ptCount val="21"/>
                <c:pt idx="0">
                  <c:v>0.003</c:v>
                </c:pt>
                <c:pt idx="1">
                  <c:v>0.02</c:v>
                </c:pt>
                <c:pt idx="2">
                  <c:v>0.03</c:v>
                </c:pt>
                <c:pt idx="3">
                  <c:v>0.108</c:v>
                </c:pt>
                <c:pt idx="4">
                  <c:v>0.183</c:v>
                </c:pt>
                <c:pt idx="5">
                  <c:v>0.186</c:v>
                </c:pt>
                <c:pt idx="6">
                  <c:v>0.14</c:v>
                </c:pt>
                <c:pt idx="7">
                  <c:v>0.083</c:v>
                </c:pt>
                <c:pt idx="8">
                  <c:v>0.065</c:v>
                </c:pt>
                <c:pt idx="9">
                  <c:v>0.049</c:v>
                </c:pt>
                <c:pt idx="10">
                  <c:v>0.039</c:v>
                </c:pt>
                <c:pt idx="11">
                  <c:v>0.022</c:v>
                </c:pt>
                <c:pt idx="12">
                  <c:v>0.02</c:v>
                </c:pt>
                <c:pt idx="13">
                  <c:v>0.008</c:v>
                </c:pt>
                <c:pt idx="14">
                  <c:v>0.012</c:v>
                </c:pt>
                <c:pt idx="15">
                  <c:v>0.008</c:v>
                </c:pt>
                <c:pt idx="16">
                  <c:v>0.01</c:v>
                </c:pt>
                <c:pt idx="17">
                  <c:v>0.002</c:v>
                </c:pt>
                <c:pt idx="18">
                  <c:v>0.005</c:v>
                </c:pt>
                <c:pt idx="19">
                  <c:v>0.002</c:v>
                </c:pt>
                <c:pt idx="20">
                  <c:v>0.005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Sheet2!$F$6</c:f>
              <c:strCache>
                <c:ptCount val="1"/>
                <c:pt idx="0">
                  <c:v>No change</c:v>
                </c:pt>
              </c:strCache>
            </c:strRef>
          </c:tx>
          <c:cat>
            <c:numRef>
              <c:f>Sheet2!$C$7:$C$27</c:f>
              <c:numCache>
                <c:formatCode>General</c:formatCode>
                <c:ptCount val="2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  <c:pt idx="11">
                  <c:v>550.0</c:v>
                </c:pt>
                <c:pt idx="12">
                  <c:v>600.0</c:v>
                </c:pt>
                <c:pt idx="13">
                  <c:v>650.0</c:v>
                </c:pt>
                <c:pt idx="14">
                  <c:v>700.0</c:v>
                </c:pt>
                <c:pt idx="15">
                  <c:v>750.0</c:v>
                </c:pt>
                <c:pt idx="16">
                  <c:v>800.0</c:v>
                </c:pt>
                <c:pt idx="17">
                  <c:v>850.0</c:v>
                </c:pt>
                <c:pt idx="18">
                  <c:v>900.0</c:v>
                </c:pt>
                <c:pt idx="19">
                  <c:v>950.0</c:v>
                </c:pt>
                <c:pt idx="20">
                  <c:v>1000.0</c:v>
                </c:pt>
              </c:numCache>
            </c:numRef>
          </c:cat>
          <c:val>
            <c:numRef>
              <c:f>Sheet2!$F$7:$F$27</c:f>
              <c:numCache>
                <c:formatCode>0.00%</c:formatCode>
                <c:ptCount val="21"/>
                <c:pt idx="0">
                  <c:v>0.001</c:v>
                </c:pt>
                <c:pt idx="1">
                  <c:v>0.016</c:v>
                </c:pt>
                <c:pt idx="2">
                  <c:v>0.032</c:v>
                </c:pt>
                <c:pt idx="3">
                  <c:v>0.102</c:v>
                </c:pt>
                <c:pt idx="4">
                  <c:v>0.232</c:v>
                </c:pt>
                <c:pt idx="5">
                  <c:v>0.209</c:v>
                </c:pt>
                <c:pt idx="6">
                  <c:v>0.162</c:v>
                </c:pt>
                <c:pt idx="7">
                  <c:v>0.089</c:v>
                </c:pt>
                <c:pt idx="8">
                  <c:v>0.06</c:v>
                </c:pt>
                <c:pt idx="9">
                  <c:v>0.03</c:v>
                </c:pt>
                <c:pt idx="10">
                  <c:v>0.019</c:v>
                </c:pt>
                <c:pt idx="11">
                  <c:v>0.015</c:v>
                </c:pt>
                <c:pt idx="12">
                  <c:v>0.011</c:v>
                </c:pt>
                <c:pt idx="13">
                  <c:v>0.005</c:v>
                </c:pt>
                <c:pt idx="14">
                  <c:v>0.004</c:v>
                </c:pt>
                <c:pt idx="15">
                  <c:v>0.003</c:v>
                </c:pt>
                <c:pt idx="16">
                  <c:v>0.003</c:v>
                </c:pt>
                <c:pt idx="17">
                  <c:v>0.003</c:v>
                </c:pt>
                <c:pt idx="18">
                  <c:v>0.002</c:v>
                </c:pt>
                <c:pt idx="19">
                  <c:v>0.001</c:v>
                </c:pt>
                <c:pt idx="20">
                  <c:v>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46652344"/>
        <c:axId val="1840588840"/>
      </c:lineChart>
      <c:catAx>
        <c:axId val="18466523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Fixation Duration (50 ms</a:t>
                </a:r>
                <a:r>
                  <a:rPr lang="en-US" sz="2400" baseline="0"/>
                  <a:t> Bins)</a:t>
                </a:r>
                <a:endParaRPr lang="en-US" sz="2400"/>
              </a:p>
            </c:rich>
          </c:tx>
          <c:layout>
            <c:manualLayout>
              <c:xMode val="edge"/>
              <c:yMode val="edge"/>
              <c:x val="0.261892105494248"/>
              <c:y val="0.91239669421487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840588840"/>
        <c:crosses val="autoZero"/>
        <c:auto val="1"/>
        <c:lblAlgn val="ctr"/>
        <c:lblOffset val="100"/>
        <c:noMultiLvlLbl val="0"/>
      </c:catAx>
      <c:valAx>
        <c:axId val="184058884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Percentage (%)</a:t>
                </a:r>
              </a:p>
            </c:rich>
          </c:tx>
          <c:layout>
            <c:manualLayout>
              <c:xMode val="edge"/>
              <c:yMode val="edge"/>
              <c:x val="0.00185873605947955"/>
              <c:y val="0.208749701741828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846652344"/>
        <c:crosses val="autoZero"/>
        <c:crossBetween val="between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741022158475544"/>
          <c:y val="0.0432703940974632"/>
          <c:w val="0.214368176096947"/>
          <c:h val="0.162558757611218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7389134443696"/>
          <c:y val="0.0402203856749311"/>
          <c:w val="0.822939876474548"/>
          <c:h val="0.802887800234039"/>
        </c:manualLayout>
      </c:layout>
      <c:lineChart>
        <c:grouping val="standard"/>
        <c:varyColors val="0"/>
        <c:ser>
          <c:idx val="1"/>
          <c:order val="0"/>
          <c:tx>
            <c:strRef>
              <c:f>Sheet2!$L$6</c:f>
              <c:strCache>
                <c:ptCount val="1"/>
                <c:pt idx="0">
                  <c:v>blur</c:v>
                </c:pt>
              </c:strCache>
            </c:strRef>
          </c:tx>
          <c:cat>
            <c:numRef>
              <c:f>Sheet2!$J$7:$J$17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Sheet2!$L$7:$L$17</c:f>
              <c:numCache>
                <c:formatCode>0.00%</c:formatCode>
                <c:ptCount val="11"/>
                <c:pt idx="0" formatCode="0.000%">
                  <c:v>0.003</c:v>
                </c:pt>
                <c:pt idx="1">
                  <c:v>0.0200601805416249</c:v>
                </c:pt>
                <c:pt idx="2">
                  <c:v>0.0307062436028659</c:v>
                </c:pt>
                <c:pt idx="3">
                  <c:v>0.114044350580781</c:v>
                </c:pt>
                <c:pt idx="4">
                  <c:v>0.218116805721097</c:v>
                </c:pt>
                <c:pt idx="5">
                  <c:v>0.283536585365854</c:v>
                </c:pt>
                <c:pt idx="6">
                  <c:v>0.297872340425532</c:v>
                </c:pt>
                <c:pt idx="7">
                  <c:v>0.251515151515152</c:v>
                </c:pt>
                <c:pt idx="8">
                  <c:v>0.263157894736842</c:v>
                </c:pt>
                <c:pt idx="9">
                  <c:v>0.269230769230769</c:v>
                </c:pt>
                <c:pt idx="10">
                  <c:v>0.293233082706767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Sheet2!$M$6</c:f>
              <c:strCache>
                <c:ptCount val="1"/>
                <c:pt idx="0">
                  <c:v>No change</c:v>
                </c:pt>
              </c:strCache>
            </c:strRef>
          </c:tx>
          <c:cat>
            <c:numRef>
              <c:f>Sheet2!$J$7:$J$17</c:f>
              <c:numCache>
                <c:formatCode>General</c:formatCode>
                <c:ptCount val="11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  <c:pt idx="3">
                  <c:v>150.0</c:v>
                </c:pt>
                <c:pt idx="4">
                  <c:v>200.0</c:v>
                </c:pt>
                <c:pt idx="5">
                  <c:v>250.0</c:v>
                </c:pt>
                <c:pt idx="6">
                  <c:v>300.0</c:v>
                </c:pt>
                <c:pt idx="7">
                  <c:v>350.0</c:v>
                </c:pt>
                <c:pt idx="8">
                  <c:v>400.0</c:v>
                </c:pt>
                <c:pt idx="9">
                  <c:v>450.0</c:v>
                </c:pt>
                <c:pt idx="10">
                  <c:v>500.0</c:v>
                </c:pt>
              </c:numCache>
            </c:numRef>
          </c:cat>
          <c:val>
            <c:numRef>
              <c:f>Sheet2!$M$7:$M$17</c:f>
              <c:numCache>
                <c:formatCode>0.00%</c:formatCode>
                <c:ptCount val="11"/>
                <c:pt idx="0" formatCode="0.000%">
                  <c:v>0.001</c:v>
                </c:pt>
                <c:pt idx="1">
                  <c:v>0.016016016016016</c:v>
                </c:pt>
                <c:pt idx="2">
                  <c:v>0.0325534079348932</c:v>
                </c:pt>
                <c:pt idx="3">
                  <c:v>0.107255520504732</c:v>
                </c:pt>
                <c:pt idx="4">
                  <c:v>0.273262661955241</c:v>
                </c:pt>
                <c:pt idx="5">
                  <c:v>0.338735818476499</c:v>
                </c:pt>
                <c:pt idx="6">
                  <c:v>0.397058823529412</c:v>
                </c:pt>
                <c:pt idx="7">
                  <c:v>0.361788617886179</c:v>
                </c:pt>
                <c:pt idx="8">
                  <c:v>0.382165605095541</c:v>
                </c:pt>
                <c:pt idx="9">
                  <c:v>0.309278350515464</c:v>
                </c:pt>
                <c:pt idx="10">
                  <c:v>0.283582089552239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23649992"/>
        <c:axId val="1836229816"/>
      </c:lineChart>
      <c:catAx>
        <c:axId val="18236499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Saccade Latency (50 ms</a:t>
                </a:r>
                <a:r>
                  <a:rPr lang="en-US" sz="2400" baseline="0"/>
                  <a:t> Bins)</a:t>
                </a:r>
                <a:endParaRPr lang="en-US" sz="2400"/>
              </a:p>
            </c:rich>
          </c:tx>
          <c:layout>
            <c:manualLayout>
              <c:xMode val="edge"/>
              <c:yMode val="edge"/>
              <c:x val="0.261892105494248"/>
              <c:y val="0.91239669421487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836229816"/>
        <c:crosses val="autoZero"/>
        <c:auto val="1"/>
        <c:lblAlgn val="ctr"/>
        <c:lblOffset val="100"/>
        <c:noMultiLvlLbl val="0"/>
      </c:catAx>
      <c:valAx>
        <c:axId val="183622981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Likelihood of Saccade</a:t>
                </a:r>
              </a:p>
            </c:rich>
          </c:tx>
          <c:layout>
            <c:manualLayout>
              <c:xMode val="edge"/>
              <c:yMode val="edge"/>
              <c:x val="0.00185873605947955"/>
              <c:y val="0.208749701741828"/>
            </c:manualLayout>
          </c:layout>
          <c:overlay val="0"/>
        </c:title>
        <c:numFmt formatCode="#,##0.00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823649992"/>
        <c:crosses val="autoZero"/>
        <c:crossBetween val="between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161096507917923"/>
          <c:y val="0.0382326107221484"/>
          <c:w val="0.257119105464977"/>
          <c:h val="0.165077649298875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6C85B-8ABA-CF40-881A-33A55B7FD157}" type="datetimeFigureOut">
              <a:rPr lang="en-US" smtClean="0"/>
              <a:t>10/15/16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F6EA0-4ECC-584B-A993-E379F56C3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584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7931725" indent="-37474525"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D7300EF-8631-1C4F-8D13-DB380723DB6A}" type="slidenum">
              <a:rPr lang="zh-TW" altLang="en-US">
                <a:solidFill>
                  <a:srgbClr val="000000"/>
                </a:solidFill>
                <a:ea typeface="新細明體" charset="0"/>
                <a:cs typeface="新細明體" charset="0"/>
              </a:rPr>
              <a:pPr eaLnBrk="1" hangingPunct="1"/>
              <a:t>5</a:t>
            </a:fld>
            <a:endParaRPr lang="en-US" altLang="zh-TW">
              <a:solidFill>
                <a:srgbClr val="000000"/>
              </a:solidFill>
              <a:ea typeface="新細明體" charset="0"/>
              <a:cs typeface="新細明體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zh-TW" altLang="en-US">
              <a:ea typeface="新細明體" charset="0"/>
              <a:cs typeface="新細明體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7931725" indent="-37474525"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D7300EF-8631-1C4F-8D13-DB380723DB6A}" type="slidenum">
              <a:rPr lang="zh-TW" altLang="en-US">
                <a:solidFill>
                  <a:srgbClr val="000000"/>
                </a:solidFill>
                <a:ea typeface="新細明體" charset="0"/>
                <a:cs typeface="新細明體" charset="0"/>
              </a:rPr>
              <a:pPr eaLnBrk="1" hangingPunct="1"/>
              <a:t>6</a:t>
            </a:fld>
            <a:endParaRPr lang="en-US" altLang="zh-TW">
              <a:solidFill>
                <a:srgbClr val="000000"/>
              </a:solidFill>
              <a:ea typeface="新細明體" charset="0"/>
              <a:cs typeface="新細明體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zh-TW" altLang="en-US">
              <a:ea typeface="新細明體" charset="0"/>
              <a:cs typeface="新細明體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7931725" indent="-37474525"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D7300EF-8631-1C4F-8D13-DB380723DB6A}" type="slidenum">
              <a:rPr lang="zh-TW" altLang="en-US">
                <a:solidFill>
                  <a:srgbClr val="000000"/>
                </a:solidFill>
                <a:ea typeface="新細明體" charset="0"/>
                <a:cs typeface="新細明體" charset="0"/>
              </a:rPr>
              <a:pPr eaLnBrk="1" hangingPunct="1"/>
              <a:t>10</a:t>
            </a:fld>
            <a:endParaRPr lang="en-US" altLang="zh-TW">
              <a:solidFill>
                <a:srgbClr val="000000"/>
              </a:solidFill>
              <a:ea typeface="新細明體" charset="0"/>
              <a:cs typeface="新細明體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zh-TW" altLang="en-US">
              <a:ea typeface="新細明體" charset="0"/>
              <a:cs typeface="新細明體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7961-6DDE-E941-9351-642369412DEE}" type="datetimeFigureOut">
              <a:rPr lang="en-US" smtClean="0"/>
              <a:t>10/15/16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1DB1-19D0-7542-AB7F-F67627843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179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7961-6DDE-E941-9351-642369412DEE}" type="datetimeFigureOut">
              <a:rPr lang="en-US" smtClean="0"/>
              <a:t>10/15/16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1DB1-19D0-7542-AB7F-F67627843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123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7961-6DDE-E941-9351-642369412DEE}" type="datetimeFigureOut">
              <a:rPr lang="en-US" smtClean="0"/>
              <a:t>10/15/16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1DB1-19D0-7542-AB7F-F67627843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220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7961-6DDE-E941-9351-642369412DEE}" type="datetimeFigureOut">
              <a:rPr lang="en-US" smtClean="0"/>
              <a:t>10/15/16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1DB1-19D0-7542-AB7F-F67627843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7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7961-6DDE-E941-9351-642369412DEE}" type="datetimeFigureOut">
              <a:rPr lang="en-US" smtClean="0"/>
              <a:t>10/15/16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1DB1-19D0-7542-AB7F-F67627843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811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7961-6DDE-E941-9351-642369412DEE}" type="datetimeFigureOut">
              <a:rPr lang="en-US" smtClean="0"/>
              <a:t>10/15/16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1DB1-19D0-7542-AB7F-F67627843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653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7961-6DDE-E941-9351-642369412DEE}" type="datetimeFigureOut">
              <a:rPr lang="en-US" smtClean="0"/>
              <a:t>10/15/16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1DB1-19D0-7542-AB7F-F67627843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979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7961-6DDE-E941-9351-642369412DEE}" type="datetimeFigureOut">
              <a:rPr lang="en-US" smtClean="0"/>
              <a:t>10/15/16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1DB1-19D0-7542-AB7F-F67627843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545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7961-6DDE-E941-9351-642369412DEE}" type="datetimeFigureOut">
              <a:rPr lang="en-US" smtClean="0"/>
              <a:t>10/15/16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1DB1-19D0-7542-AB7F-F67627843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639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7961-6DDE-E941-9351-642369412DEE}" type="datetimeFigureOut">
              <a:rPr lang="en-US" smtClean="0"/>
              <a:t>10/15/16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1DB1-19D0-7542-AB7F-F67627843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07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7961-6DDE-E941-9351-642369412DEE}" type="datetimeFigureOut">
              <a:rPr lang="en-US" smtClean="0"/>
              <a:t>10/15/16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1DB1-19D0-7542-AB7F-F67627843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422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97961-6DDE-E941-9351-642369412DEE}" type="datetimeFigureOut">
              <a:rPr lang="en-US" smtClean="0"/>
              <a:t>10/15/16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C1DB1-19D0-7542-AB7F-F67627843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07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191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Visual Perception in a nutshell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3320"/>
            <a:ext cx="8229600" cy="4525963"/>
          </a:xfrm>
        </p:spPr>
        <p:txBody>
          <a:bodyPr>
            <a:noAutofit/>
          </a:bodyPr>
          <a:lstStyle/>
          <a:p>
            <a:r>
              <a:rPr lang="en-US" sz="2800" dirty="0" smtClean="0"/>
              <a:t>Human vision has a limited spatial extent (2 degrees) for processing visual details in the fovea. </a:t>
            </a:r>
          </a:p>
          <a:p>
            <a:r>
              <a:rPr lang="en-US" sz="2800" dirty="0" smtClean="0"/>
              <a:t>Visual perception is achieved by making many eye fixations and stitching an constructed view of the visual world.</a:t>
            </a:r>
          </a:p>
          <a:p>
            <a:r>
              <a:rPr lang="en-US" sz="2800" dirty="0" smtClean="0"/>
              <a:t>It </a:t>
            </a:r>
            <a:r>
              <a:rPr lang="en-US" sz="2800" dirty="0" smtClean="0"/>
              <a:t>does not retain visual details but actively </a:t>
            </a:r>
            <a:r>
              <a:rPr lang="en-US" sz="2800" dirty="0" smtClean="0"/>
              <a:t>constructs </a:t>
            </a:r>
            <a:r>
              <a:rPr lang="en-US" sz="2800" dirty="0" smtClean="0"/>
              <a:t>them.</a:t>
            </a:r>
          </a:p>
          <a:p>
            <a:r>
              <a:rPr lang="en-US" sz="2800" dirty="0" smtClean="0"/>
              <a:t>Even salient differences cannot be detected without directed attention to them.</a:t>
            </a:r>
          </a:p>
          <a:p>
            <a:r>
              <a:rPr lang="en-US" sz="2800" dirty="0" smtClean="0"/>
              <a:t>Visual detection is degraded at farther </a:t>
            </a:r>
            <a:r>
              <a:rPr lang="en-US" sz="2800" dirty="0" smtClean="0"/>
              <a:t>visual </a:t>
            </a:r>
            <a:r>
              <a:rPr lang="en-US" sz="2800" dirty="0" smtClean="0"/>
              <a:t>eccentricities.</a:t>
            </a:r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74723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319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Why </a:t>
            </a:r>
            <a:r>
              <a:rPr lang="en-US" dirty="0" smtClean="0"/>
              <a:t>flicker detection is not useful?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Flickering images attract attention by eliciting low-level visual processes (luminance or color changes); </a:t>
            </a:r>
            <a:endParaRPr lang="en-US" dirty="0" smtClean="0"/>
          </a:p>
          <a:p>
            <a:r>
              <a:rPr lang="en-US" dirty="0" smtClean="0"/>
              <a:t>Natural viewing involves recognition of visual objects, not detecting flickers; </a:t>
            </a:r>
            <a:endParaRPr lang="en-US" dirty="0" smtClean="0"/>
          </a:p>
          <a:p>
            <a:r>
              <a:rPr lang="en-US" dirty="0" err="1" smtClean="0"/>
              <a:t>Lossy</a:t>
            </a:r>
            <a:r>
              <a:rPr lang="en-US" dirty="0" smtClean="0"/>
              <a:t> vision refers </a:t>
            </a:r>
            <a:r>
              <a:rPr lang="en-US" dirty="0" smtClean="0"/>
              <a:t>to </a:t>
            </a:r>
            <a:r>
              <a:rPr lang="en-US" dirty="0" smtClean="0"/>
              <a:t>the impeded appreciation of visual content, </a:t>
            </a:r>
            <a:r>
              <a:rPr lang="en-US" dirty="0" smtClean="0"/>
              <a:t>not detectable artificial, visual anomaly.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993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42962"/>
          </a:xfrm>
        </p:spPr>
        <p:txBody>
          <a:bodyPr>
            <a:normAutofit/>
          </a:bodyPr>
          <a:lstStyle/>
          <a:p>
            <a:r>
              <a:rPr lang="en-US" dirty="0" smtClean="0"/>
              <a:t>Gaze-contingent flicker paradigm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636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Present the </a:t>
            </a:r>
            <a:r>
              <a:rPr lang="en-US" dirty="0" smtClean="0"/>
              <a:t>degraded stimulus/flicker while normal visual tasks are being executed (ecologically valid).</a:t>
            </a:r>
            <a:endParaRPr lang="en-US" dirty="0" smtClean="0"/>
          </a:p>
          <a:p>
            <a:r>
              <a:rPr lang="en-US" dirty="0" smtClean="0"/>
              <a:t>Identify </a:t>
            </a:r>
            <a:r>
              <a:rPr lang="en-US" dirty="0" err="1" smtClean="0"/>
              <a:t>lossy</a:t>
            </a:r>
            <a:r>
              <a:rPr lang="en-US" dirty="0" smtClean="0"/>
              <a:t> image based </a:t>
            </a:r>
            <a:r>
              <a:rPr lang="en-US" dirty="0" smtClean="0"/>
              <a:t>on </a:t>
            </a:r>
            <a:r>
              <a:rPr lang="en-US" dirty="0" smtClean="0"/>
              <a:t>unconscious processes in </a:t>
            </a:r>
            <a:r>
              <a:rPr lang="en-US" dirty="0" smtClean="0"/>
              <a:t>human vision. </a:t>
            </a:r>
            <a:endParaRPr lang="en-US" dirty="0" smtClean="0"/>
          </a:p>
          <a:p>
            <a:pPr lvl="1"/>
            <a:r>
              <a:rPr lang="en-US" dirty="0" smtClean="0"/>
              <a:t>Longer eye fixation</a:t>
            </a:r>
          </a:p>
          <a:p>
            <a:pPr lvl="1"/>
            <a:r>
              <a:rPr lang="en-US" dirty="0" smtClean="0"/>
              <a:t>Shortened saccade length</a:t>
            </a:r>
          </a:p>
          <a:p>
            <a:pPr lvl="1"/>
            <a:r>
              <a:rPr lang="en-US" dirty="0" smtClean="0"/>
              <a:t>More refixation </a:t>
            </a:r>
            <a:endParaRPr lang="en-US" dirty="0" smtClean="0"/>
          </a:p>
          <a:p>
            <a:r>
              <a:rPr lang="en-US" dirty="0" smtClean="0"/>
              <a:t>Employ bottom-up information processing for </a:t>
            </a:r>
            <a:r>
              <a:rPr lang="en-US" dirty="0" smtClean="0"/>
              <a:t>the </a:t>
            </a:r>
            <a:r>
              <a:rPr lang="en-US" dirty="0" smtClean="0"/>
              <a:t>detection of visual anomaly.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055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ow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300" y="1892300"/>
            <a:ext cx="4071068" cy="30533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Example: Blur in the fovea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62000" y="5162176"/>
            <a:ext cx="792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With whole-field degradation, a </a:t>
            </a:r>
            <a:r>
              <a:rPr lang="en-US" sz="2400" dirty="0" smtClean="0"/>
              <a:t>degraded image can be </a:t>
            </a:r>
            <a:r>
              <a:rPr lang="en-US" sz="2400" dirty="0" smtClean="0">
                <a:solidFill>
                  <a:srgbClr val="FF0000"/>
                </a:solidFill>
              </a:rPr>
              <a:t>always </a:t>
            </a:r>
            <a:r>
              <a:rPr lang="en-US" sz="2400" dirty="0" smtClean="0">
                <a:solidFill>
                  <a:srgbClr val="FF0000"/>
                </a:solidFill>
              </a:rPr>
              <a:t>presented at </a:t>
            </a:r>
            <a:r>
              <a:rPr lang="en-US" sz="2400" dirty="0" smtClean="0">
                <a:solidFill>
                  <a:srgbClr val="FF0000"/>
                </a:solidFill>
              </a:rPr>
              <a:t>the fovea during eye fixation with a flicker </a:t>
            </a:r>
            <a:r>
              <a:rPr lang="en-US" sz="2400" dirty="0" smtClean="0"/>
              <a:t>to </a:t>
            </a:r>
            <a:r>
              <a:rPr lang="en-US" sz="2400" dirty="0" smtClean="0"/>
              <a:t>evaluate a </a:t>
            </a:r>
            <a:r>
              <a:rPr lang="en-US" sz="2400" dirty="0" err="1" smtClean="0"/>
              <a:t>lossy</a:t>
            </a:r>
            <a:r>
              <a:rPr lang="en-US" sz="2400" dirty="0" smtClean="0"/>
              <a:t> image; unconscious effects on eye movements within the degraded area can be identified.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2971565"/>
            <a:ext cx="1219200" cy="108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700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dirty="0" smtClean="0">
                <a:solidFill>
                  <a:srgbClr val="7B9899"/>
                </a:solidFill>
                <a:ea typeface="+mj-ea"/>
              </a:rPr>
              <a:t>Research Questions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41240"/>
            <a:ext cx="6945681" cy="4117975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Can a static, local visual anomaly cause a change in eye movement pattern (longer fixation, shorter saccade, </a:t>
            </a:r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regression, lower </a:t>
            </a:r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velocity)?</a:t>
            </a:r>
            <a:endParaRPr lang="en-US" altLang="zh-TW" sz="3200" dirty="0">
              <a:latin typeface="Calibri" charset="0"/>
              <a:ea typeface="新細明體" charset="0"/>
              <a:cs typeface="新細明體" charset="0"/>
            </a:endParaRPr>
          </a:p>
          <a:p>
            <a:pPr eaLnBrk="1" hangingPunct="1"/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Is the Gaze-contingent Flicker Paradigm effective in measuring the ability to detect such anomaly (identified location and shorter latency of identification)?</a:t>
            </a:r>
            <a:endParaRPr lang="en-US" altLang="zh-TW" sz="3200" dirty="0">
              <a:latin typeface="Calibri" charset="0"/>
              <a:ea typeface="新細明體" charset="0"/>
              <a:cs typeface="新細明體" charset="0"/>
            </a:endParaRPr>
          </a:p>
        </p:txBody>
      </p:sp>
      <p:sp>
        <p:nvSpPr>
          <p:cNvPr id="14341" name="Slide Number Placeholder 16"/>
          <p:cNvSpPr txBox="1">
            <a:spLocks/>
          </p:cNvSpPr>
          <p:nvPr/>
        </p:nvSpPr>
        <p:spPr bwMode="auto">
          <a:xfrm>
            <a:off x="8534400" y="6324600"/>
            <a:ext cx="45720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rIns="4572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7931725" indent="-374745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fld id="{9B2E6021-53D7-9846-B3AD-653CDAA9915B}" type="slidenum">
              <a:rPr lang="zh-TW" altLang="en-US" sz="1600">
                <a:solidFill>
                  <a:srgbClr val="FFFFFF"/>
                </a:solidFill>
                <a:latin typeface="Times New Roman" charset="0"/>
                <a:ea typeface="新細明體" charset="0"/>
                <a:cs typeface="新細明體" charset="0"/>
              </a:rPr>
              <a:pPr algn="ctr" eaLnBrk="1" hangingPunct="1"/>
              <a:t>5</a:t>
            </a:fld>
            <a:endParaRPr lang="en-US" altLang="zh-TW" sz="1600">
              <a:solidFill>
                <a:srgbClr val="FFFFFF"/>
              </a:solidFill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891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dirty="0" smtClean="0">
                <a:solidFill>
                  <a:srgbClr val="7B9899"/>
                </a:solidFill>
                <a:ea typeface="+mj-ea"/>
              </a:rPr>
              <a:t>Research Design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614680" y="1249680"/>
            <a:ext cx="7269151" cy="4117975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Task: report any image blur (not detecting a repetitive flicker).</a:t>
            </a:r>
          </a:p>
          <a:p>
            <a:pPr eaLnBrk="1" hangingPunct="1"/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Image </a:t>
            </a:r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conditions: (43 sets)</a:t>
            </a:r>
            <a:endParaRPr lang="en-US" altLang="zh-TW" sz="3200" dirty="0">
              <a:latin typeface="Calibri" charset="0"/>
              <a:ea typeface="新細明體" charset="0"/>
              <a:cs typeface="新細明體" charset="0"/>
            </a:endParaRPr>
          </a:p>
          <a:p>
            <a:pPr lvl="1"/>
            <a:r>
              <a:rPr lang="en-US" altLang="zh-TW" sz="3000" dirty="0" smtClean="0">
                <a:latin typeface="Calibri" charset="0"/>
                <a:ea typeface="新細明體" charset="0"/>
                <a:cs typeface="新細明體" charset="0"/>
              </a:rPr>
              <a:t>Original -&gt; Original</a:t>
            </a:r>
          </a:p>
          <a:p>
            <a:pPr lvl="1"/>
            <a:r>
              <a:rPr lang="en-US" altLang="zh-TW" sz="3000" dirty="0" smtClean="0">
                <a:latin typeface="Calibri" charset="0"/>
                <a:ea typeface="新細明體" charset="0"/>
                <a:cs typeface="新細明體" charset="0"/>
              </a:rPr>
              <a:t>Original </a:t>
            </a:r>
            <a:r>
              <a:rPr lang="en-US" altLang="zh-TW" sz="3000" dirty="0" smtClean="0">
                <a:latin typeface="Calibri" charset="0"/>
                <a:ea typeface="新細明體" charset="0"/>
                <a:cs typeface="新細明體" charset="0"/>
              </a:rPr>
              <a:t>-&gt; Blurred (2-degree circle)</a:t>
            </a:r>
            <a:endParaRPr lang="en-US" altLang="zh-TW" sz="3000" dirty="0">
              <a:latin typeface="Calibri" charset="0"/>
              <a:ea typeface="新細明體" charset="0"/>
              <a:cs typeface="新細明體" charset="0"/>
            </a:endParaRPr>
          </a:p>
          <a:p>
            <a:pPr eaLnBrk="1" hangingPunct="1"/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Viewing time: 30 seconds</a:t>
            </a:r>
          </a:p>
          <a:p>
            <a:pPr eaLnBrk="1" hangingPunct="1"/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Flicker: 150 ms after fixation onset for every </a:t>
            </a:r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fixation (original -&gt; blurred).</a:t>
            </a:r>
            <a:endParaRPr lang="en-US" altLang="zh-TW" sz="3200" dirty="0" smtClean="0">
              <a:latin typeface="Calibri" charset="0"/>
              <a:ea typeface="新細明體" charset="0"/>
              <a:cs typeface="新細明體" charset="0"/>
            </a:endParaRPr>
          </a:p>
        </p:txBody>
      </p:sp>
      <p:sp>
        <p:nvSpPr>
          <p:cNvPr id="14341" name="Slide Number Placeholder 16"/>
          <p:cNvSpPr txBox="1">
            <a:spLocks/>
          </p:cNvSpPr>
          <p:nvPr/>
        </p:nvSpPr>
        <p:spPr bwMode="auto">
          <a:xfrm>
            <a:off x="8534400" y="6324600"/>
            <a:ext cx="45720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rIns="4572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7931725" indent="-374745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fld id="{9B2E6021-53D7-9846-B3AD-653CDAA9915B}" type="slidenum">
              <a:rPr lang="zh-TW" altLang="en-US" sz="1600">
                <a:solidFill>
                  <a:srgbClr val="FFFFFF"/>
                </a:solidFill>
                <a:latin typeface="Times New Roman" charset="0"/>
                <a:ea typeface="新細明體" charset="0"/>
                <a:cs typeface="新細明體" charset="0"/>
              </a:rPr>
              <a:pPr algn="ctr" eaLnBrk="1" hangingPunct="1"/>
              <a:t>6</a:t>
            </a:fld>
            <a:endParaRPr lang="en-US" altLang="zh-TW" sz="1600">
              <a:solidFill>
                <a:srgbClr val="FFFFFF"/>
              </a:solidFill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05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2723" y="1300170"/>
            <a:ext cx="2843823" cy="28217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486" y="1287470"/>
            <a:ext cx="2758521" cy="27911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53303" y="6282374"/>
            <a:ext cx="13244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Original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160193" y="6279008"/>
            <a:ext cx="1268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Blurred</a:t>
            </a:r>
            <a:endParaRPr lang="en-US" sz="2800" dirty="0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369993" y="247313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TW" dirty="0" smtClean="0">
                <a:solidFill>
                  <a:srgbClr val="7B9899"/>
                </a:solidFill>
              </a:rPr>
              <a:t>Test Images</a:t>
            </a:r>
          </a:p>
        </p:txBody>
      </p:sp>
      <p:pic>
        <p:nvPicPr>
          <p:cNvPr id="14" name="Picture 13" descr="Screen Shot 2016-09-16 at 6.20.40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87" y="4369572"/>
            <a:ext cx="3296636" cy="1765656"/>
          </a:xfrm>
          <a:prstGeom prst="rect">
            <a:avLst/>
          </a:prstGeom>
        </p:spPr>
      </p:pic>
      <p:pic>
        <p:nvPicPr>
          <p:cNvPr id="15" name="Picture 14" descr="Screen Shot 2016-09-16 at 6.20.22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767" y="4369572"/>
            <a:ext cx="3408191" cy="1765656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 flipH="1">
            <a:off x="663887" y="2108771"/>
            <a:ext cx="989416" cy="226080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207403" y="2824309"/>
            <a:ext cx="753120" cy="331091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4138691" y="2108771"/>
            <a:ext cx="989416" cy="226080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682207" y="2824309"/>
            <a:ext cx="753120" cy="331091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8686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334052" y="259294"/>
            <a:ext cx="835839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TW" dirty="0" smtClean="0">
                <a:solidFill>
                  <a:srgbClr val="7B9899"/>
                </a:solidFill>
              </a:rPr>
              <a:t>Frequency Distribution of Fixation Duration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3035448"/>
              </p:ext>
            </p:extLst>
          </p:nvPr>
        </p:nvGraphicFramePr>
        <p:xfrm>
          <a:off x="1121452" y="1588770"/>
          <a:ext cx="6540881" cy="4775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2889" y="6364111"/>
            <a:ext cx="890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Reduction of shorter fixations (200 to 225ms) for the blurred image.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935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334052" y="259294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TW" dirty="0" smtClean="0">
                <a:solidFill>
                  <a:srgbClr val="7B9899"/>
                </a:solidFill>
              </a:rPr>
              <a:t>Likelihood of Saccade 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7455461"/>
              </p:ext>
            </p:extLst>
          </p:nvPr>
        </p:nvGraphicFramePr>
        <p:xfrm>
          <a:off x="861060" y="1402294"/>
          <a:ext cx="6832600" cy="504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2889" y="6364111"/>
            <a:ext cx="890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Reduced saccade probability after 200 ms (100ms after flicker)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481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dirty="0" smtClean="0">
                <a:solidFill>
                  <a:srgbClr val="7B9899"/>
                </a:solidFill>
                <a:ea typeface="+mj-ea"/>
              </a:rPr>
              <a:t>Summary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65005" y="1321270"/>
            <a:ext cx="8345435" cy="4117975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With a single gaze-contingent flicker during fixation, viewers identified areas of interest </a:t>
            </a:r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with slightly blurred images (73%).</a:t>
            </a:r>
            <a:endParaRPr lang="en-US" altLang="zh-TW" sz="3200" dirty="0">
              <a:latin typeface="Calibri" charset="0"/>
              <a:ea typeface="新細明體" charset="0"/>
              <a:cs typeface="新細明體" charset="0"/>
            </a:endParaRPr>
          </a:p>
          <a:p>
            <a:pPr eaLnBrk="1" hangingPunct="1"/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There </a:t>
            </a:r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are </a:t>
            </a:r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consistent on </a:t>
            </a:r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mean fixation </a:t>
            </a:r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duration and </a:t>
            </a:r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saccade </a:t>
            </a:r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probability.</a:t>
            </a:r>
            <a:endParaRPr lang="en-US" altLang="zh-TW" sz="3200" dirty="0" smtClean="0">
              <a:latin typeface="Calibri" charset="0"/>
              <a:ea typeface="新細明體" charset="0"/>
              <a:cs typeface="新細明體" charset="0"/>
            </a:endParaRPr>
          </a:p>
          <a:p>
            <a:pPr eaLnBrk="1" hangingPunct="1"/>
            <a:endParaRPr lang="en-US" altLang="zh-TW" sz="3200" dirty="0" smtClean="0">
              <a:latin typeface="Calibri" charset="0"/>
              <a:ea typeface="新細明體" charset="0"/>
              <a:cs typeface="新細明體" charset="0"/>
            </a:endParaRPr>
          </a:p>
        </p:txBody>
      </p:sp>
      <p:sp>
        <p:nvSpPr>
          <p:cNvPr id="14341" name="Slide Number Placeholder 16"/>
          <p:cNvSpPr txBox="1">
            <a:spLocks/>
          </p:cNvSpPr>
          <p:nvPr/>
        </p:nvSpPr>
        <p:spPr bwMode="auto">
          <a:xfrm>
            <a:off x="8534400" y="6324600"/>
            <a:ext cx="45720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rIns="4572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7931725" indent="-374745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fld id="{9B2E6021-53D7-9846-B3AD-653CDAA9915B}" type="slidenum">
              <a:rPr lang="zh-TW" altLang="en-US" sz="1600">
                <a:solidFill>
                  <a:srgbClr val="FFFFFF"/>
                </a:solidFill>
                <a:latin typeface="Times New Roman" charset="0"/>
                <a:ea typeface="新細明體" charset="0"/>
                <a:cs typeface="新細明體" charset="0"/>
              </a:rPr>
              <a:pPr algn="ctr" eaLnBrk="1" hangingPunct="1"/>
              <a:t>10</a:t>
            </a:fld>
            <a:endParaRPr lang="en-US" altLang="zh-TW" sz="1600">
              <a:solidFill>
                <a:srgbClr val="FFFFFF"/>
              </a:solidFill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997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2396</TotalTime>
  <Words>446</Words>
  <Application>Microsoft Macintosh PowerPoint</Application>
  <PresentationFormat>On-screen Show (4:3)</PresentationFormat>
  <Paragraphs>49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Visual Perception in a nutshell</vt:lpstr>
      <vt:lpstr>Why flicker detection is not useful?</vt:lpstr>
      <vt:lpstr>Gaze-contingent flicker paradigm</vt:lpstr>
      <vt:lpstr>Example: Blur in the fovea</vt:lpstr>
      <vt:lpstr>Research Questions</vt:lpstr>
      <vt:lpstr>Research Design</vt:lpstr>
      <vt:lpstr>PowerPoint Presentation</vt:lpstr>
      <vt:lpstr>PowerPoint Presentation</vt:lpstr>
      <vt:lpstr>PowerPoint Presentation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21</cp:revision>
  <dcterms:created xsi:type="dcterms:W3CDTF">2016-04-14T07:15:27Z</dcterms:created>
  <dcterms:modified xsi:type="dcterms:W3CDTF">2016-10-16T13:27:29Z</dcterms:modified>
</cp:coreProperties>
</file>