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8" r:id="rId2"/>
    <p:sldId id="261" r:id="rId3"/>
    <p:sldId id="259" r:id="rId4"/>
    <p:sldId id="260" r:id="rId5"/>
    <p:sldId id="262" r:id="rId6"/>
    <p:sldId id="263" r:id="rId7"/>
    <p:sldId id="264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ocuments:Presentations%20and%20proposals:VESA%20testing:preliminary%20outcom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ocuments:Presentations%20and%20proposals:VESA%20testing:preliminary%20outcom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24787050317601"/>
          <c:y val="4.2739245125845399E-2"/>
          <c:w val="0.82293987647454803"/>
          <c:h val="0.79029334179575195"/>
        </c:manualLayout>
      </c:layout>
      <c:lineChart>
        <c:grouping val="standard"/>
        <c:varyColors val="0"/>
        <c:ser>
          <c:idx val="1"/>
          <c:order val="0"/>
          <c:tx>
            <c:strRef>
              <c:f>Sheet2!$E$6</c:f>
              <c:strCache>
                <c:ptCount val="1"/>
                <c:pt idx="0">
                  <c:v>blur</c:v>
                </c:pt>
              </c:strCache>
            </c:strRef>
          </c:tx>
          <c:cat>
            <c:numRef>
              <c:f>Sheet2!$C$7:$C$27</c:f>
              <c:numCache>
                <c:formatCode>General</c:formatCode>
                <c:ptCount val="2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  <c:pt idx="15">
                  <c:v>750</c:v>
                </c:pt>
                <c:pt idx="16">
                  <c:v>800</c:v>
                </c:pt>
                <c:pt idx="17">
                  <c:v>850</c:v>
                </c:pt>
                <c:pt idx="18">
                  <c:v>900</c:v>
                </c:pt>
                <c:pt idx="19">
                  <c:v>950</c:v>
                </c:pt>
                <c:pt idx="20">
                  <c:v>1000</c:v>
                </c:pt>
              </c:numCache>
            </c:numRef>
          </c:cat>
          <c:val>
            <c:numRef>
              <c:f>Sheet2!$E$7:$E$27</c:f>
              <c:numCache>
                <c:formatCode>0.00%</c:formatCode>
                <c:ptCount val="21"/>
                <c:pt idx="0">
                  <c:v>3.0000000000000001E-3</c:v>
                </c:pt>
                <c:pt idx="1">
                  <c:v>0.02</c:v>
                </c:pt>
                <c:pt idx="2">
                  <c:v>0.03</c:v>
                </c:pt>
                <c:pt idx="3">
                  <c:v>0.108</c:v>
                </c:pt>
                <c:pt idx="4">
                  <c:v>0.183</c:v>
                </c:pt>
                <c:pt idx="5">
                  <c:v>0.186</c:v>
                </c:pt>
                <c:pt idx="6">
                  <c:v>0.14000000000000001</c:v>
                </c:pt>
                <c:pt idx="7">
                  <c:v>8.3000000000000004E-2</c:v>
                </c:pt>
                <c:pt idx="8">
                  <c:v>6.5000000000000002E-2</c:v>
                </c:pt>
                <c:pt idx="9">
                  <c:v>4.9000000000000002E-2</c:v>
                </c:pt>
                <c:pt idx="10">
                  <c:v>3.9E-2</c:v>
                </c:pt>
                <c:pt idx="11">
                  <c:v>2.1999999999999999E-2</c:v>
                </c:pt>
                <c:pt idx="12">
                  <c:v>0.02</c:v>
                </c:pt>
                <c:pt idx="13">
                  <c:v>8.0000000000000002E-3</c:v>
                </c:pt>
                <c:pt idx="14">
                  <c:v>1.2E-2</c:v>
                </c:pt>
                <c:pt idx="15">
                  <c:v>8.0000000000000002E-3</c:v>
                </c:pt>
                <c:pt idx="16">
                  <c:v>0.01</c:v>
                </c:pt>
                <c:pt idx="17">
                  <c:v>2E-3</c:v>
                </c:pt>
                <c:pt idx="18">
                  <c:v>5.0000000000000001E-3</c:v>
                </c:pt>
                <c:pt idx="19">
                  <c:v>2E-3</c:v>
                </c:pt>
                <c:pt idx="20">
                  <c:v>5.0000000000000001E-3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Sheet2!$F$6</c:f>
              <c:strCache>
                <c:ptCount val="1"/>
                <c:pt idx="0">
                  <c:v>No change</c:v>
                </c:pt>
              </c:strCache>
            </c:strRef>
          </c:tx>
          <c:cat>
            <c:numRef>
              <c:f>Sheet2!$C$7:$C$27</c:f>
              <c:numCache>
                <c:formatCode>General</c:formatCode>
                <c:ptCount val="2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  <c:pt idx="11">
                  <c:v>550</c:v>
                </c:pt>
                <c:pt idx="12">
                  <c:v>600</c:v>
                </c:pt>
                <c:pt idx="13">
                  <c:v>650</c:v>
                </c:pt>
                <c:pt idx="14">
                  <c:v>700</c:v>
                </c:pt>
                <c:pt idx="15">
                  <c:v>750</c:v>
                </c:pt>
                <c:pt idx="16">
                  <c:v>800</c:v>
                </c:pt>
                <c:pt idx="17">
                  <c:v>850</c:v>
                </c:pt>
                <c:pt idx="18">
                  <c:v>900</c:v>
                </c:pt>
                <c:pt idx="19">
                  <c:v>950</c:v>
                </c:pt>
                <c:pt idx="20">
                  <c:v>1000</c:v>
                </c:pt>
              </c:numCache>
            </c:numRef>
          </c:cat>
          <c:val>
            <c:numRef>
              <c:f>Sheet2!$F$7:$F$27</c:f>
              <c:numCache>
                <c:formatCode>0.00%</c:formatCode>
                <c:ptCount val="21"/>
                <c:pt idx="0">
                  <c:v>1E-3</c:v>
                </c:pt>
                <c:pt idx="1">
                  <c:v>1.6E-2</c:v>
                </c:pt>
                <c:pt idx="2">
                  <c:v>3.2000000000000001E-2</c:v>
                </c:pt>
                <c:pt idx="3">
                  <c:v>0.10199999999999999</c:v>
                </c:pt>
                <c:pt idx="4">
                  <c:v>0.23200000000000001</c:v>
                </c:pt>
                <c:pt idx="5">
                  <c:v>0.20899999999999999</c:v>
                </c:pt>
                <c:pt idx="6">
                  <c:v>0.16200000000000001</c:v>
                </c:pt>
                <c:pt idx="7">
                  <c:v>8.8999999999999996E-2</c:v>
                </c:pt>
                <c:pt idx="8">
                  <c:v>0.06</c:v>
                </c:pt>
                <c:pt idx="9">
                  <c:v>0.03</c:v>
                </c:pt>
                <c:pt idx="10">
                  <c:v>1.9E-2</c:v>
                </c:pt>
                <c:pt idx="11">
                  <c:v>1.4999999999999999E-2</c:v>
                </c:pt>
                <c:pt idx="12">
                  <c:v>1.0999999999999999E-2</c:v>
                </c:pt>
                <c:pt idx="13">
                  <c:v>5.0000000000000001E-3</c:v>
                </c:pt>
                <c:pt idx="14">
                  <c:v>4.0000000000000001E-3</c:v>
                </c:pt>
                <c:pt idx="15">
                  <c:v>3.0000000000000001E-3</c:v>
                </c:pt>
                <c:pt idx="16">
                  <c:v>3.0000000000000001E-3</c:v>
                </c:pt>
                <c:pt idx="17">
                  <c:v>3.0000000000000001E-3</c:v>
                </c:pt>
                <c:pt idx="18">
                  <c:v>2E-3</c:v>
                </c:pt>
                <c:pt idx="19">
                  <c:v>1E-3</c:v>
                </c:pt>
                <c:pt idx="20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7174448"/>
        <c:axId val="338321192"/>
      </c:lineChart>
      <c:catAx>
        <c:axId val="6271744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Fixation Duration (50 ms</a:t>
                </a:r>
                <a:r>
                  <a:rPr lang="en-US" sz="2400" baseline="0"/>
                  <a:t> Bins)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26189210549424802"/>
              <c:y val="0.91239669421487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38321192"/>
        <c:crosses val="autoZero"/>
        <c:auto val="1"/>
        <c:lblAlgn val="ctr"/>
        <c:lblOffset val="100"/>
        <c:noMultiLvlLbl val="0"/>
      </c:catAx>
      <c:valAx>
        <c:axId val="3383211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Percentage (%)</a:t>
                </a:r>
              </a:p>
            </c:rich>
          </c:tx>
          <c:layout>
            <c:manualLayout>
              <c:xMode val="edge"/>
              <c:yMode val="edge"/>
              <c:x val="1.8587360594795499E-3"/>
              <c:y val="0.208749701741828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27174448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74102215847554398"/>
          <c:y val="4.3270394097463201E-2"/>
          <c:w val="0.214368176096947"/>
          <c:h val="0.16255875761121799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389134443696"/>
          <c:y val="4.0220385674931101E-2"/>
          <c:w val="0.82293987647454803"/>
          <c:h val="0.80288780023403905"/>
        </c:manualLayout>
      </c:layout>
      <c:lineChart>
        <c:grouping val="standard"/>
        <c:varyColors val="0"/>
        <c:ser>
          <c:idx val="1"/>
          <c:order val="0"/>
          <c:tx>
            <c:strRef>
              <c:f>Sheet2!$L$6</c:f>
              <c:strCache>
                <c:ptCount val="1"/>
                <c:pt idx="0">
                  <c:v>blur</c:v>
                </c:pt>
              </c:strCache>
            </c:strRef>
          </c:tx>
          <c:cat>
            <c:numRef>
              <c:f>Sheet2!$J$7:$J$17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Sheet2!$L$7:$L$17</c:f>
              <c:numCache>
                <c:formatCode>0.00%</c:formatCode>
                <c:ptCount val="11"/>
                <c:pt idx="0" formatCode="0.000%">
                  <c:v>3.0000000000000001E-3</c:v>
                </c:pt>
                <c:pt idx="1">
                  <c:v>2.0060180541624902E-2</c:v>
                </c:pt>
                <c:pt idx="2">
                  <c:v>3.0706243602865901E-2</c:v>
                </c:pt>
                <c:pt idx="3">
                  <c:v>0.114044350580781</c:v>
                </c:pt>
                <c:pt idx="4">
                  <c:v>0.21811680572109701</c:v>
                </c:pt>
                <c:pt idx="5">
                  <c:v>0.28353658536585402</c:v>
                </c:pt>
                <c:pt idx="6">
                  <c:v>0.29787234042553201</c:v>
                </c:pt>
                <c:pt idx="7">
                  <c:v>0.25151515151515202</c:v>
                </c:pt>
                <c:pt idx="8">
                  <c:v>0.26315789473684198</c:v>
                </c:pt>
                <c:pt idx="9">
                  <c:v>0.269230769230769</c:v>
                </c:pt>
                <c:pt idx="10">
                  <c:v>0.29323308270676701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Sheet2!$M$6</c:f>
              <c:strCache>
                <c:ptCount val="1"/>
                <c:pt idx="0">
                  <c:v>No change</c:v>
                </c:pt>
              </c:strCache>
            </c:strRef>
          </c:tx>
          <c:cat>
            <c:numRef>
              <c:f>Sheet2!$J$7:$J$17</c:f>
              <c:numCache>
                <c:formatCode>General</c:formatCode>
                <c:ptCount val="11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250</c:v>
                </c:pt>
                <c:pt idx="6">
                  <c:v>300</c:v>
                </c:pt>
                <c:pt idx="7">
                  <c:v>350</c:v>
                </c:pt>
                <c:pt idx="8">
                  <c:v>400</c:v>
                </c:pt>
                <c:pt idx="9">
                  <c:v>450</c:v>
                </c:pt>
                <c:pt idx="10">
                  <c:v>500</c:v>
                </c:pt>
              </c:numCache>
            </c:numRef>
          </c:cat>
          <c:val>
            <c:numRef>
              <c:f>Sheet2!$M$7:$M$17</c:f>
              <c:numCache>
                <c:formatCode>0.00%</c:formatCode>
                <c:ptCount val="11"/>
                <c:pt idx="0" formatCode="0.000%">
                  <c:v>1E-3</c:v>
                </c:pt>
                <c:pt idx="1">
                  <c:v>1.6016016016015999E-2</c:v>
                </c:pt>
                <c:pt idx="2">
                  <c:v>3.2553407934893197E-2</c:v>
                </c:pt>
                <c:pt idx="3">
                  <c:v>0.107255520504732</c:v>
                </c:pt>
                <c:pt idx="4">
                  <c:v>0.27326266195524102</c:v>
                </c:pt>
                <c:pt idx="5">
                  <c:v>0.33873581847649897</c:v>
                </c:pt>
                <c:pt idx="6">
                  <c:v>0.39705882352941202</c:v>
                </c:pt>
                <c:pt idx="7">
                  <c:v>0.361788617886179</c:v>
                </c:pt>
                <c:pt idx="8">
                  <c:v>0.38216560509554098</c:v>
                </c:pt>
                <c:pt idx="9">
                  <c:v>0.30927835051546398</c:v>
                </c:pt>
                <c:pt idx="10">
                  <c:v>0.28358208955223901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9024000"/>
        <c:axId val="628696376"/>
      </c:lineChart>
      <c:catAx>
        <c:axId val="629024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Saccade Latency (50 ms</a:t>
                </a:r>
                <a:r>
                  <a:rPr lang="en-US" sz="2400" baseline="0"/>
                  <a:t> Bins)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26189210549424802"/>
              <c:y val="0.91239669421487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28696376"/>
        <c:crosses val="autoZero"/>
        <c:auto val="1"/>
        <c:lblAlgn val="ctr"/>
        <c:lblOffset val="100"/>
        <c:noMultiLvlLbl val="0"/>
      </c:catAx>
      <c:valAx>
        <c:axId val="6286963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Likelihood of Saccade</a:t>
                </a:r>
              </a:p>
            </c:rich>
          </c:tx>
          <c:layout>
            <c:manualLayout>
              <c:xMode val="edge"/>
              <c:yMode val="edge"/>
              <c:x val="1.8587360594795499E-3"/>
              <c:y val="0.208749701741828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629024000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6109650791792299"/>
          <c:y val="3.8232610722148397E-2"/>
          <c:w val="0.25711910546497702"/>
          <c:h val="0.165077649298875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6C85B-8ABA-CF40-881A-33A55B7FD157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F6EA0-4ECC-584B-A993-E379F56C3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8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7300EF-8631-1C4F-8D13-DB380723DB6A}" type="slidenum">
              <a:rPr lang="zh-TW" altLang="en-US">
                <a:solidFill>
                  <a:srgbClr val="000000"/>
                </a:solidFill>
                <a:ea typeface="新細明體" charset="0"/>
                <a:cs typeface="新細明體" charset="0"/>
              </a:rPr>
              <a:pPr eaLnBrk="1" hangingPunct="1"/>
              <a:t>5</a:t>
            </a:fld>
            <a:endParaRPr lang="en-US" altLang="zh-TW">
              <a:solidFill>
                <a:srgbClr val="000000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TW" altLang="en-US">
              <a:ea typeface="新細明體" charset="0"/>
              <a:cs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798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7300EF-8631-1C4F-8D13-DB380723DB6A}" type="slidenum">
              <a:rPr lang="zh-TW" altLang="en-US">
                <a:solidFill>
                  <a:srgbClr val="000000"/>
                </a:solidFill>
                <a:ea typeface="新細明體" charset="0"/>
                <a:cs typeface="新細明體" charset="0"/>
              </a:rPr>
              <a:pPr eaLnBrk="1" hangingPunct="1"/>
              <a:t>6</a:t>
            </a:fld>
            <a:endParaRPr lang="en-US" altLang="zh-TW">
              <a:solidFill>
                <a:srgbClr val="000000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TW" altLang="en-US">
              <a:ea typeface="新細明體" charset="0"/>
              <a:cs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235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D7300EF-8631-1C4F-8D13-DB380723DB6A}" type="slidenum">
              <a:rPr lang="zh-TW" altLang="en-US">
                <a:solidFill>
                  <a:srgbClr val="000000"/>
                </a:solidFill>
                <a:ea typeface="新細明體" charset="0"/>
                <a:cs typeface="新細明體" charset="0"/>
              </a:rPr>
              <a:pPr eaLnBrk="1" hangingPunct="1"/>
              <a:t>10</a:t>
            </a:fld>
            <a:endParaRPr lang="en-US" altLang="zh-TW">
              <a:solidFill>
                <a:srgbClr val="000000"/>
              </a:solidFill>
              <a:ea typeface="新細明體" charset="0"/>
              <a:cs typeface="新細明體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zh-TW" altLang="en-US">
              <a:ea typeface="新細明體" charset="0"/>
              <a:cs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86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79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23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2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1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5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79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39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7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97961-6DDE-E941-9351-642369412DEE}" type="datetimeFigureOut">
              <a:rPr lang="en-US" smtClean="0"/>
              <a:t>10/17/2016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C1DB1-19D0-7542-AB7F-F676278433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0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91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Visual Perception in a nutshell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332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Human vision has a limited spatial extent (2 degrees) for processing visual details in the fovea. </a:t>
            </a:r>
          </a:p>
          <a:p>
            <a:r>
              <a:rPr lang="en-US" sz="2800" dirty="0" smtClean="0"/>
              <a:t>Visual perception is achieved by making many eye fixations and stitching an constructed view of the visual world.</a:t>
            </a:r>
          </a:p>
          <a:p>
            <a:r>
              <a:rPr lang="en-US" sz="2800" dirty="0" smtClean="0"/>
              <a:t>It does not retain visual details but actively constructs them.</a:t>
            </a:r>
          </a:p>
          <a:p>
            <a:r>
              <a:rPr lang="en-US" sz="2800" dirty="0" smtClean="0"/>
              <a:t>Even salient differences cannot be detected without directed attention to them.</a:t>
            </a:r>
          </a:p>
          <a:p>
            <a:r>
              <a:rPr lang="en-US" sz="2800" dirty="0" smtClean="0"/>
              <a:t>Visual detection is degraded at farther visual eccentricities.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472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319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flicker detection is not useful?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Flickering images attract attention by eliciting low-level visual processes (luminance or color changes); </a:t>
            </a:r>
          </a:p>
          <a:p>
            <a:r>
              <a:rPr lang="en-US" dirty="0" smtClean="0"/>
              <a:t>Natural viewing involves recognition of visual objects, not detecting flickers; </a:t>
            </a:r>
          </a:p>
          <a:p>
            <a:r>
              <a:rPr lang="en-US" dirty="0" err="1" smtClean="0"/>
              <a:t>Lossy</a:t>
            </a:r>
            <a:r>
              <a:rPr lang="en-US" dirty="0" smtClean="0"/>
              <a:t> vision refers to the impeded appreciation of visual content, not detectable artificial, visual anomaly.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9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2962"/>
          </a:xfrm>
        </p:spPr>
        <p:txBody>
          <a:bodyPr>
            <a:normAutofit/>
          </a:bodyPr>
          <a:lstStyle/>
          <a:p>
            <a:r>
              <a:rPr lang="en-US" dirty="0" smtClean="0"/>
              <a:t>Gaze-contingent flicker paradigm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636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Present the degraded stimulus/flicker while normal visual tasks are being executed (ecologically valid).</a:t>
            </a:r>
          </a:p>
          <a:p>
            <a:r>
              <a:rPr lang="en-US" dirty="0" smtClean="0"/>
              <a:t>Identify </a:t>
            </a:r>
            <a:r>
              <a:rPr lang="en-US" dirty="0" err="1" smtClean="0"/>
              <a:t>lossy</a:t>
            </a:r>
            <a:r>
              <a:rPr lang="en-US" dirty="0" smtClean="0"/>
              <a:t> image based on unconscious processes in human vision. </a:t>
            </a:r>
          </a:p>
          <a:p>
            <a:pPr lvl="1"/>
            <a:r>
              <a:rPr lang="en-US" dirty="0" smtClean="0"/>
              <a:t>Longer eye fixation</a:t>
            </a:r>
          </a:p>
          <a:p>
            <a:pPr lvl="1"/>
            <a:r>
              <a:rPr lang="en-US" dirty="0" smtClean="0"/>
              <a:t>Shortened saccade length</a:t>
            </a:r>
          </a:p>
          <a:p>
            <a:pPr lvl="1"/>
            <a:r>
              <a:rPr lang="en-US" dirty="0" smtClean="0"/>
              <a:t>More refixation </a:t>
            </a:r>
          </a:p>
          <a:p>
            <a:r>
              <a:rPr lang="en-US" dirty="0" smtClean="0"/>
              <a:t>Employ bottom-up information processing for the detection of visual anomaly.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5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1892300"/>
            <a:ext cx="4071068" cy="30533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Example: Blur in the fovea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" y="5162176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With whole-field degradation, a degraded image can be </a:t>
            </a:r>
            <a:r>
              <a:rPr lang="en-US" sz="2400" dirty="0" smtClean="0">
                <a:solidFill>
                  <a:srgbClr val="FF0000"/>
                </a:solidFill>
              </a:rPr>
              <a:t>always presented at the fovea during eye fixation with a flicker </a:t>
            </a:r>
            <a:r>
              <a:rPr lang="en-US" sz="2400" dirty="0" smtClean="0"/>
              <a:t>to evaluate a </a:t>
            </a:r>
            <a:r>
              <a:rPr lang="en-US" sz="2400" dirty="0" err="1" smtClean="0"/>
              <a:t>lossy</a:t>
            </a:r>
            <a:r>
              <a:rPr lang="en-US" sz="2400" dirty="0" smtClean="0"/>
              <a:t> image; unconscious effects on eye movements within the degraded area can be identified.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971565"/>
            <a:ext cx="1219200" cy="108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rgbClr val="7B9899"/>
                </a:solidFill>
                <a:ea typeface="+mj-ea"/>
              </a:rPr>
              <a:t>Research Questions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41240"/>
            <a:ext cx="6945681" cy="41179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Can a static, local visual anomaly cause a change in eye movement pattern (longer fixation, shorter saccade, regression, lower velocity)?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Is the Gaze-contingent Flicker Paradigm effective in measuring the ability to detect such anomaly (identified location and shorter latency of identification)?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</p:txBody>
      </p:sp>
      <p:sp>
        <p:nvSpPr>
          <p:cNvPr id="14341" name="Slide Number Placeholder 16"/>
          <p:cNvSpPr txBox="1">
            <a:spLocks/>
          </p:cNvSpPr>
          <p:nvPr/>
        </p:nvSpPr>
        <p:spPr bwMode="auto">
          <a:xfrm>
            <a:off x="8534400" y="6324600"/>
            <a:ext cx="457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9B2E6021-53D7-9846-B3AD-653CDAA9915B}" type="slidenum">
              <a:rPr lang="zh-TW" altLang="en-US" sz="1600">
                <a:solidFill>
                  <a:srgbClr val="FFFFFF"/>
                </a:solidFill>
                <a:latin typeface="Times New Roman" charset="0"/>
                <a:ea typeface="新細明體" charset="0"/>
                <a:cs typeface="新細明體" charset="0"/>
              </a:rPr>
              <a:pPr algn="ctr" eaLnBrk="1" hangingPunct="1"/>
              <a:t>5</a:t>
            </a:fld>
            <a:endParaRPr lang="en-US" altLang="zh-TW" sz="160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89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rgbClr val="7B9899"/>
                </a:solidFill>
                <a:ea typeface="+mj-ea"/>
              </a:rPr>
              <a:t>Research Design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14680" y="1249680"/>
            <a:ext cx="7269151" cy="41179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Task: report any image blur (not detecting a repetitive flicker).</a:t>
            </a: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Image conditions: (43 sets)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  <a:p>
            <a:pPr lvl="1"/>
            <a:r>
              <a:rPr lang="en-US" altLang="zh-TW" sz="3000" dirty="0" smtClean="0">
                <a:latin typeface="Calibri" charset="0"/>
                <a:ea typeface="新細明體" charset="0"/>
                <a:cs typeface="新細明體" charset="0"/>
              </a:rPr>
              <a:t>Original -&gt; Original</a:t>
            </a:r>
          </a:p>
          <a:p>
            <a:pPr lvl="1"/>
            <a:r>
              <a:rPr lang="en-US" altLang="zh-TW" sz="3000" dirty="0" smtClean="0">
                <a:latin typeface="Calibri" charset="0"/>
                <a:ea typeface="新細明體" charset="0"/>
                <a:cs typeface="新細明體" charset="0"/>
              </a:rPr>
              <a:t>Original -&gt; Blurred (2-degree circle)</a:t>
            </a:r>
            <a:endParaRPr lang="en-US" altLang="zh-TW" sz="3000" dirty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Viewing time: 30 seconds</a:t>
            </a: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Flicker: 150 ms after fixation onset for every fixation (original -&gt; blurred).</a:t>
            </a:r>
          </a:p>
        </p:txBody>
      </p:sp>
      <p:sp>
        <p:nvSpPr>
          <p:cNvPr id="14341" name="Slide Number Placeholder 16"/>
          <p:cNvSpPr txBox="1">
            <a:spLocks/>
          </p:cNvSpPr>
          <p:nvPr/>
        </p:nvSpPr>
        <p:spPr bwMode="auto">
          <a:xfrm>
            <a:off x="8534400" y="6324600"/>
            <a:ext cx="457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9B2E6021-53D7-9846-B3AD-653CDAA9915B}" type="slidenum">
              <a:rPr lang="zh-TW" altLang="en-US" sz="1600">
                <a:solidFill>
                  <a:srgbClr val="FFFFFF"/>
                </a:solidFill>
                <a:latin typeface="Times New Roman" charset="0"/>
                <a:ea typeface="新細明體" charset="0"/>
                <a:cs typeface="新細明體" charset="0"/>
              </a:rPr>
              <a:pPr algn="ctr" eaLnBrk="1" hangingPunct="1"/>
              <a:t>6</a:t>
            </a:fld>
            <a:endParaRPr lang="en-US" altLang="zh-TW" sz="160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0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723" y="1300170"/>
            <a:ext cx="2843823" cy="28217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86" y="1287470"/>
            <a:ext cx="2758521" cy="27911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53303" y="6282374"/>
            <a:ext cx="132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Original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60193" y="6279008"/>
            <a:ext cx="1268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Blurred</a:t>
            </a:r>
            <a:endParaRPr lang="en-US" sz="2800" dirty="0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69993" y="247313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 smtClean="0">
                <a:solidFill>
                  <a:srgbClr val="7B9899"/>
                </a:solidFill>
              </a:rPr>
              <a:t>Test Images</a:t>
            </a:r>
          </a:p>
        </p:txBody>
      </p:sp>
      <p:pic>
        <p:nvPicPr>
          <p:cNvPr id="14" name="Picture 13" descr="Screen Shot 2016-09-16 at 6.20.4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87" y="4369572"/>
            <a:ext cx="3296636" cy="1765656"/>
          </a:xfrm>
          <a:prstGeom prst="rect">
            <a:avLst/>
          </a:prstGeom>
        </p:spPr>
      </p:pic>
      <p:pic>
        <p:nvPicPr>
          <p:cNvPr id="15" name="Picture 14" descr="Screen Shot 2016-09-16 at 6.20.22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767" y="4369572"/>
            <a:ext cx="3408191" cy="1765656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>
            <a:off x="663887" y="2108771"/>
            <a:ext cx="989416" cy="2260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207403" y="2824309"/>
            <a:ext cx="753120" cy="33109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138691" y="2108771"/>
            <a:ext cx="989416" cy="22608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682207" y="2824309"/>
            <a:ext cx="753120" cy="331091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68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34052" y="259294"/>
            <a:ext cx="83583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 smtClean="0">
                <a:solidFill>
                  <a:srgbClr val="7B9899"/>
                </a:solidFill>
              </a:rPr>
              <a:t>Frequency Distribution of Fixation Duration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3035448"/>
              </p:ext>
            </p:extLst>
          </p:nvPr>
        </p:nvGraphicFramePr>
        <p:xfrm>
          <a:off x="1121452" y="1588770"/>
          <a:ext cx="6540881" cy="4775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889" y="6364111"/>
            <a:ext cx="890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Reduction of shorter fixations (200 to 225ms) for the blurred image.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93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34052" y="25929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dirty="0" smtClean="0">
                <a:solidFill>
                  <a:srgbClr val="7B9899"/>
                </a:solidFill>
              </a:rPr>
              <a:t>Likelihood of Saccade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455461"/>
              </p:ext>
            </p:extLst>
          </p:nvPr>
        </p:nvGraphicFramePr>
        <p:xfrm>
          <a:off x="861060" y="1402294"/>
          <a:ext cx="6832600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2889" y="6364111"/>
            <a:ext cx="890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Reduced saccade probability after 200 ms (100ms after flicker)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48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dirty="0" smtClean="0">
                <a:solidFill>
                  <a:srgbClr val="7B9899"/>
                </a:solidFill>
                <a:ea typeface="+mj-ea"/>
              </a:rPr>
              <a:t>Summary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65005" y="1321270"/>
            <a:ext cx="8345435" cy="411797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With a single gaze-contingent flicker during fixation, viewers identified areas of interest with slightly blurred images (73%).</a:t>
            </a:r>
            <a:endParaRPr lang="en-US" altLang="zh-TW" sz="3200" dirty="0">
              <a:latin typeface="Calibri" charset="0"/>
              <a:ea typeface="新細明體" charset="0"/>
              <a:cs typeface="新細明體" charset="0"/>
            </a:endParaRPr>
          </a:p>
          <a:p>
            <a:pPr eaLnBrk="1" hangingPunct="1"/>
            <a:r>
              <a:rPr lang="en-US" altLang="zh-TW" sz="3200" dirty="0" smtClean="0">
                <a:latin typeface="Calibri" charset="0"/>
                <a:ea typeface="新細明體" charset="0"/>
                <a:cs typeface="新細明體" charset="0"/>
              </a:rPr>
              <a:t>There are consistent on mean fixation duration and saccade probability.</a:t>
            </a:r>
          </a:p>
          <a:p>
            <a:pPr eaLnBrk="1" hangingPunct="1"/>
            <a:endParaRPr lang="en-US" altLang="zh-TW" sz="3200" dirty="0" smtClean="0">
              <a:latin typeface="Calibri" charset="0"/>
              <a:ea typeface="新細明體" charset="0"/>
              <a:cs typeface="新細明體" charset="0"/>
            </a:endParaRPr>
          </a:p>
        </p:txBody>
      </p:sp>
      <p:sp>
        <p:nvSpPr>
          <p:cNvPr id="14341" name="Slide Number Placeholder 16"/>
          <p:cNvSpPr txBox="1">
            <a:spLocks/>
          </p:cNvSpPr>
          <p:nvPr/>
        </p:nvSpPr>
        <p:spPr bwMode="auto">
          <a:xfrm>
            <a:off x="8534400" y="6324600"/>
            <a:ext cx="457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37931725" indent="-374745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fld id="{9B2E6021-53D7-9846-B3AD-653CDAA9915B}" type="slidenum">
              <a:rPr lang="zh-TW" altLang="en-US" sz="1600">
                <a:solidFill>
                  <a:srgbClr val="FFFFFF"/>
                </a:solidFill>
                <a:latin typeface="Times New Roman" charset="0"/>
                <a:ea typeface="新細明體" charset="0"/>
                <a:cs typeface="新細明體" charset="0"/>
              </a:rPr>
              <a:pPr algn="ctr" eaLnBrk="1" hangingPunct="1"/>
              <a:t>10</a:t>
            </a:fld>
            <a:endParaRPr lang="en-US" altLang="zh-TW" sz="1600">
              <a:solidFill>
                <a:srgbClr val="FFFFFF"/>
              </a:solidFill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997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</TotalTime>
  <Words>417</Words>
  <Application>Microsoft Office PowerPoint</Application>
  <PresentationFormat>On-screen Show (4:3)</PresentationFormat>
  <Paragraphs>49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ＭＳ Ｐゴシック</vt:lpstr>
      <vt:lpstr>Arial</vt:lpstr>
      <vt:lpstr>Calibri</vt:lpstr>
      <vt:lpstr>新細明體</vt:lpstr>
      <vt:lpstr>Times New Roman</vt:lpstr>
      <vt:lpstr>Office Theme</vt:lpstr>
      <vt:lpstr>Visual Perception in a nutshell</vt:lpstr>
      <vt:lpstr>Why flicker detection is not useful?</vt:lpstr>
      <vt:lpstr>Gaze-contingent flicker paradigm</vt:lpstr>
      <vt:lpstr>Example: Blur in the fovea</vt:lpstr>
      <vt:lpstr>Research Questions</vt:lpstr>
      <vt:lpstr>Research Design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Corriveau, Philip J</cp:lastModifiedBy>
  <cp:revision>21</cp:revision>
  <dcterms:created xsi:type="dcterms:W3CDTF">2016-04-14T07:15:27Z</dcterms:created>
  <dcterms:modified xsi:type="dcterms:W3CDTF">2016-10-17T16:10:49Z</dcterms:modified>
</cp:coreProperties>
</file>