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6" r:id="rId4"/>
  </p:sldMasterIdLst>
  <p:notesMasterIdLst>
    <p:notesMasterId r:id="rId30"/>
  </p:notesMasterIdLst>
  <p:sldIdLst>
    <p:sldId id="304" r:id="rId5"/>
    <p:sldId id="311" r:id="rId6"/>
    <p:sldId id="379" r:id="rId7"/>
    <p:sldId id="380" r:id="rId8"/>
    <p:sldId id="381" r:id="rId9"/>
    <p:sldId id="382" r:id="rId10"/>
    <p:sldId id="383" r:id="rId11"/>
    <p:sldId id="384" r:id="rId12"/>
    <p:sldId id="385" r:id="rId13"/>
    <p:sldId id="371" r:id="rId14"/>
    <p:sldId id="373" r:id="rId15"/>
    <p:sldId id="378" r:id="rId16"/>
    <p:sldId id="347" r:id="rId17"/>
    <p:sldId id="377" r:id="rId18"/>
    <p:sldId id="345" r:id="rId19"/>
    <p:sldId id="348" r:id="rId20"/>
    <p:sldId id="386" r:id="rId21"/>
    <p:sldId id="366" r:id="rId22"/>
    <p:sldId id="367" r:id="rId23"/>
    <p:sldId id="368" r:id="rId24"/>
    <p:sldId id="365" r:id="rId25"/>
    <p:sldId id="346" r:id="rId26"/>
    <p:sldId id="351" r:id="rId27"/>
    <p:sldId id="370" r:id="rId28"/>
    <p:sldId id="305" r:id="rId29"/>
  </p:sldIdLst>
  <p:sldSz cx="9144000" cy="6858000" type="screen4x3"/>
  <p:notesSz cx="6973888" cy="93075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E7F6"/>
    <a:srgbClr val="C9D8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503" autoAdjust="0"/>
  </p:normalViewPr>
  <p:slideViewPr>
    <p:cSldViewPr>
      <p:cViewPr varScale="1">
        <p:scale>
          <a:sx n="87" d="100"/>
          <a:sy n="87" d="100"/>
        </p:scale>
        <p:origin x="-616" y="-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4764"/>
    </p:cViewPr>
  </p:sorterViewPr>
  <p:gridSpacing cx="182880" cy="18288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8"/>
    </mc:Choice>
    <mc:Fallback>
      <c:style val="2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Netflix Bitrate Ladder, 2010 </a:t>
            </a:r>
          </a:p>
        </c:rich>
      </c:tx>
      <c:layout/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44450">
              <a:noFill/>
            </a:ln>
          </c:spPr>
          <c:xVal>
            <c:numRef>
              <c:f>Sheet1!$A$2:$A$11</c:f>
              <c:numCache>
                <c:formatCode>General</c:formatCode>
                <c:ptCount val="10"/>
                <c:pt idx="0">
                  <c:v>235</c:v>
                </c:pt>
                <c:pt idx="1">
                  <c:v>375</c:v>
                </c:pt>
                <c:pt idx="2">
                  <c:v>560</c:v>
                </c:pt>
                <c:pt idx="3">
                  <c:v>750</c:v>
                </c:pt>
                <c:pt idx="4">
                  <c:v>1050</c:v>
                </c:pt>
                <c:pt idx="5">
                  <c:v>1750</c:v>
                </c:pt>
                <c:pt idx="6">
                  <c:v>2350</c:v>
                </c:pt>
                <c:pt idx="7">
                  <c:v>3000</c:v>
                </c:pt>
                <c:pt idx="8">
                  <c:v>4300</c:v>
                </c:pt>
                <c:pt idx="9">
                  <c:v>5800</c:v>
                </c:pt>
              </c:numCache>
            </c:numRef>
          </c:xVal>
          <c:yVal>
            <c:numRef>
              <c:f>Sheet1!$B$2:$B$11</c:f>
              <c:numCache>
                <c:formatCode>General</c:formatCode>
                <c:ptCount val="10"/>
                <c:pt idx="0">
                  <c:v>320</c:v>
                </c:pt>
                <c:pt idx="1">
                  <c:v>384</c:v>
                </c:pt>
                <c:pt idx="2">
                  <c:v>512</c:v>
                </c:pt>
                <c:pt idx="3">
                  <c:v>512</c:v>
                </c:pt>
                <c:pt idx="4">
                  <c:v>640</c:v>
                </c:pt>
                <c:pt idx="5">
                  <c:v>720</c:v>
                </c:pt>
                <c:pt idx="6">
                  <c:v>1280</c:v>
                </c:pt>
                <c:pt idx="7">
                  <c:v>1280</c:v>
                </c:pt>
                <c:pt idx="8">
                  <c:v>1920</c:v>
                </c:pt>
                <c:pt idx="9">
                  <c:v>1920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6091584"/>
        <c:axId val="106092160"/>
      </c:scatterChart>
      <c:valAx>
        <c:axId val="10609158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Bitrate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106092160"/>
        <c:crosses val="autoZero"/>
        <c:crossBetween val="midCat"/>
      </c:valAx>
      <c:valAx>
        <c:axId val="10609216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Horizontal</a:t>
                </a:r>
                <a:r>
                  <a:rPr lang="en-US" baseline="0" dirty="0" smtClean="0"/>
                  <a:t> Resolution</a:t>
                </a:r>
                <a:endParaRPr lang="en-US" dirty="0"/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106091584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2018" cy="465376"/>
          </a:xfrm>
          <a:prstGeom prst="rect">
            <a:avLst/>
          </a:prstGeom>
        </p:spPr>
        <p:txBody>
          <a:bodyPr vert="horz" lIns="93031" tIns="46516" rIns="93031" bIns="4651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0256" y="0"/>
            <a:ext cx="3022018" cy="465376"/>
          </a:xfrm>
          <a:prstGeom prst="rect">
            <a:avLst/>
          </a:prstGeom>
        </p:spPr>
        <p:txBody>
          <a:bodyPr vert="horz" lIns="93031" tIns="46516" rIns="93031" bIns="46516" rtlCol="0"/>
          <a:lstStyle>
            <a:lvl1pPr algn="r">
              <a:defRPr sz="1200"/>
            </a:lvl1pPr>
          </a:lstStyle>
          <a:p>
            <a:fld id="{3B2160E1-3477-4C75-81B3-14B4E928E136}" type="datetimeFigureOut">
              <a:rPr lang="en-US" smtClean="0"/>
              <a:t>10/17/2016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2050" y="698500"/>
            <a:ext cx="4649788" cy="3489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031" tIns="46516" rIns="93031" bIns="4651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7389" y="4421069"/>
            <a:ext cx="5579110" cy="4188381"/>
          </a:xfrm>
          <a:prstGeom prst="rect">
            <a:avLst/>
          </a:prstGeom>
        </p:spPr>
        <p:txBody>
          <a:bodyPr vert="horz" lIns="93031" tIns="46516" rIns="93031" bIns="46516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0522"/>
            <a:ext cx="3022018" cy="465376"/>
          </a:xfrm>
          <a:prstGeom prst="rect">
            <a:avLst/>
          </a:prstGeom>
        </p:spPr>
        <p:txBody>
          <a:bodyPr vert="horz" lIns="93031" tIns="46516" rIns="93031" bIns="4651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0256" y="8840522"/>
            <a:ext cx="3022018" cy="465376"/>
          </a:xfrm>
          <a:prstGeom prst="rect">
            <a:avLst/>
          </a:prstGeom>
        </p:spPr>
        <p:txBody>
          <a:bodyPr vert="horz" lIns="93031" tIns="46516" rIns="93031" bIns="46516" rtlCol="0" anchor="b"/>
          <a:lstStyle>
            <a:lvl1pPr algn="r">
              <a:defRPr sz="1200"/>
            </a:lvl1pPr>
          </a:lstStyle>
          <a:p>
            <a:fld id="{44E0B2D8-D5E6-4B71-80D3-D9AC395FD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499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0B2D8-D5E6-4B71-80D3-D9AC395FD61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9414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0B2D8-D5E6-4B71-80D3-D9AC395FD61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214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0B2D8-D5E6-4B71-80D3-D9AC395FD61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4730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0B2D8-D5E6-4B71-80D3-D9AC395FD61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364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0B2D8-D5E6-4B71-80D3-D9AC395FD61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827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0B2D8-D5E6-4B71-80D3-D9AC395FD61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0063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0B2D8-D5E6-4B71-80D3-D9AC395FD61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6304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0B2D8-D5E6-4B71-80D3-D9AC395FD61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3852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0B2D8-D5E6-4B71-80D3-D9AC395FD61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5032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0B2D8-D5E6-4B71-80D3-D9AC395FD61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6987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0B2D8-D5E6-4B71-80D3-D9AC395FD61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4916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0B2D8-D5E6-4B71-80D3-D9AC395FD61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4227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0B2D8-D5E6-4B71-80D3-D9AC395FD61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2095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0B2D8-D5E6-4B71-80D3-D9AC395FD61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0884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0B2D8-D5E6-4B71-80D3-D9AC395FD61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1414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0B2D8-D5E6-4B71-80D3-D9AC395FD61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3818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0B2D8-D5E6-4B71-80D3-D9AC395FD61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3882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0B2D8-D5E6-4B71-80D3-D9AC395FD61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5801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ctr" anchorCtr="0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July 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www.its.bldrdoc.gov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A3312F-FC6C-4415-9456-96153F4E2AD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9725"/>
            <a:ext cx="9144000" cy="143827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19619" y="6172200"/>
            <a:ext cx="3504762" cy="55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656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40080"/>
            <a:ext cx="7886700" cy="1051560"/>
          </a:xfrm>
        </p:spPr>
        <p:txBody>
          <a:bodyPr>
            <a:normAutofit/>
          </a:bodyPr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233363" marR="0" indent="-23336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4273"/>
              </a:buClr>
              <a:buSzTx/>
              <a:buFont typeface="Calibri" panose="020F0502020204030204" pitchFamily="34" charset="0"/>
              <a:buChar char="●"/>
              <a:tabLst/>
              <a:defRPr sz="2000"/>
            </a:lvl1pPr>
            <a:lvl2pPr marL="396875" marR="0" indent="-163513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4273"/>
              </a:buClr>
              <a:buSzTx/>
              <a:buFont typeface="Wingdings" panose="05000000000000000000" pitchFamily="2" charset="2"/>
              <a:buChar char="§"/>
              <a:tabLst/>
              <a:defRPr sz="1800"/>
            </a:lvl2pPr>
            <a:lvl3pPr marL="517525" marR="0" indent="-1206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4273"/>
              </a:buClr>
              <a:buSzTx/>
              <a:buFont typeface="Arial" panose="020B0604020202020204" pitchFamily="34" charset="0"/>
              <a:buChar char="•"/>
              <a:tabLst/>
              <a:defRPr sz="1400"/>
            </a:lvl3pPr>
            <a:lvl4pPr marL="630238" marR="0" indent="-111125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4273"/>
              </a:buClr>
              <a:buSzTx/>
              <a:buFont typeface="Calibri" panose="020F0502020204030204" pitchFamily="34" charset="0"/>
              <a:buChar char="‐"/>
              <a:tabLst/>
              <a:defRPr sz="1200"/>
            </a:lvl4pPr>
            <a:lvl5pPr marL="801688" marR="0" indent="-119063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4273"/>
              </a:buClr>
              <a:buSzTx/>
              <a:buFont typeface="Arial" panose="020B0604020202020204" pitchFamily="34" charset="0"/>
              <a:buChar char="•"/>
              <a:tabLst/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1219-F1A6-45DB-AC14-EC23E6903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014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40080"/>
            <a:ext cx="788670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2016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1219-F1A6-45DB-AC14-EC23E6903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579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640080"/>
            <a:ext cx="788670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777585"/>
            <a:ext cx="3868340" cy="4992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353660"/>
            <a:ext cx="3868340" cy="3836003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777585"/>
            <a:ext cx="3887391" cy="4992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353660"/>
            <a:ext cx="3887391" cy="3836003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2016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1219-F1A6-45DB-AC14-EC23E6903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11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1219-F1A6-45DB-AC14-EC23E6903E1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62" y="5419725"/>
            <a:ext cx="9144000" cy="143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04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40080"/>
            <a:ext cx="788670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2016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1219-F1A6-45DB-AC14-EC23E6903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105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2016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1219-F1A6-45DB-AC14-EC23E6903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716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990600"/>
            <a:ext cx="2949178" cy="1066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2016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1219-F1A6-45DB-AC14-EC23E6903E1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454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990600"/>
            <a:ext cx="2949178" cy="1066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2016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1219-F1A6-45DB-AC14-EC23E6903E1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307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1"/>
            <a:ext cx="9144000" cy="871715"/>
          </a:xfrm>
          <a:custGeom>
            <a:avLst/>
            <a:gdLst>
              <a:gd name="connsiteX0" fmla="*/ 0 w 9144000"/>
              <a:gd name="connsiteY0" fmla="*/ 0 h 533400"/>
              <a:gd name="connsiteX1" fmla="*/ 9144000 w 9144000"/>
              <a:gd name="connsiteY1" fmla="*/ 0 h 533400"/>
              <a:gd name="connsiteX2" fmla="*/ 9144000 w 9144000"/>
              <a:gd name="connsiteY2" fmla="*/ 533400 h 533400"/>
              <a:gd name="connsiteX3" fmla="*/ 0 w 9144000"/>
              <a:gd name="connsiteY3" fmla="*/ 533400 h 533400"/>
              <a:gd name="connsiteX4" fmla="*/ 0 w 9144000"/>
              <a:gd name="connsiteY4" fmla="*/ 0 h 533400"/>
              <a:gd name="connsiteX0" fmla="*/ 0 w 9144000"/>
              <a:gd name="connsiteY0" fmla="*/ 0 h 533400"/>
              <a:gd name="connsiteX1" fmla="*/ 9144000 w 9144000"/>
              <a:gd name="connsiteY1" fmla="*/ 0 h 533400"/>
              <a:gd name="connsiteX2" fmla="*/ 9144000 w 9144000"/>
              <a:gd name="connsiteY2" fmla="*/ 533400 h 533400"/>
              <a:gd name="connsiteX3" fmla="*/ 2035277 w 9144000"/>
              <a:gd name="connsiteY3" fmla="*/ 530942 h 533400"/>
              <a:gd name="connsiteX4" fmla="*/ 0 w 9144000"/>
              <a:gd name="connsiteY4" fmla="*/ 533400 h 533400"/>
              <a:gd name="connsiteX5" fmla="*/ 0 w 9144000"/>
              <a:gd name="connsiteY5" fmla="*/ 0 h 533400"/>
              <a:gd name="connsiteX0" fmla="*/ 0 w 9144000"/>
              <a:gd name="connsiteY0" fmla="*/ 0 h 869664"/>
              <a:gd name="connsiteX1" fmla="*/ 9144000 w 9144000"/>
              <a:gd name="connsiteY1" fmla="*/ 0 h 869664"/>
              <a:gd name="connsiteX2" fmla="*/ 9144000 w 9144000"/>
              <a:gd name="connsiteY2" fmla="*/ 533400 h 869664"/>
              <a:gd name="connsiteX3" fmla="*/ 2035277 w 9144000"/>
              <a:gd name="connsiteY3" fmla="*/ 530942 h 869664"/>
              <a:gd name="connsiteX4" fmla="*/ 0 w 9144000"/>
              <a:gd name="connsiteY4" fmla="*/ 869664 h 869664"/>
              <a:gd name="connsiteX5" fmla="*/ 0 w 9144000"/>
              <a:gd name="connsiteY5" fmla="*/ 0 h 869664"/>
              <a:gd name="connsiteX0" fmla="*/ 0 w 9144000"/>
              <a:gd name="connsiteY0" fmla="*/ 0 h 883232"/>
              <a:gd name="connsiteX1" fmla="*/ 9144000 w 9144000"/>
              <a:gd name="connsiteY1" fmla="*/ 0 h 883232"/>
              <a:gd name="connsiteX2" fmla="*/ 9144000 w 9144000"/>
              <a:gd name="connsiteY2" fmla="*/ 533400 h 883232"/>
              <a:gd name="connsiteX3" fmla="*/ 2035277 w 9144000"/>
              <a:gd name="connsiteY3" fmla="*/ 530942 h 883232"/>
              <a:gd name="connsiteX4" fmla="*/ 0 w 9144000"/>
              <a:gd name="connsiteY4" fmla="*/ 869664 h 883232"/>
              <a:gd name="connsiteX5" fmla="*/ 0 w 9144000"/>
              <a:gd name="connsiteY5" fmla="*/ 0 h 883232"/>
              <a:gd name="connsiteX0" fmla="*/ 0 w 9144000"/>
              <a:gd name="connsiteY0" fmla="*/ 0 h 888857"/>
              <a:gd name="connsiteX1" fmla="*/ 9144000 w 9144000"/>
              <a:gd name="connsiteY1" fmla="*/ 0 h 888857"/>
              <a:gd name="connsiteX2" fmla="*/ 9144000 w 9144000"/>
              <a:gd name="connsiteY2" fmla="*/ 533400 h 888857"/>
              <a:gd name="connsiteX3" fmla="*/ 2035277 w 9144000"/>
              <a:gd name="connsiteY3" fmla="*/ 530942 h 888857"/>
              <a:gd name="connsiteX4" fmla="*/ 0 w 9144000"/>
              <a:gd name="connsiteY4" fmla="*/ 869664 h 888857"/>
              <a:gd name="connsiteX5" fmla="*/ 0 w 9144000"/>
              <a:gd name="connsiteY5" fmla="*/ 0 h 888857"/>
              <a:gd name="connsiteX0" fmla="*/ 0 w 9144000"/>
              <a:gd name="connsiteY0" fmla="*/ 0 h 898850"/>
              <a:gd name="connsiteX1" fmla="*/ 9144000 w 9144000"/>
              <a:gd name="connsiteY1" fmla="*/ 0 h 898850"/>
              <a:gd name="connsiteX2" fmla="*/ 9144000 w 9144000"/>
              <a:gd name="connsiteY2" fmla="*/ 533400 h 898850"/>
              <a:gd name="connsiteX3" fmla="*/ 1681316 w 9144000"/>
              <a:gd name="connsiteY3" fmla="*/ 643030 h 898850"/>
              <a:gd name="connsiteX4" fmla="*/ 0 w 9144000"/>
              <a:gd name="connsiteY4" fmla="*/ 869664 h 898850"/>
              <a:gd name="connsiteX5" fmla="*/ 0 w 9144000"/>
              <a:gd name="connsiteY5" fmla="*/ 0 h 898850"/>
              <a:gd name="connsiteX0" fmla="*/ 0 w 9144000"/>
              <a:gd name="connsiteY0" fmla="*/ 0 h 898850"/>
              <a:gd name="connsiteX1" fmla="*/ 9144000 w 9144000"/>
              <a:gd name="connsiteY1" fmla="*/ 0 h 898850"/>
              <a:gd name="connsiteX2" fmla="*/ 9144000 w 9144000"/>
              <a:gd name="connsiteY2" fmla="*/ 533400 h 898850"/>
              <a:gd name="connsiteX3" fmla="*/ 1681316 w 9144000"/>
              <a:gd name="connsiteY3" fmla="*/ 643030 h 898850"/>
              <a:gd name="connsiteX4" fmla="*/ 0 w 9144000"/>
              <a:gd name="connsiteY4" fmla="*/ 869664 h 898850"/>
              <a:gd name="connsiteX5" fmla="*/ 0 w 9144000"/>
              <a:gd name="connsiteY5" fmla="*/ 0 h 898850"/>
              <a:gd name="connsiteX0" fmla="*/ 0 w 9144000"/>
              <a:gd name="connsiteY0" fmla="*/ 0 h 887914"/>
              <a:gd name="connsiteX1" fmla="*/ 9144000 w 9144000"/>
              <a:gd name="connsiteY1" fmla="*/ 0 h 887914"/>
              <a:gd name="connsiteX2" fmla="*/ 9144000 w 9144000"/>
              <a:gd name="connsiteY2" fmla="*/ 533400 h 887914"/>
              <a:gd name="connsiteX3" fmla="*/ 1681316 w 9144000"/>
              <a:gd name="connsiteY3" fmla="*/ 643030 h 887914"/>
              <a:gd name="connsiteX4" fmla="*/ 0 w 9144000"/>
              <a:gd name="connsiteY4" fmla="*/ 869664 h 887914"/>
              <a:gd name="connsiteX5" fmla="*/ 0 w 9144000"/>
              <a:gd name="connsiteY5" fmla="*/ 0 h 887914"/>
              <a:gd name="connsiteX0" fmla="*/ 0 w 9144000"/>
              <a:gd name="connsiteY0" fmla="*/ 0 h 887914"/>
              <a:gd name="connsiteX1" fmla="*/ 9144000 w 9144000"/>
              <a:gd name="connsiteY1" fmla="*/ 0 h 887914"/>
              <a:gd name="connsiteX2" fmla="*/ 9144000 w 9144000"/>
              <a:gd name="connsiteY2" fmla="*/ 533400 h 887914"/>
              <a:gd name="connsiteX3" fmla="*/ 1681316 w 9144000"/>
              <a:gd name="connsiteY3" fmla="*/ 643030 h 887914"/>
              <a:gd name="connsiteX4" fmla="*/ 0 w 9144000"/>
              <a:gd name="connsiteY4" fmla="*/ 869664 h 887914"/>
              <a:gd name="connsiteX5" fmla="*/ 0 w 9144000"/>
              <a:gd name="connsiteY5" fmla="*/ 0 h 887914"/>
              <a:gd name="connsiteX0" fmla="*/ 0 w 9144000"/>
              <a:gd name="connsiteY0" fmla="*/ 0 h 887914"/>
              <a:gd name="connsiteX1" fmla="*/ 9144000 w 9144000"/>
              <a:gd name="connsiteY1" fmla="*/ 0 h 887914"/>
              <a:gd name="connsiteX2" fmla="*/ 9144000 w 9144000"/>
              <a:gd name="connsiteY2" fmla="*/ 533400 h 887914"/>
              <a:gd name="connsiteX3" fmla="*/ 1681316 w 9144000"/>
              <a:gd name="connsiteY3" fmla="*/ 643030 h 887914"/>
              <a:gd name="connsiteX4" fmla="*/ 0 w 9144000"/>
              <a:gd name="connsiteY4" fmla="*/ 869664 h 887914"/>
              <a:gd name="connsiteX5" fmla="*/ 0 w 9144000"/>
              <a:gd name="connsiteY5" fmla="*/ 0 h 887914"/>
              <a:gd name="connsiteX0" fmla="*/ 0 w 9144000"/>
              <a:gd name="connsiteY0" fmla="*/ 0 h 887914"/>
              <a:gd name="connsiteX1" fmla="*/ 9144000 w 9144000"/>
              <a:gd name="connsiteY1" fmla="*/ 0 h 887914"/>
              <a:gd name="connsiteX2" fmla="*/ 9144000 w 9144000"/>
              <a:gd name="connsiteY2" fmla="*/ 533400 h 887914"/>
              <a:gd name="connsiteX3" fmla="*/ 1681316 w 9144000"/>
              <a:gd name="connsiteY3" fmla="*/ 643030 h 887914"/>
              <a:gd name="connsiteX4" fmla="*/ 0 w 9144000"/>
              <a:gd name="connsiteY4" fmla="*/ 869664 h 887914"/>
              <a:gd name="connsiteX5" fmla="*/ 0 w 9144000"/>
              <a:gd name="connsiteY5" fmla="*/ 0 h 887914"/>
              <a:gd name="connsiteX0" fmla="*/ 0 w 9144000"/>
              <a:gd name="connsiteY0" fmla="*/ 0 h 887914"/>
              <a:gd name="connsiteX1" fmla="*/ 9144000 w 9144000"/>
              <a:gd name="connsiteY1" fmla="*/ 0 h 887914"/>
              <a:gd name="connsiteX2" fmla="*/ 9144000 w 9144000"/>
              <a:gd name="connsiteY2" fmla="*/ 533400 h 887914"/>
              <a:gd name="connsiteX3" fmla="*/ 1681316 w 9144000"/>
              <a:gd name="connsiteY3" fmla="*/ 643030 h 887914"/>
              <a:gd name="connsiteX4" fmla="*/ 0 w 9144000"/>
              <a:gd name="connsiteY4" fmla="*/ 869664 h 887914"/>
              <a:gd name="connsiteX5" fmla="*/ 0 w 9144000"/>
              <a:gd name="connsiteY5" fmla="*/ 0 h 887914"/>
              <a:gd name="connsiteX0" fmla="*/ 0 w 9144000"/>
              <a:gd name="connsiteY0" fmla="*/ 0 h 887914"/>
              <a:gd name="connsiteX1" fmla="*/ 9144000 w 9144000"/>
              <a:gd name="connsiteY1" fmla="*/ 0 h 887914"/>
              <a:gd name="connsiteX2" fmla="*/ 9144000 w 9144000"/>
              <a:gd name="connsiteY2" fmla="*/ 533400 h 887914"/>
              <a:gd name="connsiteX3" fmla="*/ 1681316 w 9144000"/>
              <a:gd name="connsiteY3" fmla="*/ 643030 h 887914"/>
              <a:gd name="connsiteX4" fmla="*/ 0 w 9144000"/>
              <a:gd name="connsiteY4" fmla="*/ 869664 h 887914"/>
              <a:gd name="connsiteX5" fmla="*/ 0 w 9144000"/>
              <a:gd name="connsiteY5" fmla="*/ 0 h 887914"/>
              <a:gd name="connsiteX0" fmla="*/ 0 w 9144000"/>
              <a:gd name="connsiteY0" fmla="*/ 0 h 887914"/>
              <a:gd name="connsiteX1" fmla="*/ 9144000 w 9144000"/>
              <a:gd name="connsiteY1" fmla="*/ 0 h 887914"/>
              <a:gd name="connsiteX2" fmla="*/ 9144000 w 9144000"/>
              <a:gd name="connsiteY2" fmla="*/ 533400 h 887914"/>
              <a:gd name="connsiteX3" fmla="*/ 1681316 w 9144000"/>
              <a:gd name="connsiteY3" fmla="*/ 643030 h 887914"/>
              <a:gd name="connsiteX4" fmla="*/ 0 w 9144000"/>
              <a:gd name="connsiteY4" fmla="*/ 869664 h 887914"/>
              <a:gd name="connsiteX5" fmla="*/ 0 w 9144000"/>
              <a:gd name="connsiteY5" fmla="*/ 0 h 887914"/>
              <a:gd name="connsiteX0" fmla="*/ 0 w 9144000"/>
              <a:gd name="connsiteY0" fmla="*/ 0 h 892995"/>
              <a:gd name="connsiteX1" fmla="*/ 9144000 w 9144000"/>
              <a:gd name="connsiteY1" fmla="*/ 0 h 892995"/>
              <a:gd name="connsiteX2" fmla="*/ 9144000 w 9144000"/>
              <a:gd name="connsiteY2" fmla="*/ 533400 h 892995"/>
              <a:gd name="connsiteX3" fmla="*/ 1681316 w 9144000"/>
              <a:gd name="connsiteY3" fmla="*/ 643030 h 892995"/>
              <a:gd name="connsiteX4" fmla="*/ 0 w 9144000"/>
              <a:gd name="connsiteY4" fmla="*/ 869664 h 892995"/>
              <a:gd name="connsiteX5" fmla="*/ 0 w 9144000"/>
              <a:gd name="connsiteY5" fmla="*/ 0 h 892995"/>
              <a:gd name="connsiteX0" fmla="*/ 0 w 9144000"/>
              <a:gd name="connsiteY0" fmla="*/ 0 h 871517"/>
              <a:gd name="connsiteX1" fmla="*/ 9144000 w 9144000"/>
              <a:gd name="connsiteY1" fmla="*/ 0 h 871517"/>
              <a:gd name="connsiteX2" fmla="*/ 9144000 w 9144000"/>
              <a:gd name="connsiteY2" fmla="*/ 533400 h 871517"/>
              <a:gd name="connsiteX3" fmla="*/ 1681316 w 9144000"/>
              <a:gd name="connsiteY3" fmla="*/ 643030 h 871517"/>
              <a:gd name="connsiteX4" fmla="*/ 0 w 9144000"/>
              <a:gd name="connsiteY4" fmla="*/ 869664 h 871517"/>
              <a:gd name="connsiteX5" fmla="*/ 0 w 9144000"/>
              <a:gd name="connsiteY5" fmla="*/ 0 h 871517"/>
              <a:gd name="connsiteX0" fmla="*/ 0 w 9144000"/>
              <a:gd name="connsiteY0" fmla="*/ 0 h 872749"/>
              <a:gd name="connsiteX1" fmla="*/ 9144000 w 9144000"/>
              <a:gd name="connsiteY1" fmla="*/ 0 h 872749"/>
              <a:gd name="connsiteX2" fmla="*/ 9144000 w 9144000"/>
              <a:gd name="connsiteY2" fmla="*/ 533400 h 872749"/>
              <a:gd name="connsiteX3" fmla="*/ 1687215 w 9144000"/>
              <a:gd name="connsiteY3" fmla="*/ 696124 h 872749"/>
              <a:gd name="connsiteX4" fmla="*/ 0 w 9144000"/>
              <a:gd name="connsiteY4" fmla="*/ 869664 h 872749"/>
              <a:gd name="connsiteX5" fmla="*/ 0 w 9144000"/>
              <a:gd name="connsiteY5" fmla="*/ 0 h 872749"/>
              <a:gd name="connsiteX0" fmla="*/ 0 w 9144000"/>
              <a:gd name="connsiteY0" fmla="*/ 0 h 871184"/>
              <a:gd name="connsiteX1" fmla="*/ 9144000 w 9144000"/>
              <a:gd name="connsiteY1" fmla="*/ 0 h 871184"/>
              <a:gd name="connsiteX2" fmla="*/ 9144000 w 9144000"/>
              <a:gd name="connsiteY2" fmla="*/ 533400 h 871184"/>
              <a:gd name="connsiteX3" fmla="*/ 5203231 w 9144000"/>
              <a:gd name="connsiteY3" fmla="*/ 572236 h 871184"/>
              <a:gd name="connsiteX4" fmla="*/ 1687215 w 9144000"/>
              <a:gd name="connsiteY4" fmla="*/ 696124 h 871184"/>
              <a:gd name="connsiteX5" fmla="*/ 0 w 9144000"/>
              <a:gd name="connsiteY5" fmla="*/ 869664 h 871184"/>
              <a:gd name="connsiteX6" fmla="*/ 0 w 9144000"/>
              <a:gd name="connsiteY6" fmla="*/ 0 h 871184"/>
              <a:gd name="connsiteX0" fmla="*/ 0 w 9144000"/>
              <a:gd name="connsiteY0" fmla="*/ 0 h 871252"/>
              <a:gd name="connsiteX1" fmla="*/ 9144000 w 9144000"/>
              <a:gd name="connsiteY1" fmla="*/ 0 h 871252"/>
              <a:gd name="connsiteX2" fmla="*/ 9144000 w 9144000"/>
              <a:gd name="connsiteY2" fmla="*/ 533400 h 871252"/>
              <a:gd name="connsiteX3" fmla="*/ 5209130 w 9144000"/>
              <a:gd name="connsiteY3" fmla="*/ 530941 h 871252"/>
              <a:gd name="connsiteX4" fmla="*/ 1687215 w 9144000"/>
              <a:gd name="connsiteY4" fmla="*/ 696124 h 871252"/>
              <a:gd name="connsiteX5" fmla="*/ 0 w 9144000"/>
              <a:gd name="connsiteY5" fmla="*/ 869664 h 871252"/>
              <a:gd name="connsiteX6" fmla="*/ 0 w 9144000"/>
              <a:gd name="connsiteY6" fmla="*/ 0 h 871252"/>
              <a:gd name="connsiteX0" fmla="*/ 0 w 9144000"/>
              <a:gd name="connsiteY0" fmla="*/ 0 h 871252"/>
              <a:gd name="connsiteX1" fmla="*/ 9144000 w 9144000"/>
              <a:gd name="connsiteY1" fmla="*/ 0 h 871252"/>
              <a:gd name="connsiteX2" fmla="*/ 9144000 w 9144000"/>
              <a:gd name="connsiteY2" fmla="*/ 533400 h 871252"/>
              <a:gd name="connsiteX3" fmla="*/ 5209130 w 9144000"/>
              <a:gd name="connsiteY3" fmla="*/ 530941 h 871252"/>
              <a:gd name="connsiteX4" fmla="*/ 1687215 w 9144000"/>
              <a:gd name="connsiteY4" fmla="*/ 696124 h 871252"/>
              <a:gd name="connsiteX5" fmla="*/ 0 w 9144000"/>
              <a:gd name="connsiteY5" fmla="*/ 869664 h 871252"/>
              <a:gd name="connsiteX6" fmla="*/ 0 w 9144000"/>
              <a:gd name="connsiteY6" fmla="*/ 0 h 871252"/>
              <a:gd name="connsiteX0" fmla="*/ 0 w 9144000"/>
              <a:gd name="connsiteY0" fmla="*/ 0 h 871252"/>
              <a:gd name="connsiteX1" fmla="*/ 9144000 w 9144000"/>
              <a:gd name="connsiteY1" fmla="*/ 0 h 871252"/>
              <a:gd name="connsiteX2" fmla="*/ 9144000 w 9144000"/>
              <a:gd name="connsiteY2" fmla="*/ 533400 h 871252"/>
              <a:gd name="connsiteX3" fmla="*/ 5209130 w 9144000"/>
              <a:gd name="connsiteY3" fmla="*/ 530941 h 871252"/>
              <a:gd name="connsiteX4" fmla="*/ 1687215 w 9144000"/>
              <a:gd name="connsiteY4" fmla="*/ 696124 h 871252"/>
              <a:gd name="connsiteX5" fmla="*/ 0 w 9144000"/>
              <a:gd name="connsiteY5" fmla="*/ 869664 h 871252"/>
              <a:gd name="connsiteX6" fmla="*/ 0 w 9144000"/>
              <a:gd name="connsiteY6" fmla="*/ 0 h 871252"/>
              <a:gd name="connsiteX0" fmla="*/ 0 w 9144000"/>
              <a:gd name="connsiteY0" fmla="*/ 0 h 871252"/>
              <a:gd name="connsiteX1" fmla="*/ 9144000 w 9144000"/>
              <a:gd name="connsiteY1" fmla="*/ 0 h 871252"/>
              <a:gd name="connsiteX2" fmla="*/ 9144000 w 9144000"/>
              <a:gd name="connsiteY2" fmla="*/ 533400 h 871252"/>
              <a:gd name="connsiteX3" fmla="*/ 5209130 w 9144000"/>
              <a:gd name="connsiteY3" fmla="*/ 530941 h 871252"/>
              <a:gd name="connsiteX4" fmla="*/ 1687215 w 9144000"/>
              <a:gd name="connsiteY4" fmla="*/ 696124 h 871252"/>
              <a:gd name="connsiteX5" fmla="*/ 0 w 9144000"/>
              <a:gd name="connsiteY5" fmla="*/ 869664 h 871252"/>
              <a:gd name="connsiteX6" fmla="*/ 0 w 9144000"/>
              <a:gd name="connsiteY6" fmla="*/ 0 h 871252"/>
              <a:gd name="connsiteX0" fmla="*/ 0 w 9144000"/>
              <a:gd name="connsiteY0" fmla="*/ 0 h 871715"/>
              <a:gd name="connsiteX1" fmla="*/ 9144000 w 9144000"/>
              <a:gd name="connsiteY1" fmla="*/ 0 h 871715"/>
              <a:gd name="connsiteX2" fmla="*/ 9144000 w 9144000"/>
              <a:gd name="connsiteY2" fmla="*/ 533400 h 871715"/>
              <a:gd name="connsiteX3" fmla="*/ 5209130 w 9144000"/>
              <a:gd name="connsiteY3" fmla="*/ 530941 h 871715"/>
              <a:gd name="connsiteX4" fmla="*/ 1687215 w 9144000"/>
              <a:gd name="connsiteY4" fmla="*/ 696124 h 871715"/>
              <a:gd name="connsiteX5" fmla="*/ 0 w 9144000"/>
              <a:gd name="connsiteY5" fmla="*/ 869664 h 871715"/>
              <a:gd name="connsiteX6" fmla="*/ 0 w 9144000"/>
              <a:gd name="connsiteY6" fmla="*/ 0 h 871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871715">
                <a:moveTo>
                  <a:pt x="0" y="0"/>
                </a:moveTo>
                <a:lnTo>
                  <a:pt x="9144000" y="0"/>
                </a:lnTo>
                <a:lnTo>
                  <a:pt x="9144000" y="533400"/>
                </a:lnTo>
                <a:lnTo>
                  <a:pt x="5209130" y="530941"/>
                </a:lnTo>
                <a:cubicBezTo>
                  <a:pt x="3966333" y="558062"/>
                  <a:pt x="2546736" y="605001"/>
                  <a:pt x="1687215" y="696124"/>
                </a:cubicBezTo>
                <a:cubicBezTo>
                  <a:pt x="827694" y="787247"/>
                  <a:pt x="351011" y="887362"/>
                  <a:pt x="0" y="86966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soft" dir="t"/>
          </a:scene3d>
          <a:sp3d prstMaterial="plastic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639748"/>
            <a:ext cx="7886700" cy="1050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July 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49287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www.its.bldrdoc.gov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D1219-F1A6-45DB-AC14-EC23E6903E1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2774231" y="76200"/>
            <a:ext cx="35955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  <a:latin typeface="+mn-lt"/>
              </a:rPr>
              <a:t>Institute for Telecommunication Sciences</a:t>
            </a:r>
            <a:endParaRPr lang="en-US" sz="16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76201"/>
            <a:ext cx="548640" cy="545523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" y="108616"/>
            <a:ext cx="631803" cy="64008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9782" y="86074"/>
            <a:ext cx="2020613" cy="318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521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</p:sldLayoutIdLst>
  <p:hf hdr="0"/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33363" indent="-233363" algn="l" defTabSz="685800" rtl="0" eaLnBrk="1" latinLnBrk="0" hangingPunct="1">
        <a:lnSpc>
          <a:spcPct val="90000"/>
        </a:lnSpc>
        <a:spcBef>
          <a:spcPts val="750"/>
        </a:spcBef>
        <a:buClr>
          <a:schemeClr val="tx2"/>
        </a:buClr>
        <a:buFont typeface="Calibri" panose="020F0502020204030204" pitchFamily="34" charset="0"/>
        <a:buChar char="●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96875" indent="-163513" algn="l" defTabSz="685800" rtl="0" eaLnBrk="1" latinLnBrk="0" hangingPunct="1">
        <a:lnSpc>
          <a:spcPct val="90000"/>
        </a:lnSpc>
        <a:spcBef>
          <a:spcPts val="375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17525" indent="-120650" algn="l" defTabSz="685800" rtl="0" eaLnBrk="1" latinLnBrk="0" hangingPunct="1">
        <a:lnSpc>
          <a:spcPct val="90000"/>
        </a:lnSpc>
        <a:spcBef>
          <a:spcPts val="375"/>
        </a:spcBef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630238" indent="-111125" algn="l" defTabSz="685800" rtl="0" eaLnBrk="1" latinLnBrk="0" hangingPunct="1">
        <a:lnSpc>
          <a:spcPct val="90000"/>
        </a:lnSpc>
        <a:spcBef>
          <a:spcPts val="375"/>
        </a:spcBef>
        <a:buClr>
          <a:schemeClr val="tx2"/>
        </a:buClr>
        <a:buFont typeface="Calibri" panose="020F0502020204030204" pitchFamily="34" charset="0"/>
        <a:buChar char="‐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801688" indent="-119063" algn="l" defTabSz="685800" rtl="0" eaLnBrk="1" latinLnBrk="0" hangingPunct="1">
        <a:lnSpc>
          <a:spcPct val="90000"/>
        </a:lnSpc>
        <a:spcBef>
          <a:spcPts val="375"/>
        </a:spcBef>
        <a:buClr>
          <a:schemeClr val="tx2"/>
        </a:buClr>
        <a:buFont typeface="Arial" panose="020B0604020202020204" pitchFamily="34" charset="0"/>
        <a:buChar char="•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isco.com/c/en/us/solutions/collateral/service-provider/ip-ngn-ip-next-generation-network/white_paper_c11-481360.html" TargetMode="Externa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Why Is No-Reference Model Development Failing?</a:t>
            </a:r>
            <a:endParaRPr lang="en-US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Margaret H. Pinson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1219-F1A6-45DB-AC14-EC23E6903E1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012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“</a:t>
            </a:r>
            <a:r>
              <a:rPr lang="en-US" dirty="0"/>
              <a:t>Globally, IP video traffic will be 82 percent of all consumer Internet </a:t>
            </a:r>
            <a:br>
              <a:rPr lang="en-US" dirty="0"/>
            </a:br>
            <a:r>
              <a:rPr lang="en-US" dirty="0"/>
              <a:t>traffic by 2020, up from 70 percent in </a:t>
            </a:r>
            <a:r>
              <a:rPr lang="en-US" dirty="0" smtClean="0"/>
              <a:t>2015.”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u="sng" dirty="0">
                <a:hlinkClick r:id="rId2"/>
              </a:rPr>
              <a:t>Cisco Visual Networking Index: Forecast and Methodology</a:t>
            </a:r>
            <a:r>
              <a:rPr lang="en-US" dirty="0" smtClean="0"/>
              <a:t>, 2015-2020 </a:t>
            </a:r>
            <a:r>
              <a:rPr lang="en-US" dirty="0"/>
              <a:t>White Paper.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715C625-20E9-4D88-A728-D3B6C11FE75B}" type="datetime1">
              <a:rPr lang="en-US" smtClean="0"/>
              <a:t>10/17/2016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2C5CE8-2F68-418B-9C84-68DFAD9143D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990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Impairment Perspective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1219-F1A6-45DB-AC14-EC23E6903E1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399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Codecs Are Homogenous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2016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1219-F1A6-45DB-AC14-EC23E6903E1C}" type="slidenum">
              <a:rPr lang="en-US" smtClean="0"/>
              <a:t>4</a:t>
            </a:fld>
            <a:endParaRPr lang="en-US"/>
          </a:p>
        </p:txBody>
      </p:sp>
      <p:pic>
        <p:nvPicPr>
          <p:cNvPr id="4102" name="Picture 6" descr="Image result for video codi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83078"/>
            <a:ext cx="8229600" cy="3090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914400" y="6172200"/>
            <a:ext cx="7315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HEVC- What's Next in Video </a:t>
            </a:r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Compression, © Z3 Technology, http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://z3technology.com/</a:t>
            </a:r>
          </a:p>
        </p:txBody>
      </p:sp>
    </p:spTree>
    <p:extLst>
      <p:ext uri="{BB962C8B-B14F-4D97-AF65-F5344CB8AC3E}">
        <p14:creationId xmlns:p14="http://schemas.microsoft.com/office/powerpoint/2010/main" val="2518295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Codecs </a:t>
            </a:r>
            <a:r>
              <a:rPr lang="en-US" dirty="0" smtClean="0"/>
              <a:t>Divide Video into Homogenous Pieces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2016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1219-F1A6-45DB-AC14-EC23E6903E1C}" type="slidenum">
              <a:rPr lang="en-US" smtClean="0"/>
              <a:t>5</a:t>
            </a:fld>
            <a:endParaRPr lang="en-US"/>
          </a:p>
        </p:txBody>
      </p:sp>
      <p:pic>
        <p:nvPicPr>
          <p:cNvPr id="7170" name="Picture 2" descr="Image result for video coding algorith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818" y="1600200"/>
            <a:ext cx="7204364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914400" y="6172200"/>
            <a:ext cx="731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Inside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WebM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Technology: VP8 Intra and Inter </a:t>
            </a:r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Prediction, Open 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Media Project</a:t>
            </a:r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, © 2010-2012, 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http://</a:t>
            </a:r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blog.webmproject.org/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3124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Adaptive Streaming </a:t>
            </a:r>
            <a:r>
              <a:rPr lang="en-US" dirty="0" smtClean="0"/>
              <a:t>Changes Everything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1219-F1A6-45DB-AC14-EC23E6903E1C}" type="slidenum">
              <a:rPr lang="en-US" smtClean="0"/>
              <a:t>6</a:t>
            </a:fld>
            <a:endParaRPr lang="en-US"/>
          </a:p>
        </p:txBody>
      </p:sp>
      <p:pic>
        <p:nvPicPr>
          <p:cNvPr id="2050" name="Picture 2" descr="Image result for adaptive stream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47" y="1600200"/>
            <a:ext cx="7845506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0" y="6172200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Телевидение в кармане»: как работает мобильное </a:t>
            </a:r>
            <a:r>
              <a:rPr lang="ru-RU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вещание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© tvkinoradio.ru</a:t>
            </a:r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, 2010–2016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https</a:t>
            </a:r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://tvkinoradio.ru/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855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1219-F1A6-45DB-AC14-EC23E6903E1C}" type="slidenum">
              <a:rPr lang="en-US" smtClean="0"/>
              <a:t>7</a:t>
            </a:fld>
            <a:endParaRPr lang="en-US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880585466"/>
              </p:ext>
            </p:extLst>
          </p:nvPr>
        </p:nvGraphicFramePr>
        <p:xfrm>
          <a:off x="628650" y="1051560"/>
          <a:ext cx="7886700" cy="51017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0" y="6017750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Per-Title Encode </a:t>
            </a:r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Optimization, December 14, 2015, Netflix Tech Blog, http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://techblog.netflix.com/</a:t>
            </a:r>
          </a:p>
        </p:txBody>
      </p:sp>
    </p:spTree>
    <p:extLst>
      <p:ext uri="{BB962C8B-B14F-4D97-AF65-F5344CB8AC3E}">
        <p14:creationId xmlns:p14="http://schemas.microsoft.com/office/powerpoint/2010/main" val="1976098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Packet Loss Unimportant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2016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1219-F1A6-45DB-AC14-EC23E6903E1C}" type="slidenum">
              <a:rPr lang="en-US" smtClean="0"/>
              <a:t>8</a:t>
            </a:fld>
            <a:endParaRPr lang="en-US"/>
          </a:p>
        </p:txBody>
      </p:sp>
      <p:pic>
        <p:nvPicPr>
          <p:cNvPr id="8194" name="Picture 2" descr="C:\Users\margaret\Documents\2016_projects\NR_Reference_Only_Metric\scarlet_oak_error20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37071"/>
            <a:ext cx="8229600" cy="462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2208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Frame Rate Higher (24 fps and up)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1219-F1A6-45DB-AC14-EC23E6903E1C}" type="slidenum">
              <a:rPr lang="en-US" smtClean="0"/>
              <a:t>9</a:t>
            </a:fld>
            <a:endParaRPr lang="en-US"/>
          </a:p>
        </p:txBody>
      </p:sp>
      <p:pic>
        <p:nvPicPr>
          <p:cNvPr id="9218" name="Picture 2" descr="Image result for video frame ra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65960"/>
            <a:ext cx="8229600" cy="3973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914400" y="5989320"/>
            <a:ext cx="731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Sigle nei video -risoluzione e frame rate, 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Copyright © 2014 - Daniele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Armillotta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</a:t>
            </a:r>
            <a:r>
              <a:rPr lang="it-IT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http</a:t>
            </a:r>
            <a:r>
              <a:rPr lang="it-IT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://www.danielearmillotta.eu</a:t>
            </a:r>
            <a:r>
              <a:rPr lang="it-IT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/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2519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Metric Perspective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1219-F1A6-45DB-AC14-EC23E6903E1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861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Traditional Work Flow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0BF8BBC-2738-4703-B859-3B168E81CDE1}" type="datetime1">
              <a:rPr lang="en-US" smtClean="0"/>
              <a:t>10/17/2016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D2E0CF-9D4E-4882-9B84-F653F9436597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924606" y="3734081"/>
            <a:ext cx="1536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Original video</a:t>
            </a:r>
            <a:endParaRPr lang="en-US" dirty="0">
              <a:latin typeface="+mn-lt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2461576" y="3393995"/>
            <a:ext cx="457200" cy="0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16" name="Group 15"/>
          <p:cNvGrpSpPr/>
          <p:nvPr/>
        </p:nvGrpSpPr>
        <p:grpSpPr>
          <a:xfrm>
            <a:off x="3021749" y="2974140"/>
            <a:ext cx="1828800" cy="1103282"/>
            <a:chOff x="4572000" y="4611718"/>
            <a:chExt cx="1828800" cy="1103282"/>
          </a:xfrm>
        </p:grpSpPr>
        <p:sp>
          <p:nvSpPr>
            <p:cNvPr id="14" name="Cloud 13"/>
            <p:cNvSpPr/>
            <p:nvPr/>
          </p:nvSpPr>
          <p:spPr>
            <a:xfrm>
              <a:off x="4572000" y="4611718"/>
              <a:ext cx="1828800" cy="1103282"/>
            </a:xfrm>
            <a:prstGeom prst="cloud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717915" y="4978693"/>
              <a:ext cx="15369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+mn-lt"/>
                </a:rPr>
                <a:t>Impairments</a:t>
              </a:r>
              <a:endParaRPr lang="en-US" dirty="0">
                <a:latin typeface="+mn-lt"/>
              </a:endParaRPr>
            </a:p>
          </p:txBody>
        </p:sp>
      </p:grpSp>
      <p:cxnSp>
        <p:nvCxnSpPr>
          <p:cNvPr id="17" name="Straight Arrow Connector 16"/>
          <p:cNvCxnSpPr/>
          <p:nvPr/>
        </p:nvCxnSpPr>
        <p:spPr>
          <a:xfrm>
            <a:off x="5033435" y="3393995"/>
            <a:ext cx="457200" cy="0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2918776" y="4498774"/>
            <a:ext cx="22557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Focus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3973719" y="4162095"/>
            <a:ext cx="0" cy="4572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1028" name="Picture 4" descr="Image result for picture eye public doma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1951" y="2936795"/>
            <a:ext cx="1374098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film public domai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673" y="2870231"/>
            <a:ext cx="164811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7607030" y="3128539"/>
            <a:ext cx="1536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MOS</a:t>
            </a:r>
            <a:endParaRPr lang="en-US" dirty="0">
              <a:latin typeface="+mn-lt"/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7099062" y="3327431"/>
            <a:ext cx="457200" cy="0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6339045" y="4178003"/>
            <a:ext cx="1977233" cy="43088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blocking</a:t>
            </a:r>
            <a:endParaRPr lang="en-US" sz="2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339045" y="4482100"/>
            <a:ext cx="1977233" cy="43088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blurring</a:t>
            </a:r>
            <a:endParaRPr lang="en-US" sz="2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339045" y="4786197"/>
            <a:ext cx="1977233" cy="43088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jerky motion</a:t>
            </a:r>
            <a:endParaRPr lang="en-US" sz="2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339045" y="5090293"/>
            <a:ext cx="1977233" cy="43088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edge angle</a:t>
            </a:r>
            <a:endParaRPr lang="en-US" sz="2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339045" y="3873906"/>
            <a:ext cx="1977233" cy="43088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noise</a:t>
            </a:r>
            <a:endParaRPr lang="en-US" sz="2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99308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Cloud 34"/>
          <p:cNvSpPr/>
          <p:nvPr/>
        </p:nvSpPr>
        <p:spPr>
          <a:xfrm>
            <a:off x="2912572" y="5257800"/>
            <a:ext cx="1087928" cy="766116"/>
          </a:xfrm>
          <a:prstGeom prst="cloud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Cloud 33"/>
          <p:cNvSpPr/>
          <p:nvPr/>
        </p:nvSpPr>
        <p:spPr>
          <a:xfrm>
            <a:off x="2912572" y="3497116"/>
            <a:ext cx="1087928" cy="766116"/>
          </a:xfrm>
          <a:prstGeom prst="cloud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Cloud 32"/>
          <p:cNvSpPr/>
          <p:nvPr/>
        </p:nvSpPr>
        <p:spPr>
          <a:xfrm>
            <a:off x="2912572" y="2677801"/>
            <a:ext cx="1087928" cy="766116"/>
          </a:xfrm>
          <a:prstGeom prst="cloud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Cloud 30"/>
          <p:cNvSpPr/>
          <p:nvPr/>
        </p:nvSpPr>
        <p:spPr>
          <a:xfrm>
            <a:off x="2846068" y="1880145"/>
            <a:ext cx="1087928" cy="766116"/>
          </a:xfrm>
          <a:prstGeom prst="cloud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Traditional Experiment Design</a:t>
            </a:r>
            <a:br>
              <a:rPr lang="en-US" dirty="0" smtClean="0"/>
            </a:br>
            <a:r>
              <a:rPr lang="en-US" dirty="0" smtClean="0"/>
              <a:t>Impairment Focus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0BF8BBC-2738-4703-B859-3B168E81CDE1}" type="datetime1">
              <a:rPr lang="en-US" smtClean="0"/>
              <a:t>10/17/2016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D2E0CF-9D4E-4882-9B84-F653F9436597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pic>
        <p:nvPicPr>
          <p:cNvPr id="7" name="Picture 2" descr="C:\Users\margaret\Documents\2016_projects\NR_Reference_Only_Metric\redkayak0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871345"/>
            <a:ext cx="1219200" cy="68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margaret\Documents\2016_projects\NR_Reference_Only_Metric\redkayak0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717959"/>
            <a:ext cx="1219200" cy="68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margaret\Documents\2016_projects\NR_Reference_Only_Metric\redkayak0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564573"/>
            <a:ext cx="1219200" cy="68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margaret\Documents\2016_projects\NR_Reference_Only_Metric\redkayak0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257800"/>
            <a:ext cx="1219200" cy="68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Straight Arrow Connector 12"/>
          <p:cNvCxnSpPr/>
          <p:nvPr/>
        </p:nvCxnSpPr>
        <p:spPr>
          <a:xfrm>
            <a:off x="2286000" y="2214245"/>
            <a:ext cx="4572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2286000" y="3060859"/>
            <a:ext cx="4572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2286000" y="3907473"/>
            <a:ext cx="4572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2286000" y="5600700"/>
            <a:ext cx="4572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912572" y="2045285"/>
            <a:ext cx="1543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System 1</a:t>
            </a:r>
            <a:endParaRPr lang="en-US" dirty="0"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912572" y="2888839"/>
            <a:ext cx="1543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System 2</a:t>
            </a:r>
            <a:endParaRPr lang="en-US" dirty="0">
              <a:latin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912572" y="3735453"/>
            <a:ext cx="1543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System 3</a:t>
            </a:r>
            <a:endParaRPr lang="en-US" dirty="0">
              <a:latin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912572" y="5428680"/>
            <a:ext cx="1543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System N</a:t>
            </a:r>
            <a:endParaRPr lang="en-US" dirty="0">
              <a:latin typeface="+mn-lt"/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4000500" y="2210331"/>
            <a:ext cx="4572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000500" y="3056945"/>
            <a:ext cx="4572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4000500" y="3903559"/>
            <a:ext cx="4572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4000500" y="5596786"/>
            <a:ext cx="4572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627072" y="2041371"/>
            <a:ext cx="1543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MOS 1</a:t>
            </a:r>
            <a:endParaRPr lang="en-US" dirty="0">
              <a:latin typeface="+mn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627072" y="2884925"/>
            <a:ext cx="1543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MOS 2</a:t>
            </a:r>
            <a:endParaRPr lang="en-US" dirty="0">
              <a:latin typeface="+mn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627072" y="3731539"/>
            <a:ext cx="1543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MOS 3</a:t>
            </a:r>
            <a:endParaRPr lang="en-US" dirty="0">
              <a:latin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627072" y="5424766"/>
            <a:ext cx="1543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MOS N</a:t>
            </a:r>
            <a:endParaRPr lang="en-US" dirty="0">
              <a:latin typeface="+mn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964526" y="4601088"/>
            <a:ext cx="1543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+mn-lt"/>
              </a:rPr>
              <a:t>…</a:t>
            </a:r>
            <a:endParaRPr lang="en-US" dirty="0">
              <a:latin typeface="+mn-lt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6220000" y="3977643"/>
            <a:ext cx="2345228" cy="993697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6383350" y="4138234"/>
            <a:ext cx="213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+mn-lt"/>
              </a:rPr>
              <a:t>compare codecs &amp; bitrates</a:t>
            </a:r>
            <a:endParaRPr lang="en-US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23965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Merge Multiple Tests with Impairments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2016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1219-F1A6-45DB-AC14-EC23E6903E1C}" type="slidenum">
              <a:rPr lang="en-US" smtClean="0"/>
              <a:t>13</a:t>
            </a:fld>
            <a:endParaRPr lang="en-US"/>
          </a:p>
        </p:txBody>
      </p:sp>
      <p:pic>
        <p:nvPicPr>
          <p:cNvPr id="11266" name="Picture 2" descr="Image result for puzzle jigsaw incomple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5772" y="1600200"/>
            <a:ext cx="6092456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914400" y="6138922"/>
            <a:ext cx="7315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Genome Assembly, Keith </a:t>
            </a:r>
            <a:r>
              <a:rPr lang="en-US" sz="14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Bradnam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@</a:t>
            </a:r>
            <a:r>
              <a:rPr lang="en-US" sz="14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kbradnam</a:t>
            </a:r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, http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://www.slideshare.net/kbradnam</a:t>
            </a:r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/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058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</a:t>
            </a:r>
            <a:r>
              <a:rPr lang="en-US" dirty="0"/>
              <a:t>Work </a:t>
            </a:r>
            <a:r>
              <a:rPr lang="en-US" dirty="0" smtClean="0"/>
              <a:t>Flow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0BF8BBC-2738-4703-B859-3B168E81CDE1}" type="datetime1">
              <a:rPr lang="en-US" smtClean="0"/>
              <a:t>10/17/2016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D2E0CF-9D4E-4882-9B84-F653F9436597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923386" y="3713950"/>
            <a:ext cx="1536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Original video</a:t>
            </a:r>
            <a:endParaRPr lang="en-US" dirty="0">
              <a:latin typeface="+mn-lt"/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2460356" y="3373864"/>
            <a:ext cx="457200" cy="0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23" name="Group 22"/>
          <p:cNvGrpSpPr/>
          <p:nvPr/>
        </p:nvGrpSpPr>
        <p:grpSpPr>
          <a:xfrm>
            <a:off x="3020529" y="2954009"/>
            <a:ext cx="1828800" cy="1103282"/>
            <a:chOff x="4572000" y="4611718"/>
            <a:chExt cx="1828800" cy="1103282"/>
          </a:xfrm>
        </p:grpSpPr>
        <p:sp>
          <p:nvSpPr>
            <p:cNvPr id="24" name="Cloud 23"/>
            <p:cNvSpPr/>
            <p:nvPr/>
          </p:nvSpPr>
          <p:spPr>
            <a:xfrm>
              <a:off x="4572000" y="4611718"/>
              <a:ext cx="1828800" cy="1103282"/>
            </a:xfrm>
            <a:prstGeom prst="cloud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717915" y="4978693"/>
              <a:ext cx="15369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+mn-lt"/>
                </a:rPr>
                <a:t>Impairments</a:t>
              </a:r>
              <a:endParaRPr lang="en-US" dirty="0">
                <a:latin typeface="+mn-lt"/>
              </a:endParaRPr>
            </a:p>
          </p:txBody>
        </p:sp>
      </p:grpSp>
      <p:cxnSp>
        <p:nvCxnSpPr>
          <p:cNvPr id="26" name="Straight Arrow Connector 25"/>
          <p:cNvCxnSpPr/>
          <p:nvPr/>
        </p:nvCxnSpPr>
        <p:spPr>
          <a:xfrm>
            <a:off x="5032215" y="3373864"/>
            <a:ext cx="457200" cy="0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771984" y="4483500"/>
            <a:ext cx="22557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Focus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 flipV="1">
            <a:off x="1826927" y="4146821"/>
            <a:ext cx="0" cy="4572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29" name="Picture 4" descr="Image result for picture eye public doma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0731" y="2916664"/>
            <a:ext cx="1374098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 descr="Image result for film public domai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453" y="2850100"/>
            <a:ext cx="164811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1" name="Straight Arrow Connector 30"/>
          <p:cNvCxnSpPr/>
          <p:nvPr/>
        </p:nvCxnSpPr>
        <p:spPr>
          <a:xfrm>
            <a:off x="7097842" y="3307300"/>
            <a:ext cx="457200" cy="0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605810" y="3108408"/>
            <a:ext cx="1536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MOS</a:t>
            </a:r>
            <a:endParaRPr lang="en-US" dirty="0">
              <a:latin typeface="+mn-lt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013339" y="4268056"/>
            <a:ext cx="3141983" cy="43088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coding complexity</a:t>
            </a:r>
            <a:endParaRPr lang="en-US" sz="2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6013339" y="4569458"/>
            <a:ext cx="1977233" cy="43088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bitrate</a:t>
            </a:r>
            <a:endParaRPr lang="en-US" sz="2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6013339" y="4870860"/>
            <a:ext cx="1977233" cy="43088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resolution</a:t>
            </a:r>
            <a:endParaRPr lang="en-US" sz="2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6007792" y="5172262"/>
            <a:ext cx="1977233" cy="43088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aesthetics</a:t>
            </a:r>
            <a:endParaRPr lang="en-US" sz="2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33306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Merge Multiple Tests with Scenes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2016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1219-F1A6-45DB-AC14-EC23E6903E1C}" type="slidenum">
              <a:rPr lang="en-US" smtClean="0"/>
              <a:t>15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14400" y="6138922"/>
            <a:ext cx="7315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Puzzle – separate pieces – color to your liking, © Debra 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Hughes, http://www.shutterstock.com</a:t>
            </a:r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/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2290" name="Picture 2" descr="Image result for separate piec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2712" y="1783080"/>
            <a:ext cx="3838575" cy="409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4578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Video Content is Heterogeneous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2016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1219-F1A6-45DB-AC14-EC23E6903E1C}" type="slidenum">
              <a:rPr lang="en-US" smtClean="0"/>
              <a:t>16</a:t>
            </a:fld>
            <a:endParaRPr lang="en-US"/>
          </a:p>
        </p:txBody>
      </p:sp>
      <p:pic>
        <p:nvPicPr>
          <p:cNvPr id="13314" name="Picture 2" descr="Image result for many video pictu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83080"/>
            <a:ext cx="8229600" cy="4349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48640" y="6138922"/>
            <a:ext cx="80467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51 ways to use web video to help your business grow, © </a:t>
            </a:r>
            <a:r>
              <a:rPr lang="en-US" sz="14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Jomm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Fox, </a:t>
            </a:r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OMM, https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://onemarketmedia.com</a:t>
            </a:r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/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879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Changing </a:t>
            </a:r>
            <a:r>
              <a:rPr lang="en-US" dirty="0" smtClean="0"/>
              <a:t>Quality is Tricky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Temporal quality changes</a:t>
            </a:r>
            <a:endParaRPr lang="en-US" dirty="0" smtClean="0"/>
          </a:p>
          <a:p>
            <a:pPr lvl="1"/>
            <a:r>
              <a:rPr lang="en-US" dirty="0" smtClean="0"/>
              <a:t>Scene cuts</a:t>
            </a:r>
          </a:p>
          <a:p>
            <a:pPr lvl="1"/>
            <a:r>
              <a:rPr lang="en-US" dirty="0" smtClean="0"/>
              <a:t>Fixed camera then pan or zoom</a:t>
            </a:r>
          </a:p>
          <a:p>
            <a:pPr lvl="1"/>
            <a:r>
              <a:rPr lang="en-US" dirty="0" smtClean="0"/>
              <a:t>Sudden motion</a:t>
            </a:r>
          </a:p>
          <a:p>
            <a:r>
              <a:rPr lang="en-US" dirty="0" smtClean="0"/>
              <a:t>Perceptual impact is a higher order problem</a:t>
            </a:r>
          </a:p>
          <a:p>
            <a:pPr lvl="1"/>
            <a:r>
              <a:rPr lang="en-US" dirty="0" smtClean="0"/>
              <a:t>Best understood with subjective testing</a:t>
            </a:r>
          </a:p>
          <a:p>
            <a:r>
              <a:rPr lang="en-US" dirty="0" smtClean="0"/>
              <a:t>NR metric useful without solution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1219-F1A6-45DB-AC14-EC23E6903E1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6821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Conclusions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1219-F1A6-45DB-AC14-EC23E6903E1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581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Discrepancy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Training Data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&gt; 5 years old</a:t>
            </a:r>
          </a:p>
          <a:p>
            <a:r>
              <a:rPr lang="en-US" dirty="0" smtClean="0"/>
              <a:t>8 to 15 sec video sequences</a:t>
            </a:r>
          </a:p>
          <a:p>
            <a:r>
              <a:rPr lang="en-US" dirty="0" smtClean="0"/>
              <a:t>Scene cuts, temporal changes</a:t>
            </a:r>
          </a:p>
          <a:p>
            <a:r>
              <a:rPr lang="en-US" dirty="0" smtClean="0"/>
              <a:t>Accurately codec, bitrate</a:t>
            </a:r>
          </a:p>
          <a:p>
            <a:r>
              <a:rPr lang="en-US" dirty="0"/>
              <a:t>Minimal video content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2016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1219-F1A6-45DB-AC14-EC23E6903E1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077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Discrepancy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Training Data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&gt; 5 years old</a:t>
            </a:r>
          </a:p>
          <a:p>
            <a:r>
              <a:rPr lang="en-US" dirty="0" smtClean="0"/>
              <a:t>8 to 15 sec video sequences</a:t>
            </a:r>
          </a:p>
          <a:p>
            <a:r>
              <a:rPr lang="en-US" dirty="0" smtClean="0"/>
              <a:t>Scene cuts, temporal changes</a:t>
            </a:r>
          </a:p>
          <a:p>
            <a:r>
              <a:rPr lang="en-US" dirty="0" smtClean="0"/>
              <a:t>Accurately codec, bitrate</a:t>
            </a:r>
          </a:p>
          <a:p>
            <a:r>
              <a:rPr lang="en-US" dirty="0" smtClean="0"/>
              <a:t>Minimal video content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Video Coding</a:t>
            </a:r>
            <a:endParaRPr lang="en-US" dirty="0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Video delivery has changed</a:t>
            </a:r>
          </a:p>
          <a:p>
            <a:r>
              <a:rPr lang="en-US" dirty="0" smtClean="0"/>
              <a:t>¼ to 3 sec video segments</a:t>
            </a:r>
          </a:p>
          <a:p>
            <a:r>
              <a:rPr lang="en-US" dirty="0" smtClean="0"/>
              <a:t>No scene cuts, temporal consistent</a:t>
            </a:r>
          </a:p>
          <a:p>
            <a:r>
              <a:rPr lang="en-US" dirty="0" smtClean="0"/>
              <a:t>Codecs homogeneous</a:t>
            </a:r>
          </a:p>
          <a:p>
            <a:r>
              <a:rPr lang="en-US" dirty="0" smtClean="0"/>
              <a:t>Video content heterogeneous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2016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1219-F1A6-45DB-AC14-EC23E6903E1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898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Need New Training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Huge variety of videos</a:t>
            </a:r>
          </a:p>
          <a:p>
            <a:pPr lvl="1"/>
            <a:r>
              <a:rPr lang="en-US" dirty="0" smtClean="0"/>
              <a:t>Very short duration</a:t>
            </a:r>
          </a:p>
          <a:p>
            <a:pPr lvl="1"/>
            <a:r>
              <a:rPr lang="en-US" dirty="0" smtClean="0"/>
              <a:t>Internally consistent (like MPEG)</a:t>
            </a:r>
          </a:p>
          <a:p>
            <a:r>
              <a:rPr lang="en-US" dirty="0" smtClean="0"/>
              <a:t>Modern codec behavior</a:t>
            </a:r>
          </a:p>
          <a:p>
            <a:pPr lvl="1"/>
            <a:r>
              <a:rPr lang="en-US" dirty="0" smtClean="0"/>
              <a:t>Adaptive coding</a:t>
            </a:r>
          </a:p>
          <a:p>
            <a:pPr lvl="1"/>
            <a:r>
              <a:rPr lang="en-US" dirty="0" smtClean="0"/>
              <a:t>Bitrate </a:t>
            </a:r>
            <a:r>
              <a:rPr lang="en-US" dirty="0" smtClean="0">
                <a:sym typeface="Wingdings" panose="05000000000000000000" pitchFamily="2" charset="2"/>
              </a:rPr>
              <a:t> resolution</a:t>
            </a:r>
            <a:endParaRPr lang="en-US" dirty="0" smtClean="0"/>
          </a:p>
          <a:p>
            <a:r>
              <a:rPr lang="en-US" dirty="0" smtClean="0"/>
              <a:t>No network errors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1219-F1A6-45DB-AC14-EC23E6903E1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333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Cloud 32"/>
          <p:cNvSpPr/>
          <p:nvPr/>
        </p:nvSpPr>
        <p:spPr>
          <a:xfrm>
            <a:off x="2912572" y="5257800"/>
            <a:ext cx="1087928" cy="766116"/>
          </a:xfrm>
          <a:prstGeom prst="cloud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Cloud 33"/>
          <p:cNvSpPr/>
          <p:nvPr/>
        </p:nvSpPr>
        <p:spPr>
          <a:xfrm>
            <a:off x="2912572" y="3497116"/>
            <a:ext cx="1087928" cy="766116"/>
          </a:xfrm>
          <a:prstGeom prst="cloud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Cloud 34"/>
          <p:cNvSpPr/>
          <p:nvPr/>
        </p:nvSpPr>
        <p:spPr>
          <a:xfrm>
            <a:off x="2912572" y="2677801"/>
            <a:ext cx="1087928" cy="766116"/>
          </a:xfrm>
          <a:prstGeom prst="cloud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Cloud 35"/>
          <p:cNvSpPr/>
          <p:nvPr/>
        </p:nvSpPr>
        <p:spPr>
          <a:xfrm>
            <a:off x="2846068" y="1880145"/>
            <a:ext cx="1087928" cy="766116"/>
          </a:xfrm>
          <a:prstGeom prst="cloud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Experiment Design</a:t>
            </a:r>
            <a:br>
              <a:rPr lang="en-US" dirty="0"/>
            </a:br>
            <a:r>
              <a:rPr lang="en-US" dirty="0" smtClean="0"/>
              <a:t>Video Content Focus, Adaptive Streaming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0BF8BBC-2738-4703-B859-3B168E81CDE1}" type="datetime1">
              <a:rPr lang="en-US" smtClean="0"/>
              <a:t>10/17/2016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D2E0CF-9D4E-4882-9B84-F653F9436597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2286000" y="2214245"/>
            <a:ext cx="4572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2286000" y="3060859"/>
            <a:ext cx="4572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2286000" y="3907473"/>
            <a:ext cx="4572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2286000" y="5600700"/>
            <a:ext cx="4572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912572" y="2045285"/>
            <a:ext cx="1543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System 1</a:t>
            </a:r>
            <a:endParaRPr lang="en-US" dirty="0"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912572" y="2888839"/>
            <a:ext cx="1543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System 2</a:t>
            </a:r>
            <a:endParaRPr lang="en-US" dirty="0">
              <a:latin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912572" y="3735453"/>
            <a:ext cx="1543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System 3</a:t>
            </a:r>
            <a:endParaRPr lang="en-US" dirty="0">
              <a:latin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912572" y="5428680"/>
            <a:ext cx="1543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System N</a:t>
            </a:r>
            <a:endParaRPr lang="en-US" dirty="0">
              <a:latin typeface="+mn-lt"/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4000500" y="2210331"/>
            <a:ext cx="4572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000500" y="3056945"/>
            <a:ext cx="4572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4000500" y="3903559"/>
            <a:ext cx="4572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4000500" y="5596786"/>
            <a:ext cx="4572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627072" y="2041371"/>
            <a:ext cx="1543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MOS 1</a:t>
            </a:r>
            <a:endParaRPr lang="en-US" dirty="0">
              <a:latin typeface="+mn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627072" y="2884925"/>
            <a:ext cx="1543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MOS 2</a:t>
            </a:r>
            <a:endParaRPr lang="en-US" dirty="0">
              <a:latin typeface="+mn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627072" y="3731539"/>
            <a:ext cx="1543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MOS 3</a:t>
            </a:r>
            <a:endParaRPr lang="en-US" dirty="0">
              <a:latin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627072" y="5424766"/>
            <a:ext cx="1543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MOS N</a:t>
            </a:r>
            <a:endParaRPr lang="en-US" dirty="0">
              <a:latin typeface="+mn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964526" y="4601088"/>
            <a:ext cx="1543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+mn-lt"/>
              </a:rPr>
              <a:t>…</a:t>
            </a:r>
            <a:endParaRPr lang="en-US" dirty="0">
              <a:latin typeface="+mn-lt"/>
            </a:endParaRPr>
          </a:p>
        </p:txBody>
      </p:sp>
      <p:pic>
        <p:nvPicPr>
          <p:cNvPr id="14338" name="Picture 2" descr="C:\Users\margaret\Documents\2016_projects\NR_Reference_Only_Metric\Music&amp;Mexico_067_Msrc03P_1732K0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382" y="1867431"/>
            <a:ext cx="1219200" cy="6858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C:\Users\margaret\Documents\2016_projects\NR_Reference_Only_Metric\Music&amp;Mexico_068_Msrc03P_SRCpls0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382" y="2714045"/>
            <a:ext cx="1219200" cy="6858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C:\Users\margaret\Documents\2016_projects\NR_Reference_Only_Metric\Music&amp;Mexico_069_Msrc03P_1256K0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696" y="3564573"/>
            <a:ext cx="1217886" cy="6858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1" name="Picture 5" descr="C:\Users\margaret\Documents\2016_projects\NR_Reference_Only_Metric\Music&amp;Mexico_070_Msrc03P_0512K0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382" y="5257800"/>
            <a:ext cx="1219200" cy="6858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3904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Training Data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Scenes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Many scenes: 800+</a:t>
            </a:r>
          </a:p>
          <a:p>
            <a:r>
              <a:rPr lang="en-US" dirty="0" smtClean="0"/>
              <a:t>4 sec</a:t>
            </a:r>
          </a:p>
          <a:p>
            <a:r>
              <a:rPr lang="en-US" dirty="0" smtClean="0"/>
              <a:t>Each used once</a:t>
            </a:r>
          </a:p>
          <a:p>
            <a:r>
              <a:rPr lang="en-US" dirty="0" smtClean="0"/>
              <a:t>Related segments from longer videos</a:t>
            </a:r>
          </a:p>
          <a:p>
            <a:r>
              <a:rPr lang="en-US" dirty="0" smtClean="0"/>
              <a:t>8 viewing sessions, each with theme</a:t>
            </a:r>
          </a:p>
          <a:p>
            <a:r>
              <a:rPr lang="en-US" dirty="0"/>
              <a:t>720p </a:t>
            </a:r>
            <a:r>
              <a:rPr lang="en-US" dirty="0" smtClean="0"/>
              <a:t>HDTV, 24fps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Impairments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Few impairments (5)</a:t>
            </a:r>
          </a:p>
          <a:p>
            <a:r>
              <a:rPr lang="en-US" dirty="0" smtClean="0"/>
              <a:t>Adaptive streaming</a:t>
            </a:r>
          </a:p>
          <a:p>
            <a:r>
              <a:rPr lang="en-US" dirty="0" smtClean="0"/>
              <a:t>Connect bit-rate &amp; resolution </a:t>
            </a:r>
          </a:p>
          <a:p>
            <a:r>
              <a:rPr lang="en-US" dirty="0" smtClean="0"/>
              <a:t>2.34 Mbps to 512 Kbps</a:t>
            </a:r>
          </a:p>
          <a:p>
            <a:r>
              <a:rPr lang="en-US" dirty="0" smtClean="0"/>
              <a:t>Tablet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1219-F1A6-45DB-AC14-EC23E6903E1C}" type="slidenum">
              <a:rPr lang="en-US" smtClean="0"/>
              <a:t>23</a:t>
            </a:fld>
            <a:endParaRPr lang="en-US"/>
          </a:p>
        </p:txBody>
      </p:sp>
      <p:pic>
        <p:nvPicPr>
          <p:cNvPr id="10" name="Picture 2" descr="\\itsfs01\Projects\VideoQuality\VidQualPhotos\VideoOnDevices\20150406-L101146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120640" y="4160520"/>
            <a:ext cx="3435729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7393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…in progress…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1219-F1A6-45DB-AC14-EC23E6903E1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037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Thoughts?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1219-F1A6-45DB-AC14-EC23E6903E1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340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TSpresentation">
  <a:themeElements>
    <a:clrScheme name="ITS2016">
      <a:dk1>
        <a:sysClr val="windowText" lastClr="000000"/>
      </a:dk1>
      <a:lt1>
        <a:sysClr val="window" lastClr="FFFFFF"/>
      </a:lt1>
      <a:dk2>
        <a:srgbClr val="004273"/>
      </a:dk2>
      <a:lt2>
        <a:srgbClr val="E7F0F5"/>
      </a:lt2>
      <a:accent1>
        <a:srgbClr val="4087AF"/>
      </a:accent1>
      <a:accent2>
        <a:srgbClr val="FF0000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dirty="0">
            <a:latin typeface="+mn-lt"/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ITS2016presentationTemplate.potx" id="{2B465CA4-0FC9-4936-8C28-2A2C1FC40037}" vid="{58D55831-1967-45E0-806C-2538F87A62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E57575196D2B4BBBD0D9AD9DA1C3FD" ma:contentTypeVersion="0" ma:contentTypeDescription="Create a new document." ma:contentTypeScope="" ma:versionID="015b9282a8cd001091107584e7b16715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711b5f35d88f7f6ebfe284b0f73f4393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E70DECF-BB9E-4356-803C-3352EE48258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3390AD83-2EEF-4C9E-BC6F-C509EE1636C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0EA9DC9-E0ED-47AC-A035-BB010C4A20A7}">
  <ds:schemaRefs>
    <ds:schemaRef ds:uri="http://www.w3.org/XML/1998/namespace"/>
    <ds:schemaRef ds:uri="http://schemas.microsoft.com/office/2006/documentManagement/types"/>
    <ds:schemaRef ds:uri="http://purl.org/dc/dcmitype/"/>
    <ds:schemaRef ds:uri="http://purl.org/dc/terms/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ITSpresentation</Template>
  <TotalTime>17431</TotalTime>
  <Words>609</Words>
  <Application>Microsoft Office PowerPoint</Application>
  <PresentationFormat>On-screen Show (4:3)</PresentationFormat>
  <Paragraphs>211</Paragraphs>
  <Slides>25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ITSpresentation</vt:lpstr>
      <vt:lpstr>Why Is No-Reference Model Development Failing?</vt:lpstr>
      <vt:lpstr>“Globally, IP video traffic will be 82 percent of all consumer Internet  traffic by 2020, up from 70 percent in 2015.”</vt:lpstr>
      <vt:lpstr>Impairment Perspective</vt:lpstr>
      <vt:lpstr>Codecs Are Homogenous</vt:lpstr>
      <vt:lpstr>Codecs Divide Video into Homogenous Pieces</vt:lpstr>
      <vt:lpstr>Adaptive Streaming Changes Everything</vt:lpstr>
      <vt:lpstr>PowerPoint Presentation</vt:lpstr>
      <vt:lpstr>Packet Loss Unimportant</vt:lpstr>
      <vt:lpstr>Frame Rate Higher (24 fps and up)</vt:lpstr>
      <vt:lpstr>Metric Perspective</vt:lpstr>
      <vt:lpstr>Traditional Work Flow</vt:lpstr>
      <vt:lpstr>Traditional Experiment Design Impairment Focus</vt:lpstr>
      <vt:lpstr>Merge Multiple Tests with Impairments</vt:lpstr>
      <vt:lpstr>My Work Flow</vt:lpstr>
      <vt:lpstr>Merge Multiple Tests with Scenes</vt:lpstr>
      <vt:lpstr>Video Content is Heterogeneous</vt:lpstr>
      <vt:lpstr>Changing Quality is Tricky</vt:lpstr>
      <vt:lpstr>My Conclusions</vt:lpstr>
      <vt:lpstr>Discrepancy</vt:lpstr>
      <vt:lpstr>Discrepancy</vt:lpstr>
      <vt:lpstr>Need New Training Data</vt:lpstr>
      <vt:lpstr>New Experiment Design Video Content Focus, Adaptive Streaming</vt:lpstr>
      <vt:lpstr>New Training Data</vt:lpstr>
      <vt:lpstr>…in progress…</vt:lpstr>
      <vt:lpstr>Thoughts?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Margaret Pinson</dc:creator>
  <cp:lastModifiedBy>Margaret Pinson</cp:lastModifiedBy>
  <cp:revision>139</cp:revision>
  <cp:lastPrinted>2016-06-30T17:19:12Z</cp:lastPrinted>
  <dcterms:created xsi:type="dcterms:W3CDTF">2016-07-22T20:31:15Z</dcterms:created>
  <dcterms:modified xsi:type="dcterms:W3CDTF">2016-10-17T21:34:03Z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0x010100D7E57575196D2B4BBBD0D9AD9DA1C3FD</vt:lpwstr>
  </property>
</Properties>
</file>