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9" r:id="rId1"/>
    <p:sldMasterId id="214748367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62" r:id="rId6"/>
    <p:sldId id="259" r:id="rId7"/>
    <p:sldId id="263" r:id="rId8"/>
    <p:sldId id="264" r:id="rId9"/>
    <p:sldId id="265" r:id="rId10"/>
    <p:sldId id="266" r:id="rId11"/>
    <p:sldId id="261" r:id="rId12"/>
    <p:sldId id="260" r:id="rId13"/>
  </p:sldIdLst>
  <p:sldSz cx="10680700" cy="7556500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5pPr>
    <a:lvl6pPr marL="22860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6pPr>
    <a:lvl7pPr marL="27432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7pPr>
    <a:lvl8pPr marL="32004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8pPr>
    <a:lvl9pPr marL="3657600" algn="l" defTabSz="914400" rtl="0" eaLnBrk="1" latinLnBrk="0" hangingPunct="1">
      <a:defRPr sz="2400" kern="1200">
        <a:solidFill>
          <a:srgbClr val="000000"/>
        </a:solidFill>
        <a:latin typeface="Arial" charset="0"/>
        <a:ea typeface="Arial" charset="0"/>
        <a:cs typeface="Arial" charset="0"/>
        <a:sym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80">
          <p15:clr>
            <a:srgbClr val="A4A3A4"/>
          </p15:clr>
        </p15:guide>
        <p15:guide id="2" pos="336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2"/>
    <p:restoredTop sz="90921"/>
  </p:normalViewPr>
  <p:slideViewPr>
    <p:cSldViewPr>
      <p:cViewPr varScale="1">
        <p:scale>
          <a:sx n="106" d="100"/>
          <a:sy n="106" d="100"/>
        </p:scale>
        <p:origin x="936" y="168"/>
      </p:cViewPr>
      <p:guideLst>
        <p:guide orient="horz" pos="2380"/>
        <p:guide pos="33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44ADA3-9202-1944-9F2F-B813A18D9DF7}" type="datetimeFigureOut">
              <a:rPr lang="en-GB" altLang="pl-PL"/>
              <a:pPr/>
              <a:t>24/10/2016</a:t>
            </a:fld>
            <a:endParaRPr lang="en-GB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A4C4429-7FEF-334C-A768-BFB0FDC07B3F}" type="slidenum">
              <a:rPr lang="en-GB" altLang="pl-PL"/>
              <a:pPr/>
              <a:t>‹nr›</a:t>
            </a:fld>
            <a:endParaRPr lang="en-GB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noProof="0" smtClean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pl-PL" noProof="0" smtClean="0">
                <a:sym typeface="Helvetica Neue" charset="0"/>
              </a:rPr>
              <a:t>Second level</a:t>
            </a:r>
          </a:p>
          <a:p>
            <a:pPr lvl="2"/>
            <a:r>
              <a:rPr lang="en-US" altLang="pl-PL" noProof="0" smtClean="0">
                <a:sym typeface="Helvetica Neue" charset="0"/>
              </a:rPr>
              <a:t>Third level</a:t>
            </a:r>
          </a:p>
          <a:p>
            <a:pPr lvl="3"/>
            <a:r>
              <a:rPr lang="en-US" altLang="pl-PL" noProof="0" smtClean="0">
                <a:sym typeface="Helvetica Neue" charset="0"/>
              </a:rPr>
              <a:t>Fourth level</a:t>
            </a:r>
          </a:p>
          <a:p>
            <a:pPr lvl="4"/>
            <a:r>
              <a:rPr lang="en-US" altLang="pl-PL" noProof="0" smtClean="0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45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34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03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89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837924-BEA7-7945-9CE3-981536AD7A73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42286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6BCB58-3639-7541-9A4F-4F2779357E64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70982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2CCE1E-A44F-9245-B4B6-2A5C60729631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7861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35013" y="2011363"/>
            <a:ext cx="4529137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6550" y="2011363"/>
            <a:ext cx="4529138" cy="4794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CBA875-1717-784C-8659-544F1F1B3F16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08014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504910-09B0-AE45-8FBB-EE44CFBE1853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1501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0E3EA5-3A64-7B4A-BC19-CD995C9A6501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67803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26B6E0-A8BD-8440-BA78-4C39924A8B6F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0710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8E628-9429-0A44-9DF6-071F2402AC27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8848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5ED18-1B64-7C42-A6D2-2433BAD2941C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2673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0675" cy="14605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2011363"/>
            <a:ext cx="9210675" cy="47942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C2AF8-AB59-394B-89AD-8D268A3627D1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021237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43813" y="401638"/>
            <a:ext cx="2301875" cy="640397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735013" y="401638"/>
            <a:ext cx="6756400" cy="64039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AD6E8F-30FA-7F4B-AF62-08E64552BCD8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57254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335088" y="1236663"/>
            <a:ext cx="8010525" cy="26304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35088" y="3968750"/>
            <a:ext cx="8010525" cy="182403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388805-7848-604B-A66A-7CBEEBA49039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2439E8-9216-A249-AEE6-50928D6E28BD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8663" y="1884363"/>
            <a:ext cx="9212262" cy="31432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8663" y="5056188"/>
            <a:ext cx="9212262" cy="16541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63E66-294A-A148-8E8A-1790787654AB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01688" y="2184400"/>
            <a:ext cx="4465637" cy="45386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419725" y="2184400"/>
            <a:ext cx="4467225" cy="45386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041111-1A15-334F-A03D-40C50EC7A7A0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401638"/>
            <a:ext cx="9212262" cy="14605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35013" y="1852613"/>
            <a:ext cx="4519612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735013" y="2760663"/>
            <a:ext cx="4519612" cy="405923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407025" y="1852613"/>
            <a:ext cx="4540250" cy="9080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407025" y="2760663"/>
            <a:ext cx="4540250" cy="405923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F37198-3A4B-8F49-B3C9-3DC2A52F284F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F5324-CC01-6743-8BBB-AAB4EED19D07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00A225-2F5F-8D4E-BAC9-A2649149114F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472594-A6CF-034E-8BE0-DAA09772543D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35013" y="503238"/>
            <a:ext cx="3444875" cy="17637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40250" y="1087438"/>
            <a:ext cx="5407025" cy="5370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>
              <a:sym typeface="Arial" panose="020B0604020202020204" pitchFamily="34" charset="0"/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735013" y="2266950"/>
            <a:ext cx="3444875" cy="42005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0A44FC-4362-2B4B-9B6E-E31B59105773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255FC9-3680-E344-94C2-F3398E73D6C2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616825" y="671513"/>
            <a:ext cx="2270125" cy="60515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01688" y="671513"/>
            <a:ext cx="6662737" cy="60515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FDF515-05E3-8343-9335-065AA4B97247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6D227F3A-97A7-444D-8A36-C760BC50597B}" type="slidenum">
              <a:rPr lang="en-US" altLang="pl-PL"/>
              <a:pPr/>
              <a:t>‹nr›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801688" y="671513"/>
            <a:ext cx="9085262" cy="126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2144" tIns="52144" rIns="52144" bIns="52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801688" y="2184400"/>
            <a:ext cx="9085262" cy="453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2144" tIns="52144" rIns="52144" bIns="52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>
                <a:sym typeface="Arial" charset="0"/>
              </a:rPr>
              <a:t>Click to edit Master text styles</a:t>
            </a:r>
          </a:p>
          <a:p>
            <a:pPr lvl="1"/>
            <a:r>
              <a:rPr lang="en-US" altLang="pl-PL">
                <a:sym typeface="Arial" charset="0"/>
              </a:rPr>
              <a:t>Second level</a:t>
            </a:r>
          </a:p>
          <a:p>
            <a:pPr lvl="2"/>
            <a:r>
              <a:rPr lang="en-US" altLang="pl-PL">
                <a:sym typeface="Arial" charset="0"/>
              </a:rPr>
              <a:t>Third level</a:t>
            </a:r>
          </a:p>
          <a:p>
            <a:pPr lvl="3"/>
            <a:r>
              <a:rPr lang="en-US" altLang="pl-PL">
                <a:sym typeface="Arial" charset="0"/>
              </a:rPr>
              <a:t>Fourth level</a:t>
            </a:r>
          </a:p>
          <a:p>
            <a:pPr lvl="4"/>
            <a:r>
              <a:rPr lang="en-US" altLang="pl-PL">
                <a:sym typeface="Arial" charset="0"/>
              </a:rPr>
              <a:t>Fifth level</a:t>
            </a:r>
          </a:p>
        </p:txBody>
      </p:sp>
      <p:sp>
        <p:nvSpPr>
          <p:cNvPr id="2" name="Rectangle 3"/>
          <p:cNvSpPr>
            <a:spLocks noGrp="1"/>
          </p:cNvSpPr>
          <p:nvPr>
            <p:ph type="sldNum" sz="quarter" idx="2"/>
          </p:nvPr>
        </p:nvSpPr>
        <p:spPr bwMode="auto">
          <a:xfrm>
            <a:off x="9542463" y="6891338"/>
            <a:ext cx="344487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52144" tIns="52144" rIns="52144" bIns="52144" numCol="1" anchor="t" anchorCtr="0" compatLnSpc="1">
            <a:prstTxWarp prst="textNoShape">
              <a:avLst/>
            </a:prstTxWarp>
          </a:bodyPr>
          <a:lstStyle>
            <a:lvl1pPr algn="r" defTabSz="1042988" eaLnBrk="1">
              <a:defRPr sz="1600"/>
            </a:lvl1pPr>
          </a:lstStyle>
          <a:p>
            <a:fld id="{D3E06A2A-E035-2A4B-ADE7-61C2B22A2533}" type="slidenum">
              <a:rPr lang="en-US" altLang="pl-PL"/>
              <a:pPr/>
              <a:t>‹nr›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067807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1042988" rtl="0" eaLnBrk="0" fontAlgn="base" hangingPunct="0">
        <a:spcBef>
          <a:spcPct val="0"/>
        </a:spcBef>
        <a:spcAft>
          <a:spcPct val="0"/>
        </a:spcAft>
        <a:defRPr sz="5000" kern="1200">
          <a:solidFill>
            <a:srgbClr val="000000"/>
          </a:solidFill>
          <a:latin typeface="+mj-lt"/>
          <a:ea typeface="Arial" charset="0"/>
          <a:cs typeface="+mj-cs"/>
          <a:sym typeface="Arial" charset="0"/>
        </a:defRPr>
      </a:lvl1pPr>
      <a:lvl2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2pPr>
      <a:lvl3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3pPr>
      <a:lvl4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4pPr>
      <a:lvl5pPr algn="ctr" defTabSz="1042988" rtl="0" eaLnBrk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ea typeface="Arial" charset="0"/>
          <a:cs typeface="Arial" panose="020B0604020202020204" pitchFamily="34" charset="0"/>
          <a:sym typeface="Arial" charset="0"/>
        </a:defRPr>
      </a:lvl5pPr>
      <a:lvl6pPr marL="4572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defTabSz="1042988" rtl="0" fontAlgn="base" hangingPunct="0">
        <a:spcBef>
          <a:spcPct val="0"/>
        </a:spcBef>
        <a:spcAft>
          <a:spcPct val="0"/>
        </a:spcAft>
        <a:defRPr sz="50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90525" indent="-39052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1pPr>
      <a:lvl2pPr marL="887413" indent="-366713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2pPr>
      <a:lvl3pPr marL="1389063" indent="-3460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•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3pPr>
      <a:lvl4pPr marL="1973263" indent="-409575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–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4pPr>
      <a:lvl5pPr marL="2606675" indent="-520700" algn="l" defTabSz="1042988" rtl="0" eaLnBrk="0" fontAlgn="base" hangingPunct="0">
        <a:spcBef>
          <a:spcPts val="800"/>
        </a:spcBef>
        <a:spcAft>
          <a:spcPct val="0"/>
        </a:spcAft>
        <a:buSzPct val="100000"/>
        <a:buChar char="»"/>
        <a:defRPr sz="3600" kern="1200">
          <a:solidFill>
            <a:srgbClr val="000000"/>
          </a:solidFill>
          <a:latin typeface="+mn-lt"/>
          <a:ea typeface="Arial" charset="0"/>
          <a:cs typeface="+mn-cs"/>
          <a:sym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://vq.kt.agh.edu.p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/>
          </p:cNvSpPr>
          <p:nvPr/>
        </p:nvSpPr>
        <p:spPr bwMode="auto">
          <a:xfrm>
            <a:off x="1905000" y="3657600"/>
            <a:ext cx="87757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eaLnBrk="1"/>
            <a:r>
              <a:rPr lang="en-US" altLang="pl-PL" sz="3200" b="1" dirty="0"/>
              <a:t>“Summarizing Work on Monitoring of Audio Visual Quality by Key Indicators”</a:t>
            </a:r>
            <a:r>
              <a:rPr lang="en-US" altLang="pl-PL" sz="3200" dirty="0"/>
              <a:t/>
            </a:r>
            <a:br>
              <a:rPr lang="en-US" altLang="pl-PL" sz="3200" dirty="0"/>
            </a:br>
            <a:r>
              <a:rPr lang="en-US" altLang="pl-PL" sz="3200" u="sng" dirty="0"/>
              <a:t>Mikołaj </a:t>
            </a:r>
            <a:r>
              <a:rPr lang="en-US" altLang="pl-PL" sz="3200" u="sng" dirty="0" smtClean="0"/>
              <a:t>Leszczuk</a:t>
            </a:r>
            <a:r>
              <a:rPr lang="en-US" altLang="pl-PL" sz="3200" dirty="0" smtClean="0"/>
              <a:t>, </a:t>
            </a:r>
            <a:r>
              <a:rPr lang="en-US" altLang="pl-PL" sz="3200" u="sng" dirty="0" smtClean="0"/>
              <a:t>Lucjan Janowski</a:t>
            </a:r>
            <a:r>
              <a:rPr lang="en-US" altLang="pl-PL" sz="3200" dirty="0" smtClean="0"/>
              <a:t>,</a:t>
            </a:r>
            <a:br>
              <a:rPr lang="en-US" altLang="pl-PL" sz="3200" dirty="0" smtClean="0"/>
            </a:br>
            <a:r>
              <a:rPr lang="en-US" altLang="pl-PL" sz="3200" dirty="0" smtClean="0"/>
              <a:t>Jakub </a:t>
            </a:r>
            <a:r>
              <a:rPr lang="en-US" altLang="pl-PL" sz="3200" dirty="0" err="1" smtClean="0"/>
              <a:t>Nawała</a:t>
            </a:r>
            <a:endParaRPr lang="en-US" altLang="pl-PL" sz="3200" dirty="0"/>
          </a:p>
        </p:txBody>
      </p:sp>
      <p:sp>
        <p:nvSpPr>
          <p:cNvPr id="4099" name="Rectangle 2"/>
          <p:cNvSpPr>
            <a:spLocks/>
          </p:cNvSpPr>
          <p:nvPr/>
        </p:nvSpPr>
        <p:spPr bwMode="auto">
          <a:xfrm>
            <a:off x="1905000" y="6477000"/>
            <a:ext cx="111825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1pPr>
            <a:lvl2pPr marL="742950" indent="-28575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2pPr>
            <a:lvl3pPr marL="11430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3pPr>
            <a:lvl4pPr marL="16002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4pPr>
            <a:lvl5pPr marL="2057400" indent="-228600"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  <a:sym typeface="Arial" charset="0"/>
              </a:defRPr>
            </a:lvl9pPr>
          </a:lstStyle>
          <a:p>
            <a:pPr eaLnBrk="1">
              <a:defRPr/>
            </a:pPr>
            <a:fld id="{676414E0-9704-4E40-A3BE-D37540B63C62}" type="datetime1">
              <a:rPr lang="pl-PL" altLang="pl-PL" sz="1600" smtClean="0">
                <a:solidFill>
                  <a:srgbClr val="808080"/>
                </a:solidFill>
              </a:rPr>
              <a:t>24.10.2016</a:t>
            </a:fld>
            <a:endParaRPr lang="en-US" altLang="pl-PL" sz="1600" dirty="0" smtClean="0">
              <a:solidFill>
                <a:srgbClr val="80808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QoE Measurement Software Package Working in No-Reference Model</a:t>
            </a:r>
            <a:endParaRPr lang="en-GB" sz="4000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421" y="2184400"/>
            <a:ext cx="5495796" cy="4538663"/>
          </a:xfrm>
        </p:spPr>
      </p:pic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2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908322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Details (1/2)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Consists </a:t>
            </a:r>
            <a:r>
              <a:rPr lang="en-GB" dirty="0"/>
              <a:t>of </a:t>
            </a:r>
            <a:r>
              <a:rPr lang="en-GB" b="1" dirty="0"/>
              <a:t>15</a:t>
            </a:r>
            <a:r>
              <a:rPr lang="en-GB" dirty="0"/>
              <a:t> independent </a:t>
            </a:r>
            <a:r>
              <a:rPr lang="en-GB" b="1" dirty="0" smtClean="0"/>
              <a:t>indicators</a:t>
            </a:r>
          </a:p>
          <a:p>
            <a:r>
              <a:rPr lang="en-GB" dirty="0" smtClean="0"/>
              <a:t>Doesn’t </a:t>
            </a:r>
            <a:r>
              <a:rPr lang="en-GB" dirty="0"/>
              <a:t>need access to </a:t>
            </a:r>
            <a:r>
              <a:rPr lang="en-GB" b="1" dirty="0" smtClean="0"/>
              <a:t>source</a:t>
            </a:r>
            <a:r>
              <a:rPr lang="en-GB" dirty="0" smtClean="0"/>
              <a:t> sequence</a:t>
            </a:r>
          </a:p>
          <a:p>
            <a:r>
              <a:rPr lang="en-GB" b="1" dirty="0"/>
              <a:t>Transparent</a:t>
            </a:r>
            <a:r>
              <a:rPr lang="en-GB" dirty="0"/>
              <a:t> to video codec </a:t>
            </a:r>
            <a:r>
              <a:rPr lang="en-GB" dirty="0" smtClean="0"/>
              <a:t>(operates </a:t>
            </a:r>
            <a:r>
              <a:rPr lang="en-GB" dirty="0"/>
              <a:t>on </a:t>
            </a:r>
            <a:r>
              <a:rPr lang="en-GB" dirty="0" smtClean="0"/>
              <a:t>decompressed content)</a:t>
            </a:r>
          </a:p>
          <a:p>
            <a:r>
              <a:rPr lang="en-GB" dirty="0"/>
              <a:t>Utilizes modern </a:t>
            </a:r>
            <a:r>
              <a:rPr lang="en-GB" b="1" dirty="0"/>
              <a:t>multi-threaded</a:t>
            </a:r>
            <a:r>
              <a:rPr lang="en-GB" dirty="0"/>
              <a:t> architecture of </a:t>
            </a:r>
            <a:r>
              <a:rPr lang="en-GB"/>
              <a:t>processing </a:t>
            </a:r>
            <a:r>
              <a:rPr lang="en-GB" smtClean="0"/>
              <a:t>units</a:t>
            </a:r>
            <a:endParaRPr lang="en-GB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3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15137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Details (2/2)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Metrics don’t </a:t>
            </a:r>
            <a:r>
              <a:rPr lang="en-GB" dirty="0"/>
              <a:t>use closed libraries </a:t>
            </a:r>
            <a:r>
              <a:rPr lang="en-GB" dirty="0" smtClean="0"/>
              <a:t>(source code </a:t>
            </a:r>
            <a:r>
              <a:rPr lang="en-GB" dirty="0"/>
              <a:t>is easily </a:t>
            </a:r>
            <a:r>
              <a:rPr lang="en-GB" b="1" dirty="0"/>
              <a:t>portable</a:t>
            </a:r>
            <a:r>
              <a:rPr lang="en-GB" dirty="0"/>
              <a:t>)</a:t>
            </a:r>
            <a:endParaRPr lang="en-GB" dirty="0" smtClean="0"/>
          </a:p>
          <a:p>
            <a:r>
              <a:rPr lang="en-GB" dirty="0" smtClean="0"/>
              <a:t>Available </a:t>
            </a:r>
            <a:r>
              <a:rPr lang="en-GB" dirty="0"/>
              <a:t>on all </a:t>
            </a:r>
            <a:r>
              <a:rPr lang="en-GB" b="1" dirty="0" smtClean="0"/>
              <a:t>3</a:t>
            </a:r>
            <a:r>
              <a:rPr lang="en-GB" dirty="0" smtClean="0"/>
              <a:t> </a:t>
            </a:r>
            <a:r>
              <a:rPr lang="en-GB" dirty="0"/>
              <a:t>popular </a:t>
            </a:r>
            <a:r>
              <a:rPr lang="en-GB" b="1" dirty="0"/>
              <a:t>platforms</a:t>
            </a:r>
            <a:r>
              <a:rPr lang="en-GB" dirty="0"/>
              <a:t> (our target = easy availability of our work)</a:t>
            </a:r>
            <a:endParaRPr lang="en-GB" dirty="0" smtClean="0"/>
          </a:p>
          <a:p>
            <a:r>
              <a:rPr lang="en-GB" dirty="0"/>
              <a:t>Designed modularly (</a:t>
            </a:r>
            <a:r>
              <a:rPr lang="en-GB" b="1" dirty="0"/>
              <a:t>modularity</a:t>
            </a:r>
            <a:r>
              <a:rPr lang="en-GB" dirty="0"/>
              <a:t> </a:t>
            </a:r>
            <a:r>
              <a:rPr lang="en-GB" dirty="0" smtClean="0"/>
              <a:t>= </a:t>
            </a:r>
            <a:r>
              <a:rPr lang="en-GB" dirty="0"/>
              <a:t>easier testing and integration)</a:t>
            </a:r>
            <a:endParaRPr lang="en-GB" dirty="0" smtClean="0"/>
          </a:p>
          <a:p>
            <a:r>
              <a:rPr lang="en-GB" dirty="0"/>
              <a:t>Based on our and </a:t>
            </a:r>
            <a:r>
              <a:rPr lang="en-GB" dirty="0" smtClean="0"/>
              <a:t>others’ </a:t>
            </a:r>
            <a:r>
              <a:rPr lang="en-GB" b="1" dirty="0"/>
              <a:t>scientific</a:t>
            </a:r>
            <a:r>
              <a:rPr lang="en-GB" dirty="0"/>
              <a:t> work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4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15137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No Uniform MOS Scale</a:t>
            </a:r>
            <a:br>
              <a:rPr lang="en-GB" dirty="0" smtClean="0"/>
            </a:br>
            <a:r>
              <a:rPr lang="en-GB" dirty="0" smtClean="0"/>
              <a:t>Mapping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Unknown</a:t>
            </a:r>
            <a:r>
              <a:rPr lang="en-GB" dirty="0"/>
              <a:t> specific </a:t>
            </a:r>
            <a:r>
              <a:rPr lang="en-GB" dirty="0" smtClean="0"/>
              <a:t>user</a:t>
            </a:r>
          </a:p>
          <a:p>
            <a:r>
              <a:rPr lang="en-GB" dirty="0" smtClean="0"/>
              <a:t>Different </a:t>
            </a:r>
            <a:r>
              <a:rPr lang="en-GB" b="1" dirty="0"/>
              <a:t>needs</a:t>
            </a:r>
            <a:r>
              <a:rPr lang="en-GB" dirty="0"/>
              <a:t> </a:t>
            </a:r>
            <a:r>
              <a:rPr lang="en-GB" dirty="0" smtClean="0"/>
              <a:t>for different </a:t>
            </a:r>
            <a:r>
              <a:rPr lang="en-GB" b="1" dirty="0" smtClean="0"/>
              <a:t>scenarios</a:t>
            </a:r>
          </a:p>
          <a:p>
            <a:r>
              <a:rPr lang="en-GB" dirty="0" smtClean="0"/>
              <a:t>Difficult </a:t>
            </a:r>
            <a:r>
              <a:rPr lang="en-GB" dirty="0"/>
              <a:t>to </a:t>
            </a:r>
            <a:r>
              <a:rPr lang="en-GB" b="1" dirty="0"/>
              <a:t>compare</a:t>
            </a:r>
            <a:r>
              <a:rPr lang="en-GB" dirty="0"/>
              <a:t> our work with </a:t>
            </a:r>
            <a:r>
              <a:rPr lang="en-GB" dirty="0" smtClean="0"/>
              <a:t>others’</a:t>
            </a:r>
          </a:p>
          <a:p>
            <a:r>
              <a:rPr lang="en-GB" b="1" dirty="0" smtClean="0"/>
              <a:t>Necessity</a:t>
            </a:r>
            <a:r>
              <a:rPr lang="en-GB" dirty="0" smtClean="0"/>
              <a:t> </a:t>
            </a:r>
            <a:r>
              <a:rPr lang="en-GB" dirty="0"/>
              <a:t>of such </a:t>
            </a:r>
            <a:r>
              <a:rPr lang="en-GB" dirty="0" smtClean="0"/>
              <a:t>mapping </a:t>
            </a:r>
            <a:r>
              <a:rPr lang="en-GB" dirty="0"/>
              <a:t>definition in </a:t>
            </a:r>
            <a:r>
              <a:rPr lang="en-GB" dirty="0" smtClean="0"/>
              <a:t>future</a:t>
            </a:r>
          </a:p>
          <a:p>
            <a:r>
              <a:rPr lang="en-GB" dirty="0" smtClean="0"/>
              <a:t>Partial solution </a:t>
            </a:r>
            <a:r>
              <a:rPr lang="en-GB" dirty="0"/>
              <a:t>is </a:t>
            </a:r>
            <a:r>
              <a:rPr lang="en-GB" b="1" dirty="0" smtClean="0"/>
              <a:t>SVM model </a:t>
            </a:r>
            <a:r>
              <a:rPr lang="en-GB" dirty="0"/>
              <a:t>mapping on </a:t>
            </a:r>
            <a:r>
              <a:rPr lang="en-GB" b="1" dirty="0" smtClean="0"/>
              <a:t>VQM</a:t>
            </a:r>
            <a:endParaRPr lang="en-GB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5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8965403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VQM Mapping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All </a:t>
            </a:r>
            <a:r>
              <a:rPr lang="en-GB" b="1" dirty="0" smtClean="0"/>
              <a:t>1080p</a:t>
            </a:r>
            <a:r>
              <a:rPr lang="en-GB" dirty="0" smtClean="0"/>
              <a:t> </a:t>
            </a:r>
            <a:r>
              <a:rPr lang="en-GB" b="1" dirty="0" smtClean="0"/>
              <a:t>CDVL</a:t>
            </a:r>
            <a:r>
              <a:rPr lang="en-GB" dirty="0" smtClean="0"/>
              <a:t> sequences</a:t>
            </a:r>
          </a:p>
          <a:p>
            <a:r>
              <a:rPr lang="en-GB" b="1" dirty="0" smtClean="0"/>
              <a:t>SRC</a:t>
            </a:r>
            <a:r>
              <a:rPr lang="en-GB" dirty="0" smtClean="0"/>
              <a:t> split to chunks two seconds long</a:t>
            </a:r>
          </a:p>
          <a:p>
            <a:r>
              <a:rPr lang="en-GB" dirty="0" smtClean="0"/>
              <a:t>Total number of chunks: </a:t>
            </a:r>
            <a:r>
              <a:rPr lang="en-GB" b="1" dirty="0" smtClean="0"/>
              <a:t>361</a:t>
            </a:r>
          </a:p>
          <a:p>
            <a:r>
              <a:rPr lang="en-GB" b="1" dirty="0" smtClean="0"/>
              <a:t>10</a:t>
            </a:r>
            <a:r>
              <a:rPr lang="en-GB" dirty="0" smtClean="0"/>
              <a:t> different </a:t>
            </a:r>
            <a:r>
              <a:rPr lang="en-GB" b="1" dirty="0" smtClean="0"/>
              <a:t>HRCs</a:t>
            </a:r>
            <a:r>
              <a:rPr lang="en-GB" dirty="0" smtClean="0"/>
              <a:t>, compression only</a:t>
            </a:r>
          </a:p>
          <a:p>
            <a:r>
              <a:rPr lang="en-GB" b="1" dirty="0" smtClean="0"/>
              <a:t>8</a:t>
            </a:r>
            <a:r>
              <a:rPr lang="en-GB" dirty="0" smtClean="0"/>
              <a:t> </a:t>
            </a:r>
            <a:r>
              <a:rPr lang="en-GB" b="1" dirty="0" smtClean="0"/>
              <a:t>HRCs</a:t>
            </a:r>
            <a:r>
              <a:rPr lang="en-GB" dirty="0" smtClean="0"/>
              <a:t> taken into the model</a:t>
            </a:r>
          </a:p>
          <a:p>
            <a:r>
              <a:rPr lang="en-GB" b="1" dirty="0" smtClean="0"/>
              <a:t>VQM</a:t>
            </a:r>
            <a:r>
              <a:rPr lang="en-GB" dirty="0" smtClean="0"/>
              <a:t> calculated for </a:t>
            </a:r>
            <a:r>
              <a:rPr lang="en-GB" b="1" dirty="0" smtClean="0"/>
              <a:t>2</a:t>
            </a:r>
            <a:r>
              <a:rPr lang="en-GB" dirty="0" smtClean="0"/>
              <a:t> seconds sequences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6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12789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Predictors</a:t>
            </a:r>
            <a:endParaRPr lang="en-GB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Blockiness</a:t>
            </a:r>
          </a:p>
          <a:p>
            <a:r>
              <a:rPr lang="en-GB" dirty="0" smtClean="0"/>
              <a:t>Spatial Activity (SA)</a:t>
            </a:r>
          </a:p>
          <a:p>
            <a:r>
              <a:rPr lang="en-GB" dirty="0" smtClean="0"/>
              <a:t>Blur</a:t>
            </a:r>
          </a:p>
          <a:p>
            <a:r>
              <a:rPr lang="en-GB" dirty="0" smtClean="0"/>
              <a:t>Noise</a:t>
            </a:r>
          </a:p>
          <a:p>
            <a:endParaRPr lang="en-GB" dirty="0" smtClean="0"/>
          </a:p>
          <a:p>
            <a:r>
              <a:rPr lang="en-GB" b="1" dirty="0" smtClean="0"/>
              <a:t>SVM</a:t>
            </a:r>
            <a:r>
              <a:rPr lang="en-GB" dirty="0" smtClean="0"/>
              <a:t> (</a:t>
            </a:r>
            <a:r>
              <a:rPr lang="en-GB" b="1" dirty="0" smtClean="0"/>
              <a:t>R-Squared</a:t>
            </a:r>
            <a:r>
              <a:rPr lang="en-GB" dirty="0" smtClean="0"/>
              <a:t> form </a:t>
            </a:r>
            <a:r>
              <a:rPr lang="en-GB" b="1" dirty="0" smtClean="0"/>
              <a:t>0.6</a:t>
            </a:r>
            <a:r>
              <a:rPr lang="en-GB" dirty="0" smtClean="0"/>
              <a:t> to </a:t>
            </a:r>
            <a:r>
              <a:rPr lang="en-GB" b="1" dirty="0" smtClean="0"/>
              <a:t>0.76</a:t>
            </a:r>
            <a:r>
              <a:rPr lang="en-GB" dirty="0" smtClean="0"/>
              <a:t>)</a:t>
            </a:r>
          </a:p>
          <a:p>
            <a:r>
              <a:rPr lang="en-GB" b="1" dirty="0" smtClean="0"/>
              <a:t>Linear model </a:t>
            </a:r>
            <a:r>
              <a:rPr lang="en-GB" dirty="0" smtClean="0"/>
              <a:t>(</a:t>
            </a:r>
            <a:r>
              <a:rPr lang="en-GB" b="1" dirty="0" smtClean="0"/>
              <a:t>Adjusted R-</a:t>
            </a:r>
            <a:r>
              <a:rPr lang="en-GB" dirty="0" smtClean="0"/>
              <a:t>Squared </a:t>
            </a:r>
            <a:r>
              <a:rPr lang="en-GB" b="1" dirty="0" smtClean="0"/>
              <a:t>0.689</a:t>
            </a:r>
            <a:r>
              <a:rPr lang="en-GB" dirty="0" smtClean="0"/>
              <a:t>) </a:t>
            </a:r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2439E8-9216-A249-AEE6-50928D6E28BD}" type="slidenum">
              <a:rPr lang="en-US" altLang="pl-PL" smtClean="0"/>
              <a:pPr/>
              <a:t>7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38834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Set 1, R^2:0.595</a:t>
            </a:r>
            <a:endParaRPr lang="en-US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26" y="1810230"/>
            <a:ext cx="7632848" cy="5746270"/>
          </a:xfrm>
          <a:prstGeom prst="rect">
            <a:avLst/>
          </a:prstGeom>
        </p:spPr>
      </p:pic>
      <p:sp>
        <p:nvSpPr>
          <p:cNvPr id="11" name="Symbol zastępczy numeru slajdu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F5324-CC01-6743-8BBB-AAB4EED19D07}" type="slidenum">
              <a:rPr lang="en-US" altLang="pl-PL" smtClean="0"/>
              <a:pPr/>
              <a:t>8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187721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Set 5</a:t>
            </a:r>
            <a:r>
              <a:rPr lang="pl-PL" smtClean="0"/>
              <a:t>, R^2:0.765</a:t>
            </a:r>
            <a:endParaRPr lang="en-US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162" y="1809080"/>
            <a:ext cx="7634376" cy="5747420"/>
          </a:xfrm>
          <a:prstGeom prst="rect">
            <a:avLst/>
          </a:prstGeo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F5324-CC01-6743-8BBB-AAB4EED19D07}" type="slidenum">
              <a:rPr lang="en-US" altLang="pl-PL" smtClean="0"/>
              <a:pPr/>
              <a:t>9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2052898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Status</a:t>
            </a:r>
            <a:endParaRPr lang="en-GB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 smtClean="0"/>
              <a:t>Public funding </a:t>
            </a:r>
            <a:r>
              <a:rPr lang="en-GB" dirty="0"/>
              <a:t>only until end </a:t>
            </a:r>
            <a:r>
              <a:rPr lang="en-GB" b="1" dirty="0" smtClean="0"/>
              <a:t>Oct 2016</a:t>
            </a:r>
            <a:endParaRPr lang="en-GB" b="1" dirty="0"/>
          </a:p>
          <a:p>
            <a:r>
              <a:rPr lang="en-GB" dirty="0" smtClean="0"/>
              <a:t>Ongoing </a:t>
            </a:r>
            <a:r>
              <a:rPr lang="en-GB" b="1" dirty="0"/>
              <a:t>cooperation</a:t>
            </a:r>
            <a:r>
              <a:rPr lang="en-GB" dirty="0"/>
              <a:t> with </a:t>
            </a:r>
            <a:r>
              <a:rPr lang="en-GB" dirty="0" smtClean="0"/>
              <a:t>business partner</a:t>
            </a:r>
          </a:p>
          <a:p>
            <a:r>
              <a:rPr lang="en-GB" dirty="0" smtClean="0"/>
              <a:t>Known </a:t>
            </a:r>
            <a:r>
              <a:rPr lang="en-GB" b="1" dirty="0"/>
              <a:t>partner</a:t>
            </a:r>
            <a:r>
              <a:rPr lang="en-GB" dirty="0"/>
              <a:t> = </a:t>
            </a:r>
            <a:r>
              <a:rPr lang="en-GB" dirty="0" smtClean="0"/>
              <a:t>known </a:t>
            </a:r>
            <a:r>
              <a:rPr lang="en-GB" b="1" dirty="0" smtClean="0"/>
              <a:t>needs</a:t>
            </a:r>
            <a:r>
              <a:rPr lang="en-GB" dirty="0" smtClean="0"/>
              <a:t> = </a:t>
            </a:r>
            <a:r>
              <a:rPr lang="en-GB" dirty="0"/>
              <a:t>better </a:t>
            </a:r>
            <a:r>
              <a:rPr lang="en-GB" b="1" dirty="0" smtClean="0"/>
              <a:t>addressing</a:t>
            </a:r>
            <a:r>
              <a:rPr lang="en-GB" dirty="0" smtClean="0"/>
              <a:t> them</a:t>
            </a:r>
          </a:p>
          <a:p>
            <a:r>
              <a:rPr lang="en-GB" dirty="0" smtClean="0"/>
              <a:t>Known </a:t>
            </a:r>
            <a:r>
              <a:rPr lang="en-GB" b="1" dirty="0"/>
              <a:t>target</a:t>
            </a:r>
            <a:r>
              <a:rPr lang="en-GB" dirty="0"/>
              <a:t> group = more </a:t>
            </a:r>
            <a:r>
              <a:rPr lang="en-GB" b="1" dirty="0"/>
              <a:t>precise</a:t>
            </a:r>
            <a:r>
              <a:rPr lang="en-GB" dirty="0"/>
              <a:t> </a:t>
            </a:r>
            <a:r>
              <a:rPr lang="en-GB" dirty="0" smtClean="0"/>
              <a:t>tests</a:t>
            </a:r>
          </a:p>
          <a:p>
            <a:r>
              <a:rPr lang="en-GB" dirty="0" smtClean="0"/>
              <a:t>Somewhat limiting, </a:t>
            </a:r>
            <a:r>
              <a:rPr lang="en-GB" dirty="0"/>
              <a:t>but allows </a:t>
            </a:r>
            <a:r>
              <a:rPr lang="en-GB" dirty="0" smtClean="0"/>
              <a:t>to </a:t>
            </a:r>
            <a:r>
              <a:rPr lang="en-GB" dirty="0"/>
              <a:t>keep </a:t>
            </a:r>
            <a:r>
              <a:rPr lang="en-GB" dirty="0" smtClean="0"/>
              <a:t>project </a:t>
            </a:r>
            <a:r>
              <a:rPr lang="en-GB" b="1" dirty="0" smtClean="0"/>
              <a:t>going</a:t>
            </a:r>
            <a:endParaRPr lang="en-GB" dirty="0" smtClean="0"/>
          </a:p>
          <a:p>
            <a:r>
              <a:rPr lang="en-GB" dirty="0" smtClean="0"/>
              <a:t>Independently research with </a:t>
            </a:r>
            <a:r>
              <a:rPr lang="en-GB" b="1" dirty="0" smtClean="0"/>
              <a:t>students</a:t>
            </a:r>
            <a:endParaRPr lang="en-GB" b="1" dirty="0"/>
          </a:p>
        </p:txBody>
      </p:sp>
      <p:pic>
        <p:nvPicPr>
          <p:cNvPr id="5" name="handshak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/>
          </a:blip>
          <a:srcRect l="31750" r="29287"/>
          <a:stretch>
            <a:fillRect/>
          </a:stretch>
        </p:blipFill>
        <p:spPr>
          <a:xfrm>
            <a:off x="6155477" y="2184400"/>
            <a:ext cx="2995721" cy="453866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041111-1A15-334F-A03D-40C50EC7A7A0}" type="slidenum">
              <a:rPr lang="en-US" altLang="pl-PL" smtClean="0"/>
              <a:pPr/>
              <a:t>10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761405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Contact</a:t>
            </a:r>
            <a:endParaRPr lang="en-GB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vq.kt.agh.edu.pl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085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 - Default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 - 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20" tIns="45720" rIns="4572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4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263</Words>
  <Application>Microsoft Macintosh PowerPoint</Application>
  <PresentationFormat>Niestandardowy</PresentationFormat>
  <Paragraphs>54</Paragraphs>
  <Slides>11</Slides>
  <Notes>4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Helvetica Neue</vt:lpstr>
      <vt:lpstr>Arial</vt:lpstr>
      <vt:lpstr>Blank Presentation - Default</vt:lpstr>
      <vt:lpstr>Blank Presentation</vt:lpstr>
      <vt:lpstr>Prezentacja programu PowerPoint</vt:lpstr>
      <vt:lpstr>QoE Measurement Software Package Working in No-Reference Model</vt:lpstr>
      <vt:lpstr>Details (1/2)</vt:lpstr>
      <vt:lpstr>Details (2/2)</vt:lpstr>
      <vt:lpstr>No Uniform MOS Scale Mapping</vt:lpstr>
      <vt:lpstr>VQM Mapping</vt:lpstr>
      <vt:lpstr>Predictors</vt:lpstr>
      <vt:lpstr>Set 1, R^2:0.595</vt:lpstr>
      <vt:lpstr>Set 5, R^2:0.765</vt:lpstr>
      <vt:lpstr>Status</vt:lpstr>
      <vt:lpstr>Contact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Mikołaj Leszczuk</cp:lastModifiedBy>
  <cp:revision>41</cp:revision>
  <dcterms:modified xsi:type="dcterms:W3CDTF">2016-10-24T21:32:47Z</dcterms:modified>
</cp:coreProperties>
</file>