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4" r:id="rId1"/>
  </p:sldMasterIdLst>
  <p:notesMasterIdLst>
    <p:notesMasterId r:id="rId19"/>
  </p:notesMasterIdLst>
  <p:handoutMasterIdLst>
    <p:handoutMasterId r:id="rId20"/>
  </p:handoutMasterIdLst>
  <p:sldIdLst>
    <p:sldId id="944" r:id="rId2"/>
    <p:sldId id="996" r:id="rId3"/>
    <p:sldId id="1019" r:id="rId4"/>
    <p:sldId id="1015" r:id="rId5"/>
    <p:sldId id="1003" r:id="rId6"/>
    <p:sldId id="1002" r:id="rId7"/>
    <p:sldId id="1004" r:id="rId8"/>
    <p:sldId id="1005" r:id="rId9"/>
    <p:sldId id="1006" r:id="rId10"/>
    <p:sldId id="1011" r:id="rId11"/>
    <p:sldId id="1012" r:id="rId12"/>
    <p:sldId id="1007" r:id="rId13"/>
    <p:sldId id="1008" r:id="rId14"/>
    <p:sldId id="998" r:id="rId15"/>
    <p:sldId id="1020" r:id="rId16"/>
    <p:sldId id="1018" r:id="rId17"/>
    <p:sldId id="995" r:id="rId18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031"/>
    <a:srgbClr val="800E02"/>
    <a:srgbClr val="3D0301"/>
    <a:srgbClr val="FF9900"/>
    <a:srgbClr val="00FF00"/>
    <a:srgbClr val="FF7C80"/>
    <a:srgbClr val="FFCCCC"/>
    <a:srgbClr val="6699FF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2" autoAdjust="0"/>
    <p:restoredTop sz="83654" autoAdjust="0"/>
  </p:normalViewPr>
  <p:slideViewPr>
    <p:cSldViewPr showGuides="1">
      <p:cViewPr>
        <p:scale>
          <a:sx n="93" d="100"/>
          <a:sy n="93" d="100"/>
        </p:scale>
        <p:origin x="52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056"/>
    </p:cViewPr>
  </p:sorterViewPr>
  <p:notesViewPr>
    <p:cSldViewPr>
      <p:cViewPr varScale="1">
        <p:scale>
          <a:sx n="77" d="100"/>
          <a:sy n="77" d="100"/>
        </p:scale>
        <p:origin x="2280" y="1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605BA-D262-4E78-8A77-B99618E5E532}" type="datetimeFigureOut">
              <a:rPr lang="en-US" smtClean="0"/>
              <a:t>10/27/16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464309-AC89-4838-9699-F8DA92C25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80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Textmasterformate durch Klicken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30091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22DB336-81AD-49E1-8DBC-19A5E3A8C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66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39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C2970-D838-4E16-9F7E-5362C8D6E6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55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s-E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94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i="0" u="none" strike="noStrike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78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76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42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C2970-D838-4E16-9F7E-5362C8D6E6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65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90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97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58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1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69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2DB336-81AD-49E1-8DBC-19A5E3A8C32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w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79388" y="179388"/>
            <a:ext cx="8783637" cy="4117975"/>
          </a:xfrm>
          <a:prstGeom prst="rect">
            <a:avLst/>
          </a:prstGeom>
          <a:solidFill>
            <a:srgbClr val="EFE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79388" y="4478338"/>
            <a:ext cx="6556375" cy="2200275"/>
          </a:xfrm>
          <a:prstGeom prst="rect">
            <a:avLst/>
          </a:prstGeom>
          <a:noFill/>
          <a:ln w="952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pic>
        <p:nvPicPr>
          <p:cNvPr id="7" name="Bild 10" descr="UDE-Logo_E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868488"/>
            <a:ext cx="370046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ildplatzhalter 8"/>
          <p:cNvSpPr>
            <a:spLocks noGrp="1"/>
          </p:cNvSpPr>
          <p:nvPr>
            <p:ph type="pic" sz="quarter" idx="10"/>
          </p:nvPr>
        </p:nvSpPr>
        <p:spPr>
          <a:xfrm>
            <a:off x="6919200" y="4478400"/>
            <a:ext cx="2048400" cy="219960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8" name="Textplatzhalter 10"/>
          <p:cNvSpPr>
            <a:spLocks noGrp="1"/>
          </p:cNvSpPr>
          <p:nvPr>
            <p:ph type="body" sz="quarter" idx="11"/>
          </p:nvPr>
        </p:nvSpPr>
        <p:spPr>
          <a:xfrm>
            <a:off x="360000" y="4860000"/>
            <a:ext cx="5969000" cy="900000"/>
          </a:xfrm>
          <a:ln>
            <a:noFill/>
          </a:ln>
        </p:spPr>
        <p:txBody>
          <a:bodyPr lIns="0" tIns="0" bIns="0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 typeface="Arial" charset="0"/>
              <a:buNone/>
              <a:tabLst/>
              <a:defRPr sz="3200" b="1" i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0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360000" y="5940000"/>
            <a:ext cx="5969000" cy="360000"/>
          </a:xfrm>
          <a:ln>
            <a:noFill/>
          </a:ln>
        </p:spPr>
        <p:txBody>
          <a:bodyPr lIns="0" tIns="0" bIns="0"/>
          <a:lstStyle>
            <a:lvl1pPr>
              <a:defRPr sz="1800" b="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97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79389" y="4149080"/>
            <a:ext cx="8785224" cy="25295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pic>
        <p:nvPicPr>
          <p:cNvPr id="6" name="Grafik 8" descr="Bild1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10"/>
          <p:cNvSpPr>
            <a:spLocks noGrp="1"/>
          </p:cNvSpPr>
          <p:nvPr>
            <p:ph type="body" sz="quarter" idx="11"/>
          </p:nvPr>
        </p:nvSpPr>
        <p:spPr>
          <a:xfrm>
            <a:off x="360000" y="4860000"/>
            <a:ext cx="8460472" cy="900000"/>
          </a:xfrm>
          <a:ln>
            <a:noFill/>
          </a:ln>
        </p:spPr>
        <p:txBody>
          <a:bodyPr lIns="0" tIns="0" bIns="0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00"/>
              </a:spcAft>
              <a:buClrTx/>
              <a:buSzTx/>
              <a:buFont typeface="Arial" charset="0"/>
              <a:buNone/>
              <a:tabLst/>
              <a:defRPr lang="de-DE" sz="3200" b="1" i="1" kern="1200" dirty="0" smtClean="0">
                <a:solidFill>
                  <a:schemeClr val="tx2"/>
                </a:solidFill>
                <a:latin typeface="Arial"/>
                <a:ea typeface="ヒラギノ角ゴ Pro W3" charset="-128"/>
                <a:cs typeface="Arial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360000" y="476672"/>
            <a:ext cx="4679950" cy="1441450"/>
          </a:xfrm>
        </p:spPr>
        <p:txBody>
          <a:bodyPr/>
          <a:lstStyle>
            <a:lvl1pPr marL="0" indent="0">
              <a:buNone/>
              <a:defRPr lang="de-DE" sz="2000" b="1" kern="1200" dirty="0" smtClean="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marL="457200" indent="0">
              <a:buNone/>
              <a:defRPr/>
            </a:lvl2pPr>
            <a:lvl3pPr marL="714375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7340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hiteboar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0"/>
          </p:nvPr>
        </p:nvSpPr>
        <p:spPr>
          <a:xfrm>
            <a:off x="179512" y="1340768"/>
            <a:ext cx="8352928" cy="4537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pic>
        <p:nvPicPr>
          <p:cNvPr id="4" name="Picture 2" descr="C:\Users\hossfeld\AppData\Local\Microsoft\Windows\Temporary Internet Files\Content.IE5\FVXTCSY6\MC90031081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73016"/>
            <a:ext cx="1838858" cy="171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5"/>
          <p:cNvSpPr>
            <a:spLocks noGrp="1"/>
          </p:cNvSpPr>
          <p:nvPr>
            <p:ph type="title"/>
          </p:nvPr>
        </p:nvSpPr>
        <p:spPr>
          <a:xfrm>
            <a:off x="196850" y="179388"/>
            <a:ext cx="6840538" cy="863600"/>
          </a:xfrm>
        </p:spPr>
        <p:txBody>
          <a:bodyPr/>
          <a:lstStyle>
            <a:lvl1pPr>
              <a:defRPr lang="en-US" sz="2400" b="1" kern="1200" dirty="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9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7" descr="Bild2.jpg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9388"/>
            <a:ext cx="8785225" cy="649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 9" descr="UDE-Logo_EN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325" y="487363"/>
            <a:ext cx="230028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60000" y="2520000"/>
            <a:ext cx="8614138" cy="2032000"/>
          </a:xfrm>
          <a:ln>
            <a:noFill/>
          </a:ln>
        </p:spPr>
        <p:txBody>
          <a:bodyPr/>
          <a:lstStyle>
            <a:lvl1pPr marL="0" indent="0">
              <a:buNone/>
              <a:defRPr sz="35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88352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6840538" cy="75751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>
            <a:lvl1pPr marL="268288" indent="-268288">
              <a:spcBef>
                <a:spcPts val="6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620713" indent="-28575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2pPr>
            <a:lvl3pPr marL="808038" indent="-180975">
              <a:spcBef>
                <a:spcPts val="300"/>
              </a:spcBef>
              <a:spcAft>
                <a:spcPts val="0"/>
              </a:spcAft>
              <a:tabLst/>
              <a:defRPr>
                <a:solidFill>
                  <a:schemeClr val="tx1"/>
                </a:solidFill>
              </a:defRPr>
            </a:lvl3pPr>
            <a:lvl4pPr marL="1071563" indent="-22860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4pPr>
            <a:lvl5pPr marL="1339850" indent="-228600">
              <a:spcBef>
                <a:spcPts val="3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93663" y="6538913"/>
            <a:ext cx="1906587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5"/>
          </p:nvPr>
        </p:nvSpPr>
        <p:spPr>
          <a:xfrm>
            <a:off x="3505200" y="6542088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95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</p:spPr>
        <p:txBody>
          <a:bodyPr anchor="t"/>
          <a:lstStyle>
            <a:lvl1pPr algn="l">
              <a:defRPr sz="4000" b="1" cap="small" baseline="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17060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431804" y="908050"/>
            <a:ext cx="8204200" cy="52212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6473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0" Type="http://schemas.openxmlformats.org/officeDocument/2006/relationships/image" Target="../media/image2.png"/><Relationship Id="rId1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8" descr="header_master.jpg"/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763" y="0"/>
            <a:ext cx="9243976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79388" y="1223963"/>
            <a:ext cx="878363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</p:txBody>
      </p:sp>
      <p:sp>
        <p:nvSpPr>
          <p:cNvPr id="1030" name="Titelplatzhalter 1"/>
          <p:cNvSpPr>
            <a:spLocks noGrp="1"/>
          </p:cNvSpPr>
          <p:nvPr>
            <p:ph type="title"/>
          </p:nvPr>
        </p:nvSpPr>
        <p:spPr bwMode="auto">
          <a:xfrm>
            <a:off x="84931" y="15294"/>
            <a:ext cx="6840538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Hier steht der Titel der Seite</a:t>
            </a:r>
          </a:p>
        </p:txBody>
      </p:sp>
      <p:pic>
        <p:nvPicPr>
          <p:cNvPr id="1031" name="Bild 7" descr="UDE-Logo_ENG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38" y="89112"/>
            <a:ext cx="1601787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93663" y="6538913"/>
            <a:ext cx="1906587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algn="l">
              <a:defRPr/>
            </a:pPr>
            <a:r>
              <a:rPr lang="de-DE"/>
              <a:t>mas.wiwi.uni-due.de</a:t>
            </a:r>
            <a:endParaRPr lang="de-DE" dirty="0"/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15"/>
          </p:nvPr>
        </p:nvSpPr>
        <p:spPr>
          <a:xfrm>
            <a:off x="3505200" y="6542088"/>
            <a:ext cx="2133600" cy="365125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409" y="6381328"/>
            <a:ext cx="459591" cy="46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2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0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  <a:ea typeface="ヒラギノ角ゴ Pro W3" charset="-128"/>
        </a:defRPr>
      </a:lvl9pPr>
    </p:titleStyle>
    <p:bodyStyle>
      <a:lvl1pPr marL="342900" indent="-342900" algn="l" defTabSz="457200" rtl="0" eaLnBrk="1" fontAlgn="base" hangingPunct="1">
        <a:spcBef>
          <a:spcPts val="0"/>
        </a:spcBef>
        <a:spcAft>
          <a:spcPts val="0"/>
        </a:spcAft>
        <a:buFont typeface="Arial" charset="0"/>
        <a:buChar char="•"/>
        <a:defRPr sz="24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2950" indent="-285750" algn="l" defTabSz="457200" rtl="0" eaLnBrk="1" fontAlgn="base" hangingPunct="1">
        <a:spcBef>
          <a:spcPts val="0"/>
        </a:spcBef>
        <a:spcAft>
          <a:spcPts val="0"/>
        </a:spcAft>
        <a:buFont typeface="Arial" charset="0"/>
        <a:buChar char="–"/>
        <a:defRPr sz="20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895350" indent="-180975" algn="l" defTabSz="457200" rtl="0" eaLnBrk="1" fontAlgn="base" hangingPunct="1">
        <a:spcBef>
          <a:spcPts val="0"/>
        </a:spcBef>
        <a:spcAft>
          <a:spcPts val="0"/>
        </a:spcAft>
        <a:buClr>
          <a:schemeClr val="tx2"/>
        </a:buClr>
        <a:buFont typeface="Lucida Grande" charset="0"/>
        <a:buChar char="▪"/>
        <a:tabLst>
          <a:tab pos="895350" algn="l"/>
        </a:tabLst>
        <a:defRPr sz="16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6" Type="http://schemas.openxmlformats.org/officeDocument/2006/relationships/image" Target="../media/image13.wmf"/><Relationship Id="rId7" Type="http://schemas.openxmlformats.org/officeDocument/2006/relationships/image" Target="../media/image14.png"/><Relationship Id="rId8" Type="http://schemas.openxmlformats.org/officeDocument/2006/relationships/image" Target="../media/image15.jpeg"/><Relationship Id="rId9" Type="http://schemas.openxmlformats.org/officeDocument/2006/relationships/image" Target="../media/image16.png"/><Relationship Id="rId10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jpeg"/><Relationship Id="rId12" Type="http://schemas.openxmlformats.org/officeDocument/2006/relationships/image" Target="../media/image24.jpeg"/><Relationship Id="rId13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7.wmf"/><Relationship Id="rId5" Type="http://schemas.openxmlformats.org/officeDocument/2006/relationships/image" Target="../media/image18.wmf"/><Relationship Id="rId6" Type="http://schemas.openxmlformats.org/officeDocument/2006/relationships/image" Target="../media/image19.png"/><Relationship Id="rId7" Type="http://schemas.openxmlformats.org/officeDocument/2006/relationships/image" Target="../media/image13.wmf"/><Relationship Id="rId8" Type="http://schemas.openxmlformats.org/officeDocument/2006/relationships/image" Target="../media/image20.jpeg"/><Relationship Id="rId9" Type="http://schemas.openxmlformats.org/officeDocument/2006/relationships/image" Target="../media/image21.jpeg"/><Relationship Id="rId10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hal.archives-ouvertes.fr/hal-0107876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41.png"/><Relationship Id="rId5" Type="http://schemas.openxmlformats.org/officeDocument/2006/relationships/image" Target="../media/image34.png"/><Relationship Id="rId6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hyperlink" Target="https://www3.informatik.uni-wuerzburg.de/qoewiki/qualinet:crowd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323528" y="4509120"/>
            <a:ext cx="8604488" cy="900000"/>
          </a:xfrm>
        </p:spPr>
        <p:txBody>
          <a:bodyPr/>
          <a:lstStyle/>
          <a:p>
            <a:r>
              <a:rPr lang="en-US" dirty="0"/>
              <a:t>Best Practices </a:t>
            </a:r>
            <a:r>
              <a:rPr lang="en-US" dirty="0" smtClean="0"/>
              <a:t>for Crowdsourced </a:t>
            </a:r>
            <a:r>
              <a:rPr lang="en-US" dirty="0" err="1"/>
              <a:t>QoE</a:t>
            </a:r>
            <a:r>
              <a:rPr lang="en-US" dirty="0"/>
              <a:t> </a:t>
            </a:r>
            <a:r>
              <a:rPr lang="en-US" dirty="0" smtClean="0"/>
              <a:t>Studies: </a:t>
            </a:r>
            <a:r>
              <a:rPr lang="en-US" dirty="0" err="1" smtClean="0"/>
              <a:t>QoE</a:t>
            </a:r>
            <a:r>
              <a:rPr lang="en-US" dirty="0" smtClean="0"/>
              <a:t> </a:t>
            </a:r>
            <a:r>
              <a:rPr lang="en-US" dirty="0" err="1" smtClean="0"/>
              <a:t>Crowdtesting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4967536" y="5949280"/>
            <a:ext cx="4176464" cy="648072"/>
          </a:xfrm>
        </p:spPr>
        <p:txBody>
          <a:bodyPr/>
          <a:lstStyle/>
          <a:p>
            <a:r>
              <a:rPr lang="en-US" sz="1900" b="0" dirty="0" smtClean="0">
                <a:solidFill>
                  <a:schemeClr val="tx1"/>
                </a:solidFill>
              </a:rPr>
              <a:t>Tobias </a:t>
            </a:r>
            <a:r>
              <a:rPr lang="en-US" sz="1900" b="0" dirty="0" err="1" smtClean="0">
                <a:solidFill>
                  <a:schemeClr val="tx1"/>
                </a:solidFill>
              </a:rPr>
              <a:t>Hoßfeld</a:t>
            </a:r>
            <a:r>
              <a:rPr lang="en-US" sz="1900" b="0" dirty="0" smtClean="0">
                <a:solidFill>
                  <a:schemeClr val="tx1"/>
                </a:solidFill>
              </a:rPr>
              <a:t>, </a:t>
            </a:r>
            <a:r>
              <a:rPr lang="en-US" sz="1900" dirty="0">
                <a:solidFill>
                  <a:schemeClr val="tx1"/>
                </a:solidFill>
              </a:rPr>
              <a:t>Samira </a:t>
            </a:r>
            <a:r>
              <a:rPr lang="en-US" sz="1900" dirty="0" smtClean="0">
                <a:solidFill>
                  <a:schemeClr val="tx1"/>
                </a:solidFill>
              </a:rPr>
              <a:t>Tavakoli</a:t>
            </a:r>
            <a:endParaRPr lang="en-US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0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6840538" cy="757510"/>
          </a:xfrm>
        </p:spPr>
        <p:txBody>
          <a:bodyPr/>
          <a:lstStyle/>
          <a:p>
            <a:r>
              <a:rPr lang="de-DE" dirty="0" smtClean="0"/>
              <a:t>Background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388" y="1223962"/>
            <a:ext cx="8783637" cy="5445397"/>
          </a:xfrm>
        </p:spPr>
        <p:txBody>
          <a:bodyPr>
            <a:normAutofit/>
          </a:bodyPr>
          <a:lstStyle/>
          <a:p>
            <a:r>
              <a:rPr lang="en-US" dirty="0" smtClean="0"/>
              <a:t>Crowdsourcing is a neologism composed of “crowd“ and “outsourcing“ </a:t>
            </a:r>
            <a:endParaRPr lang="en-US" sz="1000" b="1" dirty="0" smtClean="0">
              <a:solidFill>
                <a:srgbClr val="002060"/>
              </a:solidFill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All tasks are </a:t>
            </a:r>
            <a:r>
              <a:rPr lang="en-US" b="1" dirty="0" smtClean="0">
                <a:solidFill>
                  <a:srgbClr val="002060"/>
                </a:solidFill>
                <a:sym typeface="Wingdings" pitchFamily="2" charset="2"/>
              </a:rPr>
              <a:t>web-based micro jobs</a:t>
            </a:r>
            <a:r>
              <a:rPr lang="en-US" dirty="0" smtClean="0">
                <a:sym typeface="Wingdings" pitchFamily="2" charset="2"/>
              </a:rPr>
              <a:t>, little effort to fulfill</a:t>
            </a:r>
            <a:endParaRPr lang="en-US" sz="1000" b="1" dirty="0" smtClean="0">
              <a:solidFill>
                <a:srgbClr val="00B050"/>
              </a:solidFill>
              <a:sym typeface="Wingdings" pitchFamily="2" charset="2"/>
            </a:endParaRPr>
          </a:p>
          <a:p>
            <a:r>
              <a:rPr lang="en-US" b="1" dirty="0">
                <a:solidFill>
                  <a:srgbClr val="00B050"/>
                </a:solidFill>
                <a:sym typeface="Wingdings" pitchFamily="2" charset="2"/>
              </a:rPr>
              <a:t>I</a:t>
            </a:r>
            <a:r>
              <a:rPr lang="en-US" b="1" dirty="0" smtClean="0">
                <a:solidFill>
                  <a:srgbClr val="00B050"/>
                </a:solidFill>
                <a:sym typeface="Wingdings" pitchFamily="2" charset="2"/>
              </a:rPr>
              <a:t>nteresting for </a:t>
            </a:r>
            <a:r>
              <a:rPr lang="en-US" b="1" dirty="0" err="1" smtClean="0">
                <a:solidFill>
                  <a:srgbClr val="00B050"/>
                </a:solidFill>
                <a:sym typeface="Wingdings" pitchFamily="2" charset="2"/>
              </a:rPr>
              <a:t>QoE</a:t>
            </a:r>
            <a:r>
              <a:rPr lang="en-US" b="1" dirty="0" smtClean="0">
                <a:solidFill>
                  <a:srgbClr val="00B050"/>
                </a:solidFill>
                <a:sym typeface="Wingdings" pitchFamily="2" charset="2"/>
              </a:rPr>
              <a:t> user studies:</a:t>
            </a:r>
            <a:endParaRPr lang="en-US" b="1" dirty="0" smtClean="0">
              <a:solidFill>
                <a:srgbClr val="00B050"/>
              </a:solidFill>
              <a:ea typeface="+mn-ea"/>
              <a:cs typeface="+mn-cs"/>
              <a:sym typeface="Wingdings" pitchFamily="2" charset="2"/>
            </a:endParaRPr>
          </a:p>
          <a:p>
            <a:pPr lvl="1"/>
            <a:r>
              <a:rPr lang="en-US" sz="2200" b="1" dirty="0">
                <a:solidFill>
                  <a:srgbClr val="002060"/>
                </a:solidFill>
                <a:sym typeface="Wingdings" pitchFamily="2" charset="2"/>
              </a:rPr>
              <a:t>low costs </a:t>
            </a:r>
            <a:r>
              <a:rPr lang="en-US" sz="2200" dirty="0" smtClean="0">
                <a:sym typeface="Wingdings" pitchFamily="2" charset="2"/>
              </a:rPr>
              <a:t>compared </a:t>
            </a:r>
            <a:r>
              <a:rPr lang="en-US" sz="2200" dirty="0">
                <a:sym typeface="Wingdings" pitchFamily="2" charset="2"/>
              </a:rPr>
              <a:t>to laboratory </a:t>
            </a:r>
            <a:r>
              <a:rPr lang="en-US" sz="2200" dirty="0" smtClean="0">
                <a:sym typeface="Wingdings" pitchFamily="2" charset="2"/>
              </a:rPr>
              <a:t>studies</a:t>
            </a:r>
            <a:r>
              <a:rPr lang="en-US" sz="2200" dirty="0">
                <a:sym typeface="Wingdings" pitchFamily="2" charset="2"/>
              </a:rPr>
              <a:t> </a:t>
            </a:r>
          </a:p>
          <a:p>
            <a:pPr lvl="1"/>
            <a:r>
              <a:rPr lang="en-US" sz="2200" b="1" dirty="0" smtClean="0">
                <a:solidFill>
                  <a:srgbClr val="002060"/>
                </a:solidFill>
                <a:ea typeface="+mn-ea"/>
                <a:cs typeface="+mn-cs"/>
                <a:sym typeface="Wingdings" pitchFamily="2" charset="2"/>
              </a:rPr>
              <a:t>large user </a:t>
            </a:r>
            <a:r>
              <a:rPr lang="en-US" sz="2200" b="1" dirty="0" smtClean="0">
                <a:solidFill>
                  <a:srgbClr val="002060"/>
                </a:solidFill>
                <a:ea typeface="+mn-ea"/>
                <a:cs typeface="+mn-cs"/>
                <a:sym typeface="Wingdings" pitchFamily="2" charset="2"/>
              </a:rPr>
              <a:t>panel</a:t>
            </a:r>
            <a:endParaRPr lang="en-US" sz="2200" dirty="0" smtClean="0">
              <a:sym typeface="Wingdings" pitchFamily="2" charset="2"/>
            </a:endParaRPr>
          </a:p>
          <a:p>
            <a:pPr lvl="1"/>
            <a:endParaRPr lang="en-US" sz="2200" dirty="0">
              <a:sym typeface="Wingdings" pitchFamily="2" charset="2"/>
            </a:endParaRPr>
          </a:p>
          <a:p>
            <a:pPr lvl="1"/>
            <a:endParaRPr lang="en-US" sz="2200" dirty="0" smtClean="0">
              <a:sym typeface="Wingdings" pitchFamily="2" charset="2"/>
            </a:endParaRPr>
          </a:p>
          <a:p>
            <a:pPr lvl="1"/>
            <a:endParaRPr lang="en-US" sz="2200" dirty="0">
              <a:sym typeface="Wingdings" pitchFamily="2" charset="2"/>
            </a:endParaRPr>
          </a:p>
          <a:p>
            <a:pPr lvl="1"/>
            <a:endParaRPr lang="en-US" sz="2200" dirty="0" smtClean="0">
              <a:sym typeface="Wingdings" pitchFamily="2" charset="2"/>
            </a:endParaRPr>
          </a:p>
          <a:p>
            <a:pPr lvl="1"/>
            <a:endParaRPr lang="en-US" sz="2200" dirty="0" smtClean="0">
              <a:sym typeface="Wingdings" pitchFamily="2" charset="2"/>
            </a:endParaRPr>
          </a:p>
          <a:p>
            <a:pPr lvl="1"/>
            <a:r>
              <a:rPr lang="en-US" sz="2200" dirty="0" smtClean="0">
                <a:sym typeface="Wingdings" pitchFamily="2" charset="2"/>
              </a:rPr>
              <a:t>user studies can be executed in </a:t>
            </a:r>
            <a:r>
              <a:rPr lang="en-US" sz="2200" b="1" dirty="0" smtClean="0">
                <a:solidFill>
                  <a:srgbClr val="002060"/>
                </a:solidFill>
                <a:ea typeface="+mn-ea"/>
                <a:cs typeface="+mn-cs"/>
                <a:sym typeface="Wingdings" pitchFamily="2" charset="2"/>
              </a:rPr>
              <a:t>short time</a:t>
            </a:r>
          </a:p>
          <a:p>
            <a:pPr lvl="1"/>
            <a:r>
              <a:rPr lang="en-US" sz="2200" dirty="0" err="1" smtClean="0">
                <a:sym typeface="Wingdings" pitchFamily="2" charset="2"/>
              </a:rPr>
              <a:t>QoE</a:t>
            </a:r>
            <a:r>
              <a:rPr lang="en-US" sz="2200" dirty="0" smtClean="0">
                <a:sym typeface="Wingdings" pitchFamily="2" charset="2"/>
              </a:rPr>
              <a:t> tests for Internet applications with </a:t>
            </a:r>
            <a:r>
              <a:rPr lang="en-US" sz="2200" b="1" dirty="0" smtClean="0">
                <a:solidFill>
                  <a:srgbClr val="002060"/>
                </a:solidFill>
                <a:ea typeface="+mn-ea"/>
                <a:cs typeface="+mn-cs"/>
                <a:sym typeface="Wingdings" pitchFamily="2" charset="2"/>
              </a:rPr>
              <a:t>realistic settings</a:t>
            </a:r>
          </a:p>
          <a:p>
            <a:pPr lvl="1"/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lvl="1"/>
            <a:endParaRPr lang="de-DE" dirty="0" smtClean="0">
              <a:sym typeface="Wingdings" pitchFamily="2" charset="2"/>
            </a:endParaRPr>
          </a:p>
          <a:p>
            <a:endParaRPr lang="de-DE" dirty="0" smtClean="0">
              <a:sym typeface="Wingdings" pitchFamily="2" charset="2"/>
            </a:endParaRPr>
          </a:p>
          <a:p>
            <a:pPr>
              <a:buNone/>
            </a:pPr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573016"/>
            <a:ext cx="5534647" cy="167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Potential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Crowdsourced</a:t>
            </a:r>
            <a:r>
              <a:rPr lang="de-DE" dirty="0" smtClean="0"/>
              <a:t> QoE</a:t>
            </a:r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88187"/>
            <a:ext cx="4529608" cy="3480973"/>
          </a:xfrm>
          <a:prstGeom prst="rect">
            <a:avLst/>
          </a:prstGeom>
        </p:spPr>
      </p:pic>
      <p:sp>
        <p:nvSpPr>
          <p:cNvPr id="40" name="Textfeld 18"/>
          <p:cNvSpPr txBox="1"/>
          <p:nvPr/>
        </p:nvSpPr>
        <p:spPr>
          <a:xfrm>
            <a:off x="5651886" y="1207090"/>
            <a:ext cx="3456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realistic settings &amp; physical context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social context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cultural context</a:t>
            </a:r>
          </a:p>
        </p:txBody>
      </p:sp>
      <p:sp>
        <p:nvSpPr>
          <p:cNvPr id="41" name="Textfeld 29"/>
          <p:cNvSpPr txBox="1"/>
          <p:nvPr/>
        </p:nvSpPr>
        <p:spPr>
          <a:xfrm>
            <a:off x="5334267" y="2083516"/>
            <a:ext cx="34921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user diversity 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demographic background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usage history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impact of incentives</a:t>
            </a:r>
          </a:p>
        </p:txBody>
      </p:sp>
      <p:sp>
        <p:nvSpPr>
          <p:cNvPr id="42" name="Textfeld 30"/>
          <p:cNvSpPr txBox="1"/>
          <p:nvPr/>
        </p:nvSpPr>
        <p:spPr>
          <a:xfrm>
            <a:off x="5654834" y="3259978"/>
            <a:ext cx="3261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heterogeneous client devices &amp; software 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various access technologies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world-wide user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locations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2" name="Textfeld 28"/>
          <p:cNvSpPr txBox="1"/>
          <p:nvPr/>
        </p:nvSpPr>
        <p:spPr>
          <a:xfrm>
            <a:off x="498384" y="5205551"/>
            <a:ext cx="5441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New possibilities 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collection of sensor data from smartphones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additional monitoring  data enabled like eye-tracking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interaction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possibilities during subjective test, e.g. online chats</a:t>
            </a:r>
          </a:p>
        </p:txBody>
      </p:sp>
      <p:sp>
        <p:nvSpPr>
          <p:cNvPr id="63" name="Textfeld 31"/>
          <p:cNvSpPr txBox="1"/>
          <p:nvPr/>
        </p:nvSpPr>
        <p:spPr>
          <a:xfrm>
            <a:off x="5768356" y="5328661"/>
            <a:ext cx="3340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Beyond QoE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field trials with crowd</a:t>
            </a:r>
          </a:p>
          <a:p>
            <a:pPr marL="90488" marR="0" lvl="0" indent="-9048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user experience and user behavior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4007" y="1388187"/>
            <a:ext cx="2045841" cy="37690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29" name="Picture 2" descr="C:\Users\hossfeld\Downloads\silhouettes-76784_1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313" y="1400315"/>
            <a:ext cx="1099694" cy="61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hossfeld\Downloads\crowd-2965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181" y="2067253"/>
            <a:ext cx="2297647" cy="11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7" descr="C:\Users\hossfeld\AppData\Local\Microsoft\Windows\Temporary Internet Files\Content.IE5\EL2D7ABF\MC90028248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96" y="2665598"/>
            <a:ext cx="463174" cy="2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9" descr="C:\Users\hossfeld\AppData\Local\Microsoft\Windows\Temporary Internet Files\Content.IE5\LGGQOYJZ\MC900431537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819" y="2937255"/>
            <a:ext cx="450394" cy="38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/>
          <p:cNvGrpSpPr/>
          <p:nvPr/>
        </p:nvGrpSpPr>
        <p:grpSpPr>
          <a:xfrm>
            <a:off x="2733821" y="4126449"/>
            <a:ext cx="2577926" cy="554616"/>
            <a:chOff x="5116950" y="4474648"/>
            <a:chExt cx="2577926" cy="554616"/>
          </a:xfrm>
        </p:grpSpPr>
        <p:pic>
          <p:nvPicPr>
            <p:cNvPr id="34" name="Picture 33" descr="http://i.ytimg.com/vi/MtObrnaovrI/mqdefault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6950" y="4474648"/>
              <a:ext cx="952218" cy="535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4" descr="http://i.ytimg.com/vi/MtObrnaovrI/mqdefault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1982" y="4716065"/>
              <a:ext cx="523034" cy="294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http://i.ytimg.com/vi/MtObrnaovrI/mqdefault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4451" y="4506989"/>
              <a:ext cx="980425" cy="522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515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Challenges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Crowdsourced</a:t>
            </a:r>
            <a:r>
              <a:rPr lang="de-DE" dirty="0" smtClean="0"/>
              <a:t> QoE</a:t>
            </a:r>
            <a:endParaRPr lang="de-DE" dirty="0"/>
          </a:p>
        </p:txBody>
      </p:sp>
      <p:pic>
        <p:nvPicPr>
          <p:cNvPr id="54" name="Picture 4" descr="C:\Users\hossfeld\Downloads\crowd-2965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77" y="2822696"/>
            <a:ext cx="2403110" cy="127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feld 54"/>
          <p:cNvSpPr txBox="1"/>
          <p:nvPr/>
        </p:nvSpPr>
        <p:spPr>
          <a:xfrm>
            <a:off x="3070727" y="1349102"/>
            <a:ext cx="1595309" cy="400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DE"/>
            </a:defPPr>
            <a:lvl1pPr>
              <a:defRPr sz="1400"/>
            </a:lvl1pPr>
          </a:lstStyle>
          <a:p>
            <a:r>
              <a:rPr lang="en-US" sz="2000" b="1" dirty="0" smtClean="0">
                <a:solidFill>
                  <a:srgbClr val="00B050"/>
                </a:solidFill>
              </a:rPr>
              <a:t>task </a:t>
            </a:r>
            <a:r>
              <a:rPr lang="en-US" sz="2000" b="1" dirty="0">
                <a:solidFill>
                  <a:srgbClr val="00B050"/>
                </a:solidFill>
              </a:rPr>
              <a:t>design</a:t>
            </a:r>
          </a:p>
        </p:txBody>
      </p:sp>
      <p:sp>
        <p:nvSpPr>
          <p:cNvPr id="56" name="Textfeld 55"/>
          <p:cNvSpPr txBox="1"/>
          <p:nvPr/>
        </p:nvSpPr>
        <p:spPr>
          <a:xfrm>
            <a:off x="2803517" y="3115294"/>
            <a:ext cx="1476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incentives</a:t>
            </a:r>
            <a:endParaRPr lang="en-US" sz="1800" b="1" dirty="0"/>
          </a:p>
        </p:txBody>
      </p:sp>
      <p:sp>
        <p:nvSpPr>
          <p:cNvPr id="58" name="Pfeil nach rechts 57"/>
          <p:cNvSpPr/>
          <p:nvPr/>
        </p:nvSpPr>
        <p:spPr>
          <a:xfrm rot="5400000" flipV="1">
            <a:off x="5842353" y="4330285"/>
            <a:ext cx="654397" cy="180123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0" name="Textfeld 59"/>
          <p:cNvSpPr txBox="1"/>
          <p:nvPr/>
        </p:nvSpPr>
        <p:spPr>
          <a:xfrm>
            <a:off x="1144365" y="4242723"/>
            <a:ext cx="593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</a:t>
            </a:r>
            <a:r>
              <a:rPr lang="en-US" sz="1200" dirty="0" smtClean="0"/>
              <a:t>rowd</a:t>
            </a:r>
            <a:endParaRPr lang="en-US" sz="1200" dirty="0"/>
          </a:p>
        </p:txBody>
      </p:sp>
      <p:sp>
        <p:nvSpPr>
          <p:cNvPr id="68" name="Pfeil nach rechts 67"/>
          <p:cNvSpPr/>
          <p:nvPr/>
        </p:nvSpPr>
        <p:spPr>
          <a:xfrm>
            <a:off x="3113076" y="1813891"/>
            <a:ext cx="1492635" cy="22737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9" name="Flussdiagramm: Dokument 68"/>
          <p:cNvSpPr/>
          <p:nvPr/>
        </p:nvSpPr>
        <p:spPr>
          <a:xfrm>
            <a:off x="6753087" y="1349102"/>
            <a:ext cx="1890898" cy="1411872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 smtClean="0">
                <a:solidFill>
                  <a:schemeClr val="accent1"/>
                </a:solidFill>
              </a:rPr>
              <a:t>QoE study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testing methodology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QoE influence factors under investigation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additional QoE factors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proper subset of </a:t>
            </a:r>
            <a:r>
              <a:rPr lang="en-US" sz="1100" dirty="0" smtClean="0">
                <a:solidFill>
                  <a:schemeClr val="tx1"/>
                </a:solidFill>
              </a:rPr>
              <a:t>items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…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tx1"/>
              </a:solidFill>
            </a:endParaRP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0" name="Flussdiagramm: Dokument 69"/>
          <p:cNvSpPr/>
          <p:nvPr/>
        </p:nvSpPr>
        <p:spPr>
          <a:xfrm>
            <a:off x="4733950" y="1349102"/>
            <a:ext cx="1890898" cy="1411872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 smtClean="0">
                <a:solidFill>
                  <a:schemeClr val="accent1"/>
                </a:solidFill>
              </a:rPr>
              <a:t>crowdsourcing setting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short task duration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instructions &amp; training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feedback &amp; questions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hidden influence factors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reliability of users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…</a:t>
            </a:r>
            <a:endParaRPr lang="en-US" sz="1100" dirty="0">
              <a:solidFill>
                <a:schemeClr val="tx1"/>
              </a:solidFill>
            </a:endParaRP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Pfeil nach rechts 73"/>
          <p:cNvSpPr/>
          <p:nvPr/>
        </p:nvSpPr>
        <p:spPr>
          <a:xfrm rot="10800000">
            <a:off x="2526348" y="5058641"/>
            <a:ext cx="1630094" cy="23901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4" name="Group 3"/>
          <p:cNvGrpSpPr/>
          <p:nvPr/>
        </p:nvGrpSpPr>
        <p:grpSpPr>
          <a:xfrm>
            <a:off x="4570374" y="4761637"/>
            <a:ext cx="2300386" cy="1579567"/>
            <a:chOff x="4528119" y="4788975"/>
            <a:chExt cx="2300386" cy="1579567"/>
          </a:xfrm>
        </p:grpSpPr>
        <p:sp>
          <p:nvSpPr>
            <p:cNvPr id="59" name="Cloud"/>
            <p:cNvSpPr>
              <a:spLocks noChangeAspect="1" noEditPoints="1" noChangeArrowheads="1"/>
            </p:cNvSpPr>
            <p:nvPr/>
          </p:nvSpPr>
          <p:spPr bwMode="auto">
            <a:xfrm>
              <a:off x="5015462" y="4788975"/>
              <a:ext cx="1639521" cy="95482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800" dirty="0" smtClean="0"/>
                <a:t>Internet</a:t>
              </a:r>
              <a:endParaRPr lang="en-US" sz="1800" dirty="0"/>
            </a:p>
          </p:txBody>
        </p:sp>
        <p:pic>
          <p:nvPicPr>
            <p:cNvPr id="71" name="Picture 11" descr="C:\Users\hossfeld\AppData\Local\Microsoft\Windows\Temporary Internet Files\Content.IE5\LGGQOYJZ\MC900424790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138293" y="5440513"/>
              <a:ext cx="516690" cy="547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14" descr="C:\Program Files (x86)\Microsoft Office\MEDIA\CAGCAT10\j0285750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8119" y="5415221"/>
              <a:ext cx="735628" cy="460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15" descr="C:\Users\hossfeld\AppData\Local\Microsoft\Windows\Temporary Internet Files\Content.IE5\48G8TW57\MC900439835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4387" y="4896466"/>
              <a:ext cx="509553" cy="518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Textfeld 74"/>
            <p:cNvSpPr txBox="1"/>
            <p:nvPr/>
          </p:nvSpPr>
          <p:spPr>
            <a:xfrm>
              <a:off x="4550466" y="5906877"/>
              <a:ext cx="2278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heterogeneous devices &amp; Internet access</a:t>
              </a:r>
              <a:endParaRPr lang="en-US" sz="1200" dirty="0"/>
            </a:p>
          </p:txBody>
        </p:sp>
      </p:grpSp>
      <p:sp>
        <p:nvSpPr>
          <p:cNvPr id="77" name="Textfeld 76"/>
          <p:cNvSpPr txBox="1"/>
          <p:nvPr/>
        </p:nvSpPr>
        <p:spPr>
          <a:xfrm>
            <a:off x="6259612" y="4251502"/>
            <a:ext cx="2077813" cy="400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implementation</a:t>
            </a:r>
            <a:endParaRPr lang="en-US" sz="2000" b="1" dirty="0">
              <a:solidFill>
                <a:srgbClr val="00B050"/>
              </a:solidFill>
            </a:endParaRPr>
          </a:p>
        </p:txBody>
      </p:sp>
      <p:pic>
        <p:nvPicPr>
          <p:cNvPr id="78" name="Picture 17" descr="C:\Users\hossfeld\AppData\Local\Microsoft\Windows\Temporary Internet Files\Content.IE5\EL2D7ABF\MC90028248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888" y="3606607"/>
            <a:ext cx="624755" cy="40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Flussdiagramm: Dokument 80"/>
          <p:cNvSpPr/>
          <p:nvPr/>
        </p:nvSpPr>
        <p:spPr>
          <a:xfrm>
            <a:off x="6982264" y="4730529"/>
            <a:ext cx="2057017" cy="1454173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 smtClean="0">
                <a:solidFill>
                  <a:schemeClr val="accent1"/>
                </a:solidFill>
              </a:rPr>
              <a:t>Technical aspects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server implementation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client application &amp; compatibility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desired test conditions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context monitoring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…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7504" y="1248689"/>
            <a:ext cx="2680663" cy="1331229"/>
            <a:chOff x="107504" y="1248689"/>
            <a:chExt cx="2868457" cy="1469863"/>
          </a:xfrm>
        </p:grpSpPr>
        <p:pic>
          <p:nvPicPr>
            <p:cNvPr id="62" name="Picture 5" descr="C:\Users\hossfeld\Downloads\old-mainbrucke-85019_1920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9" t="10433" r="16394" b="7746"/>
            <a:stretch/>
          </p:blipFill>
          <p:spPr bwMode="auto">
            <a:xfrm>
              <a:off x="107504" y="1248689"/>
              <a:ext cx="799307" cy="50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6" descr="C:\Users\hossfeld\Downloads\closed-65074_1920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364"/>
            <a:stretch/>
          </p:blipFill>
          <p:spPr bwMode="auto">
            <a:xfrm>
              <a:off x="2169844" y="1941489"/>
              <a:ext cx="799218" cy="504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7" descr="C:\Users\hossfeld\Downloads\lake-worth-190958_1920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4"/>
            <a:stretch/>
          </p:blipFill>
          <p:spPr bwMode="auto">
            <a:xfrm>
              <a:off x="1142168" y="1248689"/>
              <a:ext cx="799218" cy="50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8" descr="C:\Users\hossfeld\Downloads\bavaria-63268_1920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71" b="3449"/>
            <a:stretch/>
          </p:blipFill>
          <p:spPr bwMode="auto">
            <a:xfrm>
              <a:off x="2176743" y="1248931"/>
              <a:ext cx="799218" cy="504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9" descr="C:\Users\hossfeld\Downloads\brandenburg-16454_1920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364"/>
            <a:stretch/>
          </p:blipFill>
          <p:spPr bwMode="auto">
            <a:xfrm>
              <a:off x="1139880" y="1941489"/>
              <a:ext cx="799218" cy="504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10" descr="C:\Users\hossfeld\Downloads\oberstdorf-50882_1920.jp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364"/>
            <a:stretch/>
          </p:blipFill>
          <p:spPr bwMode="auto">
            <a:xfrm>
              <a:off x="109915" y="1932418"/>
              <a:ext cx="799218" cy="504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feld 81"/>
            <p:cNvSpPr txBox="1"/>
            <p:nvPr/>
          </p:nvSpPr>
          <p:spPr>
            <a:xfrm>
              <a:off x="1088441" y="2441553"/>
              <a:ext cx="8435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test items</a:t>
              </a:r>
              <a:endParaRPr lang="en-US" sz="1200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615382" y="2912048"/>
            <a:ext cx="3792884" cy="1096971"/>
            <a:chOff x="4103907" y="2914911"/>
            <a:chExt cx="4683678" cy="1302913"/>
          </a:xfrm>
        </p:grpSpPr>
        <p:grpSp>
          <p:nvGrpSpPr>
            <p:cNvPr id="83" name="Gruppieren 82"/>
            <p:cNvGrpSpPr/>
            <p:nvPr/>
          </p:nvGrpSpPr>
          <p:grpSpPr>
            <a:xfrm>
              <a:off x="4103907" y="2914911"/>
              <a:ext cx="4683678" cy="601496"/>
              <a:chOff x="2923461" y="1425983"/>
              <a:chExt cx="3569225" cy="450243"/>
            </a:xfrm>
          </p:grpSpPr>
          <p:pic>
            <p:nvPicPr>
              <p:cNvPr id="84" name="Picture 5" descr="C:\Users\hossfeld\Downloads\old-mainbrucke-85019_1920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79" t="10433" r="16394" b="7746"/>
              <a:stretch/>
            </p:blipFill>
            <p:spPr bwMode="auto">
              <a:xfrm>
                <a:off x="3568295" y="1462333"/>
                <a:ext cx="609117" cy="3776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6" descr="C:\Users\hossfeld\Downloads\closed-65074_1920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7364"/>
              <a:stretch/>
            </p:blipFill>
            <p:spPr bwMode="auto">
              <a:xfrm>
                <a:off x="4278976" y="1462333"/>
                <a:ext cx="609049" cy="377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6" name="Picture 7" descr="C:\Users\hossfeld\Downloads\lake-worth-190958_1920.jp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324"/>
              <a:stretch/>
            </p:blipFill>
            <p:spPr bwMode="auto">
              <a:xfrm>
                <a:off x="4989590" y="1462333"/>
                <a:ext cx="609049" cy="3776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7" name="Picture 8" descr="C:\Users\hossfeld\Downloads\bavaria-63268_1920.jpg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1" b="3449"/>
              <a:stretch/>
            </p:blipFill>
            <p:spPr bwMode="auto">
              <a:xfrm>
                <a:off x="5700203" y="1462333"/>
                <a:ext cx="609049" cy="377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8" name="Gruppieren 87"/>
              <p:cNvGrpSpPr/>
              <p:nvPr/>
            </p:nvGrpSpPr>
            <p:grpSpPr>
              <a:xfrm>
                <a:off x="2996954" y="1498789"/>
                <a:ext cx="197954" cy="304558"/>
                <a:chOff x="3116204" y="920552"/>
                <a:chExt cx="468032" cy="720080"/>
              </a:xfrm>
            </p:grpSpPr>
            <p:sp>
              <p:nvSpPr>
                <p:cNvPr id="90" name="Gleichschenkliges Dreieck 89"/>
                <p:cNvSpPr/>
                <p:nvPr/>
              </p:nvSpPr>
              <p:spPr>
                <a:xfrm>
                  <a:off x="3116204" y="992560"/>
                  <a:ext cx="468032" cy="648072"/>
                </a:xfrm>
                <a:prstGeom prst="triangl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91" name="Ellipse 90"/>
                <p:cNvSpPr/>
                <p:nvPr/>
              </p:nvSpPr>
              <p:spPr>
                <a:xfrm>
                  <a:off x="3170220" y="920552"/>
                  <a:ext cx="360000" cy="3600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</p:grpSp>
          <p:sp>
            <p:nvSpPr>
              <p:cNvPr id="89" name="Rechteck 88"/>
              <p:cNvSpPr/>
              <p:nvPr/>
            </p:nvSpPr>
            <p:spPr>
              <a:xfrm>
                <a:off x="2923461" y="1425983"/>
                <a:ext cx="3569225" cy="450243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</p:grpSp>
        <p:grpSp>
          <p:nvGrpSpPr>
            <p:cNvPr id="92" name="Gruppieren 91"/>
            <p:cNvGrpSpPr/>
            <p:nvPr/>
          </p:nvGrpSpPr>
          <p:grpSpPr>
            <a:xfrm>
              <a:off x="4103907" y="3616328"/>
              <a:ext cx="4683678" cy="601496"/>
              <a:chOff x="2923460" y="2063876"/>
              <a:chExt cx="3569225" cy="450243"/>
            </a:xfrm>
          </p:grpSpPr>
          <p:pic>
            <p:nvPicPr>
              <p:cNvPr id="93" name="Picture 5" descr="C:\Users\hossfeld\Downloads\old-mainbrucke-85019_1920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79" t="10433" r="16394" b="7746"/>
              <a:stretch/>
            </p:blipFill>
            <p:spPr bwMode="auto">
              <a:xfrm>
                <a:off x="5700203" y="2100081"/>
                <a:ext cx="609117" cy="3776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4" name="Picture 8" descr="C:\Users\hossfeld\Downloads\bavaria-63268_1920.jpg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1" b="3449"/>
              <a:stretch/>
            </p:blipFill>
            <p:spPr bwMode="auto">
              <a:xfrm>
                <a:off x="4278976" y="2100262"/>
                <a:ext cx="609049" cy="377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5" name="Gruppieren 94"/>
              <p:cNvGrpSpPr/>
              <p:nvPr/>
            </p:nvGrpSpPr>
            <p:grpSpPr>
              <a:xfrm>
                <a:off x="2996953" y="2136719"/>
                <a:ext cx="197954" cy="304558"/>
                <a:chOff x="3116204" y="920552"/>
                <a:chExt cx="468032" cy="720080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9" name="Gleichschenkliges Dreieck 98"/>
                <p:cNvSpPr/>
                <p:nvPr/>
              </p:nvSpPr>
              <p:spPr>
                <a:xfrm>
                  <a:off x="3116204" y="992560"/>
                  <a:ext cx="468032" cy="648072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00" name="Ellipse 99"/>
                <p:cNvSpPr/>
                <p:nvPr/>
              </p:nvSpPr>
              <p:spPr>
                <a:xfrm>
                  <a:off x="3170220" y="920552"/>
                  <a:ext cx="360000" cy="360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</p:grpSp>
          <p:pic>
            <p:nvPicPr>
              <p:cNvPr id="96" name="Picture 9" descr="C:\Users\hossfeld\Downloads\brandenburg-16454_1920.jp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7364"/>
              <a:stretch/>
            </p:blipFill>
            <p:spPr bwMode="auto">
              <a:xfrm>
                <a:off x="4989590" y="2100262"/>
                <a:ext cx="609049" cy="377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10" descr="C:\Users\hossfeld\Downloads\oberstdorf-50882_1920.jpg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7364"/>
              <a:stretch/>
            </p:blipFill>
            <p:spPr bwMode="auto">
              <a:xfrm>
                <a:off x="3568295" y="2100262"/>
                <a:ext cx="609049" cy="3774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8" name="Rechteck 97"/>
              <p:cNvSpPr/>
              <p:nvPr/>
            </p:nvSpPr>
            <p:spPr>
              <a:xfrm>
                <a:off x="2923460" y="2063876"/>
                <a:ext cx="3569225" cy="450243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</p:grpSp>
      </p:grpSp>
      <p:sp>
        <p:nvSpPr>
          <p:cNvPr id="79" name="Textfeld 76"/>
          <p:cNvSpPr txBox="1"/>
          <p:nvPr/>
        </p:nvSpPr>
        <p:spPr>
          <a:xfrm>
            <a:off x="2538029" y="5343506"/>
            <a:ext cx="1677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delivery of test </a:t>
            </a:r>
            <a:r>
              <a:rPr lang="en-US" sz="1600" dirty="0" smtClean="0">
                <a:solidFill>
                  <a:srgbClr val="00B050"/>
                </a:solidFill>
              </a:rPr>
              <a:t>data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02" name="Pfeil nach rechts 57"/>
          <p:cNvSpPr/>
          <p:nvPr/>
        </p:nvSpPr>
        <p:spPr>
          <a:xfrm rot="5400000" flipV="1">
            <a:off x="4132944" y="4626217"/>
            <a:ext cx="1245012" cy="9787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03" name="Flussdiagramm: Dokument 80"/>
          <p:cNvSpPr/>
          <p:nvPr/>
        </p:nvSpPr>
        <p:spPr>
          <a:xfrm>
            <a:off x="107504" y="4761637"/>
            <a:ext cx="2307340" cy="1454173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 smtClean="0">
                <a:solidFill>
                  <a:schemeClr val="accent1"/>
                </a:solidFill>
              </a:rPr>
              <a:t>Statistical analysis &amp; Evaluation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Analyzing hidden factors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Outlier detection &amp; score normalization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Acceptable level of difference between lab and CS studies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</a:rPr>
              <a:t>…</a:t>
            </a: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  <a:p>
            <a:pPr marL="90488" indent="-90488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3" name="Pfeil nach rechts 57"/>
          <p:cNvSpPr/>
          <p:nvPr/>
        </p:nvSpPr>
        <p:spPr>
          <a:xfrm flipV="1">
            <a:off x="2647522" y="3444267"/>
            <a:ext cx="1647917" cy="11699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7" name="TextBox 56"/>
          <p:cNvSpPr txBox="1"/>
          <p:nvPr/>
        </p:nvSpPr>
        <p:spPr>
          <a:xfrm>
            <a:off x="0" y="6409428"/>
            <a:ext cx="9144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r>
              <a:rPr lang="en-US" sz="1200" b="0" dirty="0" err="1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Hossfeld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200" b="0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T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., </a:t>
            </a:r>
            <a:r>
              <a:rPr lang="en-US" sz="1200" b="0" dirty="0" err="1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Keime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200" b="0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C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., </a:t>
            </a:r>
            <a:r>
              <a:rPr lang="en-US" sz="1200" b="0" dirty="0" err="1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Hirth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200" b="0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M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., et al.</a:t>
            </a:r>
            <a:r>
              <a:rPr lang="de-DE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,  </a:t>
            </a:r>
            <a:r>
              <a:rPr lang="en-US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en-US" sz="120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Best </a:t>
            </a:r>
            <a:r>
              <a:rPr lang="en-US" sz="1200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Practices for </a:t>
            </a:r>
            <a:r>
              <a:rPr lang="en-US" sz="1200" dirty="0" err="1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en-US" sz="1200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Crowdtesting</a:t>
            </a:r>
            <a:r>
              <a:rPr lang="en-US" sz="120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: </a:t>
            </a:r>
            <a:r>
              <a:rPr lang="en-US" sz="1200" dirty="0" err="1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en-US" sz="120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Assessment With </a:t>
            </a:r>
            <a:r>
              <a:rPr lang="en-US" sz="120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Crowdsourcing”</a:t>
            </a:r>
            <a:r>
              <a:rPr lang="de-DE" sz="1200" b="0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, IEEE Transactions on Multimedia, </a:t>
            </a:r>
            <a:r>
              <a:rPr lang="de-DE" sz="1200" b="0" i="1" dirty="0" smtClean="0">
                <a:solidFill>
                  <a:schemeClr val="bg1"/>
                </a:solidFill>
                <a:latin typeface="Times" charset="0"/>
                <a:ea typeface="Times" charset="0"/>
                <a:cs typeface="Times" charset="0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38237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8" grpId="0" animBg="1"/>
      <p:bldP spid="60" grpId="0"/>
      <p:bldP spid="68" grpId="0" animBg="1"/>
      <p:bldP spid="69" grpId="0" animBg="1"/>
      <p:bldP spid="70" grpId="0" animBg="1"/>
      <p:bldP spid="74" grpId="0" animBg="1"/>
      <p:bldP spid="77" grpId="0"/>
      <p:bldP spid="81" grpId="0" animBg="1"/>
      <p:bldP spid="79" grpId="0"/>
      <p:bldP spid="102" grpId="0" animBg="1"/>
      <p:bldP spid="103" grpId="1" animBg="1"/>
      <p:bldP spid="53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Ratings and Consistency Questions</a:t>
            </a:r>
            <a:endParaRPr lang="en-US" dirty="0"/>
          </a:p>
        </p:txBody>
      </p:sp>
      <p:pic>
        <p:nvPicPr>
          <p:cNvPr id="4" name="Inhaltsplatzhalter 3" descr="screenshot movie stalling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7143" r="54786" b="7143"/>
          <a:stretch>
            <a:fillRect/>
          </a:stretch>
        </p:blipFill>
        <p:spPr>
          <a:xfrm>
            <a:off x="40677" y="1063594"/>
            <a:ext cx="2627784" cy="2293339"/>
          </a:xfrm>
        </p:spPr>
      </p:pic>
      <p:sp>
        <p:nvSpPr>
          <p:cNvPr id="7" name="Rechteck 6"/>
          <p:cNvSpPr/>
          <p:nvPr/>
        </p:nvSpPr>
        <p:spPr bwMode="auto">
          <a:xfrm>
            <a:off x="2960824" y="1671368"/>
            <a:ext cx="5832648" cy="75422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de-DE" dirty="0" err="1">
                <a:solidFill>
                  <a:srgbClr val="FF0000"/>
                </a:solidFill>
              </a:rPr>
              <a:t>U</a:t>
            </a:r>
            <a:r>
              <a:rPr lang="de-DE" dirty="0" err="1" smtClean="0">
                <a:solidFill>
                  <a:srgbClr val="FF0000"/>
                </a:solidFill>
              </a:rPr>
              <a:t>se</a:t>
            </a:r>
            <a:r>
              <a:rPr lang="de-DE" dirty="0" smtClean="0">
                <a:solidFill>
                  <a:srgbClr val="FF0000"/>
                </a:solidFill>
              </a:rPr>
              <a:t> easy </a:t>
            </a:r>
            <a:r>
              <a:rPr lang="de-DE" dirty="0" err="1" smtClean="0">
                <a:solidFill>
                  <a:srgbClr val="FF0000"/>
                </a:solidFill>
              </a:rPr>
              <a:t>question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4492" y="5242696"/>
            <a:ext cx="9035015" cy="1632394"/>
            <a:chOff x="179512" y="3193812"/>
            <a:chExt cx="9035015" cy="1632394"/>
          </a:xfrm>
        </p:grpSpPr>
        <p:pic>
          <p:nvPicPr>
            <p:cNvPr id="8" name="Grafik 7" descr="screenshot coldplay video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512" y="3193812"/>
              <a:ext cx="2592288" cy="1632394"/>
            </a:xfrm>
            <a:prstGeom prst="rect">
              <a:avLst/>
            </a:prstGeom>
          </p:spPr>
        </p:pic>
        <p:pic>
          <p:nvPicPr>
            <p:cNvPr id="9" name="Grafik 8" descr="screenshot coldplay content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7843" y="3631665"/>
              <a:ext cx="6156684" cy="756687"/>
            </a:xfrm>
            <a:prstGeom prst="rect">
              <a:avLst/>
            </a:prstGeom>
          </p:spPr>
        </p:pic>
      </p:grpSp>
      <p:pic>
        <p:nvPicPr>
          <p:cNvPr id="12" name="Grafik 11" descr="screenshot simpsons content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7228" y="1074135"/>
            <a:ext cx="6196772" cy="253891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283968" y="2475559"/>
            <a:ext cx="781578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de-DE" dirty="0" err="1" smtClean="0">
                <a:solidFill>
                  <a:srgbClr val="FF0000"/>
                </a:solidFill>
              </a:rPr>
              <a:t>stops</a:t>
            </a:r>
            <a:endParaRPr lang="de-DE" dirty="0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2121" y="3663018"/>
            <a:ext cx="8381860" cy="1512168"/>
            <a:chOff x="51572" y="5254660"/>
            <a:chExt cx="8381860" cy="1512168"/>
          </a:xfrm>
        </p:grpSpPr>
        <p:pic>
          <p:nvPicPr>
            <p:cNvPr id="10" name="Grafik 9" descr="screenshot van nistelrooy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572" y="5254660"/>
              <a:ext cx="2520280" cy="1512168"/>
            </a:xfrm>
            <a:prstGeom prst="rect">
              <a:avLst/>
            </a:prstGeom>
          </p:spPr>
        </p:pic>
        <p:pic>
          <p:nvPicPr>
            <p:cNvPr id="11" name="Grafik 10" descr="screenshot van nistelrooy content.bmp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60824" y="5409741"/>
              <a:ext cx="5472608" cy="744743"/>
            </a:xfrm>
            <a:prstGeom prst="rect">
              <a:avLst/>
            </a:prstGeom>
          </p:spPr>
        </p:pic>
      </p:grpSp>
      <p:grpSp>
        <p:nvGrpSpPr>
          <p:cNvPr id="15" name="Gruppieren 14"/>
          <p:cNvGrpSpPr/>
          <p:nvPr/>
        </p:nvGrpSpPr>
        <p:grpSpPr>
          <a:xfrm>
            <a:off x="2699792" y="6312944"/>
            <a:ext cx="4525994" cy="523220"/>
            <a:chOff x="3249270" y="5783428"/>
            <a:chExt cx="4140460" cy="523220"/>
          </a:xfrm>
        </p:grpSpPr>
        <p:cxnSp>
          <p:nvCxnSpPr>
            <p:cNvPr id="6" name="Gerade Verbindung mit Pfeil 5"/>
            <p:cNvCxnSpPr>
              <a:stCxn id="13" idx="1"/>
            </p:cNvCxnSpPr>
            <p:nvPr/>
          </p:nvCxnSpPr>
          <p:spPr bwMode="auto">
            <a:xfrm flipH="1" flipV="1">
              <a:off x="3249270" y="5960036"/>
              <a:ext cx="1270650" cy="8500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13" name="Textfeld 12"/>
            <p:cNvSpPr txBox="1"/>
            <p:nvPr/>
          </p:nvSpPr>
          <p:spPr>
            <a:xfrm>
              <a:off x="4519920" y="5783428"/>
              <a:ext cx="28698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FF0000"/>
                  </a:solidFill>
                </a:rPr>
                <a:t>Monitor </a:t>
              </a:r>
              <a:r>
                <a:rPr lang="de-DE" dirty="0" err="1" smtClean="0">
                  <a:solidFill>
                    <a:srgbClr val="FF0000"/>
                  </a:solidFill>
                </a:rPr>
                <a:t>user</a:t>
              </a:r>
              <a:r>
                <a:rPr lang="de-DE" dirty="0" smtClean="0">
                  <a:solidFill>
                    <a:srgbClr val="FF0000"/>
                  </a:solidFill>
                </a:rPr>
                <a:t> </a:t>
              </a:r>
              <a:r>
                <a:rPr lang="de-DE" dirty="0" err="1" smtClean="0">
                  <a:solidFill>
                    <a:srgbClr val="FF0000"/>
                  </a:solidFill>
                </a:rPr>
                <a:t>activity</a:t>
              </a:r>
              <a:r>
                <a:rPr lang="de-DE" dirty="0" smtClean="0">
                  <a:solidFill>
                    <a:srgbClr val="FF0000"/>
                  </a:solidFill>
                </a:rPr>
                <a:t>, e.g. </a:t>
              </a:r>
              <a:r>
                <a:rPr lang="de-DE" dirty="0" err="1" smtClean="0">
                  <a:solidFill>
                    <a:srgbClr val="FF0000"/>
                  </a:solidFill>
                </a:rPr>
                <a:t>browser</a:t>
              </a:r>
              <a:r>
                <a:rPr lang="de-DE" dirty="0" smtClean="0">
                  <a:solidFill>
                    <a:srgbClr val="FF0000"/>
                  </a:solidFill>
                </a:rPr>
                <a:t> </a:t>
              </a:r>
              <a:r>
                <a:rPr lang="de-DE" dirty="0" err="1" smtClean="0">
                  <a:solidFill>
                    <a:srgbClr val="FF0000"/>
                  </a:solidFill>
                </a:rPr>
                <a:t>focus</a:t>
              </a:r>
              <a:endParaRPr lang="de-DE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Rechteck 6"/>
          <p:cNvSpPr/>
          <p:nvPr/>
        </p:nvSpPr>
        <p:spPr bwMode="auto">
          <a:xfrm>
            <a:off x="2905642" y="3812597"/>
            <a:ext cx="5943011" cy="92021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de-DE" dirty="0" smtClean="0">
                <a:solidFill>
                  <a:srgbClr val="FF0000"/>
                </a:solidFill>
              </a:rPr>
              <a:t>Simple </a:t>
            </a:r>
            <a:r>
              <a:rPr lang="de-DE" dirty="0" err="1" smtClean="0">
                <a:solidFill>
                  <a:srgbClr val="FF0000"/>
                </a:solidFill>
              </a:rPr>
              <a:t>questions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947228" y="3891186"/>
            <a:ext cx="5412990" cy="769441"/>
            <a:chOff x="2975434" y="5417525"/>
            <a:chExt cx="5412990" cy="769441"/>
          </a:xfrm>
        </p:grpSpPr>
        <p:sp>
          <p:nvSpPr>
            <p:cNvPr id="20" name="Textfeld 2"/>
            <p:cNvSpPr txBox="1"/>
            <p:nvPr/>
          </p:nvSpPr>
          <p:spPr>
            <a:xfrm>
              <a:off x="2975434" y="5417525"/>
              <a:ext cx="5412990" cy="215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de-DE" b="0" dirty="0" err="1" smtClean="0">
                  <a:solidFill>
                    <a:srgbClr val="FF0000"/>
                  </a:solidFill>
                </a:rPr>
                <a:t>Which</a:t>
              </a:r>
              <a:r>
                <a:rPr lang="de-DE" b="0" dirty="0" smtClean="0">
                  <a:solidFill>
                    <a:srgbClr val="FF0000"/>
                  </a:solidFill>
                </a:rPr>
                <a:t> </a:t>
              </a:r>
              <a:r>
                <a:rPr lang="de-DE" b="0" dirty="0" err="1" smtClean="0">
                  <a:solidFill>
                    <a:srgbClr val="FF0000"/>
                  </a:solidFill>
                </a:rPr>
                <a:t>sport</a:t>
              </a:r>
              <a:r>
                <a:rPr lang="de-DE" b="0" dirty="0" smtClean="0">
                  <a:solidFill>
                    <a:srgbClr val="FF0000"/>
                  </a:solidFill>
                </a:rPr>
                <a:t> was </a:t>
              </a:r>
              <a:r>
                <a:rPr lang="de-DE" b="0" dirty="0" err="1" smtClean="0">
                  <a:solidFill>
                    <a:srgbClr val="FF0000"/>
                  </a:solidFill>
                </a:rPr>
                <a:t>shown</a:t>
              </a:r>
              <a:r>
                <a:rPr lang="de-DE" b="0" dirty="0" smtClean="0">
                  <a:solidFill>
                    <a:srgbClr val="FF0000"/>
                  </a:solidFill>
                </a:rPr>
                <a:t> in </a:t>
              </a:r>
              <a:r>
                <a:rPr lang="de-DE" b="0" dirty="0" err="1" smtClean="0">
                  <a:solidFill>
                    <a:srgbClr val="FF0000"/>
                  </a:solidFill>
                </a:rPr>
                <a:t>the</a:t>
              </a:r>
              <a:r>
                <a:rPr lang="de-DE" b="0" dirty="0" smtClean="0">
                  <a:solidFill>
                    <a:srgbClr val="FF0000"/>
                  </a:solidFill>
                </a:rPr>
                <a:t> </a:t>
              </a:r>
              <a:r>
                <a:rPr lang="de-DE" b="0" dirty="0" err="1" smtClean="0">
                  <a:solidFill>
                    <a:srgbClr val="FF0000"/>
                  </a:solidFill>
                </a:rPr>
                <a:t>clip</a:t>
              </a:r>
              <a:r>
                <a:rPr lang="de-DE" b="0" dirty="0" smtClean="0">
                  <a:solidFill>
                    <a:srgbClr val="FF0000"/>
                  </a:solidFill>
                </a:rPr>
                <a:t>?</a:t>
              </a:r>
              <a:endParaRPr lang="de-DE" b="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feld 2"/>
            <p:cNvSpPr txBox="1"/>
            <p:nvPr/>
          </p:nvSpPr>
          <p:spPr>
            <a:xfrm>
              <a:off x="3019579" y="5632968"/>
              <a:ext cx="1812590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marL="285750" indent="-285750">
                <a:buFont typeface="Arial" charset="0"/>
                <a:buChar char="•"/>
              </a:pPr>
              <a:r>
                <a:rPr lang="de-DE" sz="1200" b="0" dirty="0" smtClean="0">
                  <a:solidFill>
                    <a:srgbClr val="FF0000"/>
                  </a:solidFill>
                </a:rPr>
                <a:t>Tennis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de-DE" sz="1200" b="0" dirty="0" smtClean="0">
                  <a:solidFill>
                    <a:srgbClr val="FF0000"/>
                  </a:solidFill>
                </a:rPr>
                <a:t>Soccer</a:t>
              </a:r>
            </a:p>
            <a:p>
              <a:pPr marL="285750" indent="-285750">
                <a:buFont typeface="Arial" charset="0"/>
                <a:buChar char="•"/>
              </a:pPr>
              <a:r>
                <a:rPr lang="de-DE" sz="1200" b="0" dirty="0" err="1" smtClean="0">
                  <a:solidFill>
                    <a:srgbClr val="FF0000"/>
                  </a:solidFill>
                </a:rPr>
                <a:t>Sking</a:t>
              </a:r>
              <a:endParaRPr lang="de-DE" sz="1200" b="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uppieren 14"/>
          <p:cNvGrpSpPr/>
          <p:nvPr/>
        </p:nvGrpSpPr>
        <p:grpSpPr>
          <a:xfrm>
            <a:off x="4932040" y="1000350"/>
            <a:ext cx="4984547" cy="780392"/>
            <a:chOff x="2789044" y="5845490"/>
            <a:chExt cx="4559952" cy="780392"/>
          </a:xfrm>
        </p:grpSpPr>
        <p:cxnSp>
          <p:nvCxnSpPr>
            <p:cNvPr id="24" name="Gerade Verbindung mit Pfeil 5"/>
            <p:cNvCxnSpPr/>
            <p:nvPr/>
          </p:nvCxnSpPr>
          <p:spPr bwMode="auto">
            <a:xfrm flipH="1">
              <a:off x="2789044" y="6045038"/>
              <a:ext cx="1730878" cy="58084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6" name="Textfeld 12"/>
            <p:cNvSpPr txBox="1"/>
            <p:nvPr/>
          </p:nvSpPr>
          <p:spPr>
            <a:xfrm>
              <a:off x="4479186" y="5845490"/>
              <a:ext cx="2869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solidFill>
                    <a:srgbClr val="00B050"/>
                  </a:solidFill>
                </a:rPr>
                <a:t>Golden Standard Data</a:t>
              </a:r>
              <a:endParaRPr lang="de-DE" sz="16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7" name="Gruppieren 14"/>
          <p:cNvGrpSpPr/>
          <p:nvPr/>
        </p:nvGrpSpPr>
        <p:grpSpPr>
          <a:xfrm>
            <a:off x="5065548" y="2951507"/>
            <a:ext cx="3962751" cy="830042"/>
            <a:chOff x="2329674" y="5725596"/>
            <a:chExt cx="3733052" cy="1070617"/>
          </a:xfrm>
        </p:grpSpPr>
        <p:cxnSp>
          <p:nvCxnSpPr>
            <p:cNvPr id="28" name="Gerade Verbindung mit Pfeil 5"/>
            <p:cNvCxnSpPr/>
            <p:nvPr/>
          </p:nvCxnSpPr>
          <p:spPr bwMode="auto">
            <a:xfrm flipH="1">
              <a:off x="2329674" y="6037443"/>
              <a:ext cx="2035021" cy="75877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sp>
          <p:nvSpPr>
            <p:cNvPr id="29" name="Textfeld 12"/>
            <p:cNvSpPr txBox="1"/>
            <p:nvPr/>
          </p:nvSpPr>
          <p:spPr>
            <a:xfrm>
              <a:off x="4196420" y="5725596"/>
              <a:ext cx="1866306" cy="4366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 dirty="0" smtClean="0">
                  <a:solidFill>
                    <a:srgbClr val="00B050"/>
                  </a:solidFill>
                </a:rPr>
                <a:t>Content </a:t>
              </a:r>
              <a:r>
                <a:rPr lang="de-DE" sz="1600" dirty="0" err="1" smtClean="0">
                  <a:solidFill>
                    <a:srgbClr val="00B050"/>
                  </a:solidFill>
                </a:rPr>
                <a:t>Question</a:t>
              </a:r>
              <a:endParaRPr lang="de-DE" sz="16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026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to Identify Unreliable Users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223962"/>
            <a:ext cx="9144000" cy="5373389"/>
          </a:xfrm>
        </p:spPr>
        <p:txBody>
          <a:bodyPr/>
          <a:lstStyle/>
          <a:p>
            <a:r>
              <a:rPr lang="en-US" i="1" dirty="0" smtClean="0"/>
              <a:t>Lack of control </a:t>
            </a:r>
            <a:r>
              <a:rPr lang="en-US" dirty="0" smtClean="0"/>
              <a:t>→ </a:t>
            </a:r>
            <a:r>
              <a:rPr lang="en-US" i="1" dirty="0" smtClean="0"/>
              <a:t>Application </a:t>
            </a:r>
            <a:r>
              <a:rPr lang="en-US" i="1" dirty="0"/>
              <a:t>Usage </a:t>
            </a:r>
            <a:r>
              <a:rPr lang="en-US" i="1" dirty="0" smtClean="0"/>
              <a:t>Monitoring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Relies on objective measures on application-level</a:t>
            </a:r>
          </a:p>
          <a:p>
            <a:pPr lvl="1"/>
            <a:r>
              <a:rPr lang="en-US" u="sng" dirty="0" smtClean="0"/>
              <a:t>Example: </a:t>
            </a:r>
            <a:r>
              <a:rPr lang="en-US" b="1" dirty="0">
                <a:solidFill>
                  <a:schemeClr val="tx2"/>
                </a:solidFill>
              </a:rPr>
              <a:t>measuring </a:t>
            </a:r>
            <a:r>
              <a:rPr lang="en-US" dirty="0"/>
              <a:t>the </a:t>
            </a:r>
            <a:r>
              <a:rPr lang="en-US" b="1" dirty="0">
                <a:solidFill>
                  <a:schemeClr val="tx2"/>
                </a:solidFill>
              </a:rPr>
              <a:t>time </a:t>
            </a:r>
            <a:r>
              <a:rPr lang="en-US" dirty="0"/>
              <a:t>the worker spends on the </a:t>
            </a:r>
            <a:r>
              <a:rPr lang="en-US" dirty="0" smtClean="0"/>
              <a:t>task </a:t>
            </a:r>
          </a:p>
          <a:p>
            <a:pPr lvl="2"/>
            <a:r>
              <a:rPr lang="en-US" sz="1800" dirty="0" smtClean="0"/>
              <a:t>Task completed very quickly 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dirty="0" smtClean="0"/>
              <a:t>sloppy work?</a:t>
            </a:r>
          </a:p>
          <a:p>
            <a:pPr lvl="2">
              <a:buFont typeface="LucidaGrande" charset="0"/>
              <a:buChar char="→"/>
            </a:pPr>
            <a:r>
              <a:rPr lang="en-US" sz="1800" dirty="0" smtClean="0">
                <a:solidFill>
                  <a:srgbClr val="800E02"/>
                </a:solidFill>
              </a:rPr>
              <a:t> Problem</a:t>
            </a:r>
            <a:r>
              <a:rPr lang="en-US" sz="1800" dirty="0" smtClean="0">
                <a:solidFill>
                  <a:srgbClr val="800E02"/>
                </a:solidFill>
              </a:rPr>
              <a:t>: Reaction times of subjects may differ significantly. </a:t>
            </a:r>
          </a:p>
          <a:p>
            <a:pPr lvl="1"/>
            <a:r>
              <a:rPr lang="en-US" u="sng" dirty="0" smtClean="0"/>
              <a:t>Example: </a:t>
            </a:r>
            <a:r>
              <a:rPr lang="en-US" b="1" dirty="0" smtClean="0">
                <a:solidFill>
                  <a:schemeClr val="tx2"/>
                </a:solidFill>
              </a:rPr>
              <a:t>monitor browser events</a:t>
            </a:r>
          </a:p>
          <a:p>
            <a:pPr lvl="2"/>
            <a:r>
              <a:rPr lang="en-US" sz="1800" dirty="0" smtClean="0"/>
              <a:t> to measure focus time = time </a:t>
            </a:r>
            <a:r>
              <a:rPr lang="en-US" sz="1800" dirty="0"/>
              <a:t>interval during which </a:t>
            </a:r>
            <a:r>
              <a:rPr lang="en-US" sz="1800" dirty="0" smtClean="0"/>
              <a:t>browser </a:t>
            </a:r>
            <a:r>
              <a:rPr lang="en-US" sz="1800" dirty="0"/>
              <a:t>focus is on the website belonging to </a:t>
            </a:r>
            <a:r>
              <a:rPr lang="en-US" sz="1800" dirty="0" smtClean="0"/>
              <a:t>user </a:t>
            </a:r>
            <a:r>
              <a:rPr lang="en-US" sz="1800" dirty="0"/>
              <a:t>test</a:t>
            </a:r>
            <a:r>
              <a:rPr lang="en-US" sz="1800" dirty="0" smtClean="0"/>
              <a:t>.</a:t>
            </a:r>
            <a:br>
              <a:rPr lang="en-US" sz="1800" dirty="0" smtClean="0"/>
            </a:br>
            <a:r>
              <a:rPr lang="en-US" dirty="0" smtClean="0"/>
              <a:t>→ Warning message!</a:t>
            </a:r>
            <a:endParaRPr lang="en-US" i="1" dirty="0" smtClean="0"/>
          </a:p>
          <a:p>
            <a:r>
              <a:rPr lang="en-US" i="1" dirty="0" smtClean="0"/>
              <a:t>User monitoring and environment monitoring</a:t>
            </a:r>
          </a:p>
          <a:p>
            <a:pPr lvl="1"/>
            <a:r>
              <a:rPr lang="en-US" dirty="0" smtClean="0"/>
              <a:t>Tired/bored users</a:t>
            </a:r>
          </a:p>
          <a:p>
            <a:pPr lvl="1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Difficult to implement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→ using webcams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marL="334963" lvl="1" indent="0">
              <a:buNone/>
            </a:pPr>
            <a:endParaRPr lang="en-US" sz="2400" dirty="0" smtClean="0">
              <a:solidFill>
                <a:srgbClr val="0070C0"/>
              </a:solidFill>
              <a:sym typeface="Wingdings" pitchFamily="2" charset="2"/>
            </a:endParaRPr>
          </a:p>
          <a:p>
            <a:pPr marL="334963" lvl="1" indent="0">
              <a:buNone/>
            </a:pPr>
            <a:r>
              <a:rPr lang="en-US" sz="2400" b="1" dirty="0" smtClean="0">
                <a:solidFill>
                  <a:srgbClr val="0070C0"/>
                </a:solidFill>
                <a:sym typeface="Wingdings" pitchFamily="2" charset="2"/>
              </a:rPr>
              <a:t>Excluding </a:t>
            </a:r>
            <a:r>
              <a:rPr lang="en-US" sz="2400" b="1" dirty="0" smtClean="0">
                <a:solidFill>
                  <a:srgbClr val="0070C0"/>
                </a:solidFill>
                <a:sym typeface="Wingdings" pitchFamily="2" charset="2"/>
              </a:rPr>
              <a:t>the user entirely, NOT only the unreliable tasks</a:t>
            </a:r>
            <a:endParaRPr lang="en-US" sz="2400" b="1" dirty="0">
              <a:solidFill>
                <a:srgbClr val="0070C0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6790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Detecting </a:t>
            </a:r>
            <a:r>
              <a:rPr lang="en-US" dirty="0"/>
              <a:t>u</a:t>
            </a:r>
            <a:r>
              <a:rPr lang="en-US" dirty="0" smtClean="0"/>
              <a:t>nreliable workers</a:t>
            </a:r>
            <a:endParaRPr lang="en-US" dirty="0"/>
          </a:p>
        </p:txBody>
      </p:sp>
      <p:sp>
        <p:nvSpPr>
          <p:cNvPr id="81" name="Textfeld 80"/>
          <p:cNvSpPr txBox="1"/>
          <p:nvPr/>
        </p:nvSpPr>
        <p:spPr>
          <a:xfrm>
            <a:off x="388422" y="1124744"/>
            <a:ext cx="4399602" cy="15822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>
              <a:lnSpc>
                <a:spcPct val="114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LEVEL 1:</a:t>
            </a:r>
          </a:p>
          <a:p>
            <a:pPr>
              <a:lnSpc>
                <a:spcPct val="114000"/>
              </a:lnSpc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- wrong answers to content questions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 different answers to the same questions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 always selected same option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en-US" b="0" dirty="0" smtClean="0">
                <a:latin typeface="Arial" pitchFamily="34" charset="0"/>
                <a:cs typeface="Arial" pitchFamily="34" charset="0"/>
              </a:rPr>
              <a:t> consistency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questions:</a:t>
            </a:r>
            <a:endParaRPr lang="en-US" b="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4000"/>
              </a:lnSpc>
              <a:buFontTx/>
              <a:buChar char="-"/>
            </a:pPr>
            <a:r>
              <a:rPr lang="en-US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specified </a:t>
            </a:r>
            <a:r>
              <a:rPr lang="en-US" b="0" dirty="0" smtClean="0">
                <a:latin typeface="Arial" pitchFamily="34" charset="0"/>
                <a:cs typeface="Arial" pitchFamily="34" charset="0"/>
              </a:rPr>
              <a:t>the wrong country/continent</a:t>
            </a:r>
            <a:endParaRPr lang="en-US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4932039" y="1124744"/>
            <a:ext cx="3877985" cy="7911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>
              <a:lnSpc>
                <a:spcPct val="114000"/>
              </a:lnSpc>
              <a:defRPr sz="1800" b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400" dirty="0"/>
              <a:t>LEVEL 2:</a:t>
            </a:r>
          </a:p>
          <a:p>
            <a:r>
              <a:rPr lang="en-US" sz="1400" dirty="0" smtClean="0"/>
              <a:t>- </a:t>
            </a:r>
            <a:r>
              <a:rPr lang="en-US" sz="1400" dirty="0"/>
              <a:t>did not notice stalling</a:t>
            </a:r>
          </a:p>
          <a:p>
            <a:r>
              <a:rPr lang="en-US" sz="1400" dirty="0" smtClean="0"/>
              <a:t>- </a:t>
            </a:r>
            <a:r>
              <a:rPr lang="en-US" sz="1400" dirty="0"/>
              <a:t>perceived non-existent stalling 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4932040" y="2084236"/>
            <a:ext cx="3877985" cy="6227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noAutofit/>
          </a:bodyPr>
          <a:lstStyle>
            <a:defPPr>
              <a:defRPr lang="en-US"/>
            </a:defPPr>
            <a:lvl1pPr>
              <a:lnSpc>
                <a:spcPct val="114000"/>
              </a:lnSpc>
              <a:defRPr sz="1800" b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400" dirty="0"/>
              <a:t>LEVEL 3:</a:t>
            </a:r>
          </a:p>
          <a:p>
            <a:r>
              <a:rPr lang="en-US" sz="1400" dirty="0"/>
              <a:t>- did not watch all videos completely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8422" y="2888337"/>
            <a:ext cx="8280921" cy="3402000"/>
            <a:chOff x="683568" y="2670206"/>
            <a:chExt cx="8280921" cy="3402000"/>
          </a:xfrm>
        </p:grpSpPr>
        <p:pic>
          <p:nvPicPr>
            <p:cNvPr id="8397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3568" y="2670206"/>
              <a:ext cx="4536000" cy="340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" name="Textfeld 2"/>
            <p:cNvSpPr txBox="1"/>
            <p:nvPr/>
          </p:nvSpPr>
          <p:spPr>
            <a:xfrm>
              <a:off x="1343136" y="5661248"/>
              <a:ext cx="37444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latin typeface="Arial" pitchFamily="34" charset="0"/>
                  <a:cs typeface="Arial" pitchFamily="34" charset="0"/>
                </a:rPr>
                <a:t>C1   C2   C3   C4  C5   C6   C7  Facebook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bgerundete rechteckige Legende 9"/>
            <p:cNvSpPr/>
            <p:nvPr/>
          </p:nvSpPr>
          <p:spPr bwMode="auto">
            <a:xfrm>
              <a:off x="4788025" y="3356992"/>
              <a:ext cx="4176464" cy="2164011"/>
            </a:xfrm>
            <a:prstGeom prst="wedgeRoundRectCallout">
              <a:avLst>
                <a:gd name="adj1" fmla="val -61013"/>
                <a:gd name="adj2" fmla="val 38034"/>
                <a:gd name="adj3" fmla="val 16667"/>
              </a:avLst>
            </a:prstGeom>
            <a:solidFill>
              <a:schemeClr val="tx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176213" marR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Many</a:t>
              </a:r>
              <a: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 user ratings rejected </a:t>
              </a:r>
            </a:p>
            <a:p>
              <a:pPr marR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sym typeface="Wingdings" pitchFamily="2" charset="2"/>
                </a:rPr>
                <a:t>     improvements?</a:t>
              </a:r>
              <a:b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sym typeface="Wingdings" pitchFamily="2" charset="2"/>
                </a:rPr>
              </a:br>
              <a:endParaRPr kumimoji="0" lang="en-US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  <a:sym typeface="Wingdings" pitchFamily="2" charset="2"/>
              </a:endParaRPr>
            </a:p>
            <a:p>
              <a:pPr marL="176213" marR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Wingdings" pitchFamily="2" charset="2"/>
                </a:rPr>
                <a:t>User warnings („Test not done carefully“)  rejection rate decreased about 50%</a:t>
              </a:r>
              <a:br>
                <a:rPr lang="en-US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  <a:sym typeface="Wingdings" pitchFamily="2" charset="2"/>
                </a:rPr>
              </a:br>
              <a:endPara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endParaRPr>
            </a:p>
            <a:p>
              <a:pPr marL="176213" marR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sym typeface="Wingdings" pitchFamily="2" charset="2"/>
                </a:rPr>
                <a:t>Filtering may be too strict  application layer monitoring </a:t>
              </a:r>
              <a: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sym typeface="Wingdings" pitchFamily="2" charset="2"/>
                </a:rPr>
                <a:t>(LEVEL 3) not </a:t>
              </a:r>
              <a: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  <a:sym typeface="Wingdings" pitchFamily="2" charset="2"/>
                </a:rPr>
                <a:t>reliable?</a:t>
              </a:r>
            </a:p>
            <a:p>
              <a:pPr marL="176213" marR="0" indent="-17621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Char char="•"/>
                <a:tabLst/>
              </a:pPr>
              <a:endParaRPr kumimoji="0" lang="en-US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0" y="6471673"/>
            <a:ext cx="917765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b="0" dirty="0" err="1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, T., </a:t>
            </a:r>
            <a:r>
              <a:rPr lang="en-US" sz="1000" b="0" dirty="0" err="1">
                <a:latin typeface="Times" charset="0"/>
                <a:ea typeface="Times" charset="0"/>
                <a:cs typeface="Times" charset="0"/>
              </a:rPr>
              <a:t>Seufert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, M., </a:t>
            </a:r>
            <a:r>
              <a:rPr lang="en-US" sz="1000" b="0" dirty="0" err="1">
                <a:latin typeface="Times" charset="0"/>
                <a:ea typeface="Times" charset="0"/>
                <a:cs typeface="Times" charset="0"/>
              </a:rPr>
              <a:t>Hirth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, M., </a:t>
            </a:r>
            <a:r>
              <a:rPr lang="en-US" sz="1000" b="0" dirty="0" err="1">
                <a:latin typeface="Times" charset="0"/>
                <a:ea typeface="Times" charset="0"/>
                <a:cs typeface="Times" charset="0"/>
              </a:rPr>
              <a:t>Zinner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, T., Tran-Gia, P., 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Schatz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, R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., “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Quantification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of YouTube </a:t>
            </a:r>
            <a:r>
              <a:rPr lang="en-US" sz="1000" dirty="0" err="1"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 via 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crowdsourcing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”, </a:t>
            </a:r>
            <a:r>
              <a:rPr lang="en-US" sz="1000" b="0" i="1" dirty="0" smtClean="0">
                <a:latin typeface="Times" charset="0"/>
                <a:ea typeface="Times" charset="0"/>
                <a:cs typeface="Times" charset="0"/>
              </a:rPr>
              <a:t>IEEE </a:t>
            </a:r>
            <a:r>
              <a:rPr lang="en-US" sz="1000" b="0" i="1" dirty="0">
                <a:latin typeface="Times" charset="0"/>
                <a:ea typeface="Times" charset="0"/>
                <a:cs typeface="Times" charset="0"/>
              </a:rPr>
              <a:t>International Symposium </a:t>
            </a:r>
            <a:r>
              <a:rPr lang="en-US" sz="1000" b="0" i="1" dirty="0" smtClean="0">
                <a:latin typeface="Times" charset="0"/>
                <a:ea typeface="Times" charset="0"/>
                <a:cs typeface="Times" charset="0"/>
              </a:rPr>
              <a:t>on </a:t>
            </a:r>
            <a:r>
              <a:rPr lang="en-US" sz="1000" b="0" i="1" dirty="0">
                <a:latin typeface="Times" charset="0"/>
                <a:ea typeface="Times" charset="0"/>
                <a:cs typeface="Times" charset="0"/>
              </a:rPr>
              <a:t>Multimedia (ISM), 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2011</a:t>
            </a:r>
            <a:endParaRPr lang="en-US" sz="1000" b="0" dirty="0"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4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Best Practices </a:t>
            </a:r>
            <a:br>
              <a:rPr lang="de-DE" dirty="0" smtClean="0"/>
            </a:b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Lessons</a:t>
            </a:r>
            <a:r>
              <a:rPr lang="de-DE" dirty="0" smtClean="0"/>
              <a:t> </a:t>
            </a:r>
            <a:r>
              <a:rPr lang="de-DE" dirty="0" err="1" smtClean="0"/>
              <a:t>Learned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Best Practices and Recommendations for Crowdsourced QoE - Lessons learned from the Qualinet Task Force Crowdsourcing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Qualinet Whitepaper, 2014.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hal.archives-ouvertes.fr/hal-01078761</a:t>
            </a:r>
            <a:r>
              <a:rPr lang="en-US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516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Pitfalls and Lessons Learned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 common software without requiring admin installations! 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err="1" smtClean="0"/>
              <a:t>Simplify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questions</a:t>
            </a:r>
            <a:r>
              <a:rPr lang="de-DE" dirty="0" smtClean="0"/>
              <a:t>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Take the right duration for your experiment!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Include proper training sessions!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Integrate a feedback channel!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 event logging!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Include reliability checks! In the test design. . 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Include reliability checks! . . . during the test . . . 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Include reliability checks! . . . after the test!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The crowd consists of human beings!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Lessons learned from lab test → Use them in Crowdsourcing too!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 the appropriate scale for your problem!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Motivate </a:t>
            </a:r>
            <a:r>
              <a:rPr lang="en-US" dirty="0" smtClean="0"/>
              <a:t>your users!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Crowdsourced lessons learned: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72258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Lab vs. CS: Choice </a:t>
            </a:r>
            <a:r>
              <a:rPr lang="en-US" dirty="0"/>
              <a:t>of evaluation </a:t>
            </a:r>
            <a:r>
              <a:rPr lang="en-US" dirty="0" smtClean="0"/>
              <a:t>methodology </a:t>
            </a:r>
            <a:r>
              <a:rPr lang="en-US" dirty="0" smtClean="0"/>
              <a:t>matters!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 smtClean="0"/>
              <a:t>mas.wiwi.uni-due.de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71673"/>
            <a:ext cx="917765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Sogaard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J.;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Shahid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M.;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Pokhrel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J.,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Brunnstrom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K.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  "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On subjective quality assessment of adaptive 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video streaming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via crowdsourcing and laboratory 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based experiments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,"</a:t>
            </a:r>
            <a:r>
              <a:rPr lang="de-DE" sz="1000" b="0" dirty="0">
                <a:latin typeface="Times" charset="0"/>
                <a:ea typeface="Times" charset="0"/>
                <a:cs typeface="Times" charset="0"/>
              </a:rPr>
              <a:t> </a:t>
            </a:r>
            <a:r>
              <a:rPr lang="de-DE" sz="10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000" b="0" i="1" dirty="0" smtClean="0">
                <a:latin typeface="Times" charset="0"/>
                <a:ea typeface="Times" charset="0"/>
                <a:cs typeface="Times" charset="0"/>
              </a:rPr>
              <a:t>Multimedia </a:t>
            </a:r>
            <a:r>
              <a:rPr lang="de-DE" sz="1000" b="0" i="1" dirty="0">
                <a:latin typeface="Times" charset="0"/>
                <a:ea typeface="Times" charset="0"/>
                <a:cs typeface="Times" charset="0"/>
              </a:rPr>
              <a:t>Tools </a:t>
            </a:r>
            <a:r>
              <a:rPr lang="de-DE" sz="1000" b="0" i="1" dirty="0" err="1">
                <a:latin typeface="Times" charset="0"/>
                <a:ea typeface="Times" charset="0"/>
                <a:cs typeface="Times" charset="0"/>
              </a:rPr>
              <a:t>and</a:t>
            </a:r>
            <a:r>
              <a:rPr lang="de-DE" sz="1000" b="0" i="1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000" b="0" i="1" dirty="0" err="1" smtClean="0">
                <a:latin typeface="Times" charset="0"/>
                <a:ea typeface="Times" charset="0"/>
                <a:cs typeface="Times" charset="0"/>
              </a:rPr>
              <a:t>Applications</a:t>
            </a:r>
            <a:r>
              <a:rPr lang="de-DE" sz="1000" b="0" i="1" dirty="0" smtClean="0">
                <a:latin typeface="Times" charset="0"/>
                <a:ea typeface="Times" charset="0"/>
                <a:cs typeface="Times" charset="0"/>
              </a:rPr>
              <a:t> 2016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 vol.75, pp.1-22492</a:t>
            </a:r>
            <a:endParaRPr lang="en-US" sz="1000" b="0" dirty="0">
              <a:latin typeface="Times" charset="0"/>
              <a:ea typeface="Times" charset="0"/>
              <a:cs typeface="Times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874036"/>
              </p:ext>
            </p:extLst>
          </p:nvPr>
        </p:nvGraphicFramePr>
        <p:xfrm>
          <a:off x="423186" y="963575"/>
          <a:ext cx="3705473" cy="129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753"/>
                <a:gridCol w="2220720"/>
              </a:tblGrid>
              <a:tr h="258449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Test</a:t>
                      </a:r>
                      <a:r>
                        <a:rPr lang="en-US" sz="1500" baseline="0" dirty="0" smtClean="0"/>
                        <a:t> 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Test Methodology</a:t>
                      </a:r>
                      <a:endParaRPr lang="en-US" sz="1500" dirty="0"/>
                    </a:p>
                  </a:txBody>
                  <a:tcPr/>
                </a:tc>
              </a:tr>
              <a:tr h="258449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Laboratory</a:t>
                      </a:r>
                      <a:r>
                        <a:rPr lang="en-US" sz="1500" baseline="0" dirty="0" smtClean="0"/>
                        <a:t> 1</a:t>
                      </a:r>
                      <a:endParaRPr lang="en-US" sz="1500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Single Stimulus</a:t>
                      </a:r>
                      <a:endParaRPr lang="en-US" sz="1500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258449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CS</a:t>
                      </a:r>
                      <a:endParaRPr lang="en-US" sz="1500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Pair Comparison</a:t>
                      </a:r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33099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Laboratory</a:t>
                      </a:r>
                      <a:r>
                        <a:rPr lang="en-US" sz="1500" baseline="0" dirty="0" smtClean="0"/>
                        <a:t> </a:t>
                      </a:r>
                      <a:r>
                        <a:rPr lang="en-US" sz="1500" dirty="0" smtClean="0"/>
                        <a:t>2</a:t>
                      </a:r>
                      <a:endParaRPr lang="en-US" sz="1500" dirty="0"/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Pair Comparison</a:t>
                      </a:r>
                    </a:p>
                  </a:txBody>
                  <a:tcPr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4597611" y="2322369"/>
            <a:ext cx="4546389" cy="3869581"/>
            <a:chOff x="4453060" y="2953793"/>
            <a:chExt cx="4546389" cy="3869581"/>
          </a:xfrm>
        </p:grpSpPr>
        <p:grpSp>
          <p:nvGrpSpPr>
            <p:cNvPr id="10" name="Group 9"/>
            <p:cNvGrpSpPr/>
            <p:nvPr/>
          </p:nvGrpSpPr>
          <p:grpSpPr>
            <a:xfrm>
              <a:off x="4453060" y="2953793"/>
              <a:ext cx="4546389" cy="3869581"/>
              <a:chOff x="4535344" y="2988419"/>
              <a:chExt cx="4546389" cy="3869581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25285" y="2988419"/>
                <a:ext cx="4456448" cy="3869581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4535344" y="3612470"/>
                <a:ext cx="384721" cy="24630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300" dirty="0" smtClean="0"/>
                  <a:t>Laboratory 2 MOS</a:t>
                </a:r>
                <a:endParaRPr lang="en-US" sz="13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7368190" y="5652219"/>
                    <a:ext cx="1296795" cy="37555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vert="horz"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US" sz="1800" b="1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800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=</m:t>
                          </m:r>
                          <m:r>
                            <a:rPr lang="en-US" sz="1800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𝟎</m:t>
                          </m:r>
                          <m:r>
                            <a:rPr lang="en-US" sz="1800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.</m:t>
                          </m:r>
                          <m:r>
                            <a:rPr lang="en-US" sz="1800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𝟕𝟕</m:t>
                          </m:r>
                        </m:oMath>
                      </m:oMathPara>
                    </a14:m>
                    <a:endParaRPr lang="en-US" sz="1800" dirty="0">
                      <a:solidFill>
                        <a:srgbClr val="C00000"/>
                      </a:solidFill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0" name="TextBox 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68190" y="5652219"/>
                    <a:ext cx="1296795" cy="37555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6" name="TextBox 25"/>
            <p:cNvSpPr txBox="1"/>
            <p:nvPr/>
          </p:nvSpPr>
          <p:spPr>
            <a:xfrm>
              <a:off x="5611201" y="6546375"/>
              <a:ext cx="307507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rtlCol="0">
              <a:spAutoFit/>
            </a:bodyPr>
            <a:lstStyle/>
            <a:p>
              <a:r>
                <a:rPr lang="en-US" sz="1200" dirty="0" smtClean="0"/>
                <a:t>Crowdsourcing Opinion Score</a:t>
              </a:r>
              <a:endParaRPr lang="en-US" sz="12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-67692" y="2460755"/>
            <a:ext cx="4434355" cy="3748939"/>
            <a:chOff x="83335" y="3061007"/>
            <a:chExt cx="4434355" cy="3748939"/>
          </a:xfrm>
        </p:grpSpPr>
        <p:grpSp>
          <p:nvGrpSpPr>
            <p:cNvPr id="29" name="Group 28"/>
            <p:cNvGrpSpPr/>
            <p:nvPr/>
          </p:nvGrpSpPr>
          <p:grpSpPr>
            <a:xfrm>
              <a:off x="83335" y="3061007"/>
              <a:ext cx="4434355" cy="3654972"/>
              <a:chOff x="83335" y="3061007"/>
              <a:chExt cx="4434355" cy="3654972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83335" y="3061007"/>
                <a:ext cx="4434355" cy="3654972"/>
                <a:chOff x="206462" y="3489227"/>
                <a:chExt cx="4173245" cy="3234813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7170" y="3489227"/>
                  <a:ext cx="4132537" cy="3234813"/>
                </a:xfrm>
                <a:prstGeom prst="rect">
                  <a:avLst/>
                </a:prstGeom>
              </p:spPr>
            </p:pic>
            <p:sp>
              <p:nvSpPr>
                <p:cNvPr id="36" name="TextBox 35"/>
                <p:cNvSpPr txBox="1"/>
                <p:nvPr/>
              </p:nvSpPr>
              <p:spPr>
                <a:xfrm>
                  <a:off x="206462" y="4213795"/>
                  <a:ext cx="400110" cy="184252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en-US" dirty="0" smtClean="0"/>
                    <a:t>Laboratory 2 MOS</a:t>
                  </a:r>
                  <a:endParaRPr lang="en-US" dirty="0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83335" y="3564416"/>
                <a:ext cx="4063804" cy="2712383"/>
                <a:chOff x="55436" y="3534886"/>
                <a:chExt cx="4245387" cy="2837901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55436" y="3534886"/>
                  <a:ext cx="401911" cy="283790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en-US" sz="1300" dirty="0" smtClean="0"/>
                    <a:t>Laboratory 1 MOS </a:t>
                  </a:r>
                  <a:endParaRPr lang="en-US" sz="130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2961938" y="5858247"/>
                      <a:ext cx="1338885" cy="37555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vert="horz"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sz="1800" i="1" smtClean="0">
                                    <a:solidFill>
                                      <a:srgbClr val="C00000"/>
                                    </a:solidFill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1" i="1" smtClean="0">
                                    <a:solidFill>
                                      <a:srgbClr val="C00000"/>
                                    </a:solidFill>
                                    <a:latin typeface="Cambria Math" charset="0"/>
                                  </a:rPr>
                                  <m:t>𝑹</m:t>
                                </m:r>
                              </m:e>
                              <m:sup>
                                <m:r>
                                  <a:rPr lang="en-US" sz="1800" b="1" i="1" smtClean="0">
                                    <a:solidFill>
                                      <a:srgbClr val="C00000"/>
                                    </a:solidFill>
                                    <a:latin typeface="Cambria Math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18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=</m:t>
                            </m:r>
                            <m:r>
                              <a:rPr lang="en-US" sz="18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𝟎</m:t>
                            </m:r>
                            <m:r>
                              <a:rPr lang="en-US" sz="18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.</m:t>
                            </m:r>
                            <m:r>
                              <a:rPr lang="en-US" sz="18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𝟕𝟎</m:t>
                            </m:r>
                          </m:oMath>
                        </m:oMathPara>
                      </a14:m>
                      <a:endParaRPr lang="en-US" sz="18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p:txBody>
                </p:sp>
              </mc:Choice>
              <mc:Fallback xmlns="">
                <p:sp>
                  <p:nvSpPr>
                    <p:cNvPr id="34" name="TextBox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61938" y="5858247"/>
                      <a:ext cx="1338885" cy="375552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30" name="TextBox 29"/>
            <p:cNvSpPr txBox="1"/>
            <p:nvPr/>
          </p:nvSpPr>
          <p:spPr>
            <a:xfrm>
              <a:off x="1182352" y="6532947"/>
              <a:ext cx="307507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rtlCol="0">
              <a:spAutoFit/>
            </a:bodyPr>
            <a:lstStyle/>
            <a:p>
              <a:r>
                <a:rPr lang="en-US" sz="1200" dirty="0" smtClean="0"/>
                <a:t>Crowdsourcing Opinion Score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494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test design choice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064371"/>
            <a:ext cx="8783637" cy="5040312"/>
          </a:xfrm>
        </p:spPr>
        <p:txBody>
          <a:bodyPr/>
          <a:lstStyle/>
          <a:p>
            <a:endParaRPr lang="en-US" sz="1900" dirty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defRPr/>
            </a:pPr>
            <a:r>
              <a:rPr lang="de-DE" smtClean="0"/>
              <a:t>mas.wiwi.uni-due.de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763592E-281B-4D7F-84F8-E3B1CF6B0A25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64782"/>
            <a:ext cx="925168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Saad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M.A.;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McKnight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P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.;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Quartuccio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J.; Nicholas, D.;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Jaladi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R.;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Corriveau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P.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  "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Consumer-Photo Quality Assessment: Challenges and Pitfalls in Crowdsourcing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,"</a:t>
            </a:r>
            <a:r>
              <a:rPr lang="de-DE" sz="1000" b="0" dirty="0">
                <a:latin typeface="Times" charset="0"/>
                <a:ea typeface="Times" charset="0"/>
                <a:cs typeface="Times" charset="0"/>
              </a:rPr>
              <a:t> </a:t>
            </a:r>
            <a:r>
              <a:rPr lang="de-DE" sz="10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de-DE" sz="1000" dirty="0" smtClean="0">
                <a:latin typeface="Times" charset="0"/>
                <a:ea typeface="Times" charset="0"/>
                <a:cs typeface="Times" charset="0"/>
              </a:rPr>
              <a:t/>
            </a:r>
            <a:br>
              <a:rPr lang="de-DE" sz="1000" dirty="0" smtClean="0">
                <a:latin typeface="Times" charset="0"/>
                <a:ea typeface="Times" charset="0"/>
                <a:cs typeface="Times" charset="0"/>
              </a:rPr>
            </a:br>
            <a:r>
              <a:rPr lang="de-DE" sz="1000" b="0" i="1" dirty="0" smtClean="0">
                <a:latin typeface="Times" charset="0"/>
                <a:ea typeface="Times" charset="0"/>
                <a:cs typeface="Times" charset="0"/>
              </a:rPr>
              <a:t>IEEE Quality </a:t>
            </a:r>
            <a:r>
              <a:rPr lang="de-DE" sz="1000" b="0" i="1" dirty="0" err="1" smtClean="0">
                <a:latin typeface="Times" charset="0"/>
                <a:ea typeface="Times" charset="0"/>
                <a:cs typeface="Times" charset="0"/>
              </a:rPr>
              <a:t>of</a:t>
            </a:r>
            <a:r>
              <a:rPr lang="de-DE" sz="1000" b="0" i="1" dirty="0" smtClean="0">
                <a:latin typeface="Times" charset="0"/>
                <a:ea typeface="Times" charset="0"/>
                <a:cs typeface="Times" charset="0"/>
              </a:rPr>
              <a:t> Multimedia Experience, </a:t>
            </a:r>
            <a:r>
              <a:rPr lang="de-DE" sz="1000" b="0" i="1" dirty="0" err="1" smtClean="0">
                <a:latin typeface="Times" charset="0"/>
                <a:ea typeface="Times" charset="0"/>
                <a:cs typeface="Times" charset="0"/>
              </a:rPr>
              <a:t>QoMEX</a:t>
            </a:r>
            <a:r>
              <a:rPr lang="de-DE" sz="1000" b="0" i="1" dirty="0" smtClean="0">
                <a:latin typeface="Times" charset="0"/>
                <a:ea typeface="Times" charset="0"/>
                <a:cs typeface="Times" charset="0"/>
              </a:rPr>
              <a:t> 2016</a:t>
            </a:r>
            <a:endParaRPr lang="en-US" sz="1000" b="0" dirty="0">
              <a:latin typeface="Times" charset="0"/>
              <a:ea typeface="Times" charset="0"/>
              <a:cs typeface="Times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48786" y="3557759"/>
            <a:ext cx="8719361" cy="2566497"/>
            <a:chOff x="-157929" y="3406673"/>
            <a:chExt cx="9653084" cy="3250691"/>
          </a:xfrm>
        </p:grpSpPr>
        <p:grpSp>
          <p:nvGrpSpPr>
            <p:cNvPr id="30" name="Group 29"/>
            <p:cNvGrpSpPr/>
            <p:nvPr/>
          </p:nvGrpSpPr>
          <p:grpSpPr>
            <a:xfrm>
              <a:off x="-157929" y="3406673"/>
              <a:ext cx="9653084" cy="3250691"/>
              <a:chOff x="0" y="3191869"/>
              <a:chExt cx="9653084" cy="3250691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0" y="3211126"/>
                <a:ext cx="4781352" cy="3222368"/>
                <a:chOff x="277604" y="1910215"/>
                <a:chExt cx="5422638" cy="3620763"/>
              </a:xfrm>
            </p:grpSpPr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7116" y="1910215"/>
                  <a:ext cx="5243126" cy="3620763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/>
              </p:nvSpPr>
              <p:spPr>
                <a:xfrm>
                  <a:off x="277604" y="2349532"/>
                  <a:ext cx="453774" cy="213874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en-US" smtClean="0"/>
                    <a:t>Crowdsourcing</a:t>
                  </a:r>
                  <a:endParaRPr lang="en-US" dirty="0"/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4633883" y="3191869"/>
                <a:ext cx="5019201" cy="3250691"/>
                <a:chOff x="4633883" y="3191869"/>
                <a:chExt cx="5019201" cy="3250691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4736824" y="3191869"/>
                  <a:ext cx="4916260" cy="3250691"/>
                  <a:chOff x="4736824" y="3191869"/>
                  <a:chExt cx="4916260" cy="3250691"/>
                </a:xfrm>
              </p:grpSpPr>
              <p:pic>
                <p:nvPicPr>
                  <p:cNvPr id="14" name="Picture 13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736824" y="3191869"/>
                    <a:ext cx="4916260" cy="3250691"/>
                  </a:xfrm>
                  <a:prstGeom prst="rect">
                    <a:avLst/>
                  </a:prstGeom>
                </p:spPr>
              </p:pic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TextBox 26"/>
                      <p:cNvSpPr txBox="1"/>
                      <p:nvPr/>
                    </p:nvSpPr>
                    <p:spPr>
                      <a:xfrm>
                        <a:off x="7077850" y="5129616"/>
                        <a:ext cx="1296795" cy="37555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vert="horz"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600" i="1" smtClean="0">
                                      <a:solidFill>
                                        <a:srgbClr val="C00000"/>
                                      </a:solidFill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 i="1" smtClean="0">
                                      <a:solidFill>
                                        <a:srgbClr val="C00000"/>
                                      </a:solidFill>
                                      <a:latin typeface="Cambria Math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en-US" sz="1600" b="1" i="1" smtClean="0">
                                      <a:solidFill>
                                        <a:srgbClr val="C00000"/>
                                      </a:solidFill>
                                      <a:latin typeface="Cambria Math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600" b="1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sz="1600" b="1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𝟎</m:t>
                              </m:r>
                              <m:r>
                                <a:rPr lang="en-US" sz="1600" b="1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.</m:t>
                              </m:r>
                              <m:r>
                                <a:rPr lang="en-US" sz="1600" b="1" i="1" smtClean="0">
                                  <a:solidFill>
                                    <a:srgbClr val="C00000"/>
                                  </a:solidFill>
                                  <a:latin typeface="Cambria Math" charset="0"/>
                                </a:rPr>
                                <m:t>𝟖𝟕</m:t>
                              </m:r>
                            </m:oMath>
                          </m:oMathPara>
                        </a14:m>
                        <a:endParaRPr lang="en-US" sz="1600" dirty="0">
                          <a:solidFill>
                            <a:srgbClr val="C00000"/>
                          </a:solidFill>
                          <a:latin typeface="+mn-lt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TextBox 26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77850" y="5129616"/>
                        <a:ext cx="1296795" cy="375552"/>
                      </a:xfrm>
                      <a:prstGeom prst="rect">
                        <a:avLst/>
                      </a:prstGeom>
                      <a:blipFill rotWithShape="0">
                        <a:blip r:embed="rId7"/>
                        <a:stretch>
                          <a:fillRect b="-833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4633883" y="3634580"/>
                  <a:ext cx="400110" cy="190341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vert270" wrap="square" rtlCol="0">
                  <a:spAutoFit/>
                </a:bodyPr>
                <a:lstStyle/>
                <a:p>
                  <a:pPr algn="ctr"/>
                  <a:r>
                    <a:rPr lang="en-US" smtClean="0"/>
                    <a:t>Crowdsourcing</a:t>
                  </a:r>
                  <a:endParaRPr lang="en-US" dirty="0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583136" y="5344421"/>
                  <a:ext cx="1296795" cy="37555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vert="horz"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𝟎</m:t>
                        </m:r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𝟔𝟐</m:t>
                        </m:r>
                      </m:oMath>
                    </m:oMathPara>
                  </a14:m>
                  <a:endParaRPr lang="en-US" sz="1600" dirty="0">
                    <a:solidFill>
                      <a:srgbClr val="C00000"/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3136" y="5344421"/>
                  <a:ext cx="1296795" cy="37555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Rounded Rectangular Callout 38"/>
          <p:cNvSpPr/>
          <p:nvPr/>
        </p:nvSpPr>
        <p:spPr>
          <a:xfrm>
            <a:off x="6372200" y="2371136"/>
            <a:ext cx="2495947" cy="863369"/>
          </a:xfrm>
          <a:prstGeom prst="wedgeRoundRectCallout">
            <a:avLst>
              <a:gd name="adj1" fmla="val -65841"/>
              <a:gd name="adj2" fmla="val 111055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0" dirty="0">
                <a:solidFill>
                  <a:schemeClr val="tx1"/>
                </a:solidFill>
              </a:rPr>
              <a:t> Increasing correlation when stimulus shown in </a:t>
            </a:r>
            <a:r>
              <a:rPr lang="en-US" b="0" dirty="0">
                <a:solidFill>
                  <a:srgbClr val="00B050"/>
                </a:solidFill>
              </a:rPr>
              <a:t>full-screen mode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456222" y="1272071"/>
            <a:ext cx="3356005" cy="2341794"/>
            <a:chOff x="844702" y="2008150"/>
            <a:chExt cx="3390023" cy="242212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553" y="2008150"/>
              <a:ext cx="3157172" cy="2244552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844702" y="2020991"/>
              <a:ext cx="553998" cy="2032635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200" dirty="0" smtClean="0"/>
                <a:t>Probability of responding incorrectly</a:t>
              </a:r>
              <a:endParaRPr lang="en-US" sz="1200" dirty="0"/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2512474" y="3331052"/>
              <a:ext cx="384721" cy="1813721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300" dirty="0" smtClean="0"/>
                <a:t>Item Location</a:t>
              </a:r>
              <a:endParaRPr lang="en-US" sz="13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865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Quality &amp; Reliability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897064"/>
                <a:ext cx="3698882" cy="2562825"/>
              </a:xfrm>
            </p:spPr>
            <p:txBody>
              <a:bodyPr/>
              <a:lstStyle/>
              <a:p>
                <a:r>
                  <a:rPr lang="en-US" sz="2000" dirty="0" smtClean="0"/>
                  <a:t>Easy to collect many </a:t>
                </a:r>
                <a:r>
                  <a:rPr lang="en-US" sz="2000" dirty="0" smtClean="0"/>
                  <a:t>users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/>
                  <a:t>&amp;</a:t>
                </a:r>
                <a:r>
                  <a:rPr lang="en-US" sz="2000" dirty="0" smtClean="0"/>
                  <a:t> </a:t>
                </a:r>
                <a:r>
                  <a:rPr lang="en-US" sz="2000" dirty="0" smtClean="0"/>
                  <a:t>small </a:t>
                </a:r>
                <a:r>
                  <a:rPr lang="en-US" sz="2000" dirty="0" smtClean="0"/>
                  <a:t>confidence intervals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de-DE" sz="2000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/>
                  <a:t>: </a:t>
                </a:r>
                <a:r>
                  <a:rPr lang="de-DE" sz="2000" dirty="0"/>
                  <a:t>Ratio </a:t>
                </a:r>
                <a:r>
                  <a:rPr lang="de-DE" sz="2000" dirty="0" err="1"/>
                  <a:t>of</a:t>
                </a:r>
                <a:r>
                  <a:rPr lang="de-DE" sz="2000" dirty="0"/>
                  <a:t> fake </a:t>
                </a:r>
                <a:r>
                  <a:rPr lang="de-DE" sz="2000" dirty="0" err="1"/>
                  <a:t>users</a:t>
                </a:r>
                <a:r>
                  <a:rPr lang="en-US" sz="2000" dirty="0" smtClean="0"/>
                  <a:t> </a:t>
                </a:r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897064"/>
                <a:ext cx="3698882" cy="2562825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platzhalter 2"/>
          <p:cNvSpPr txBox="1">
            <a:spLocks/>
          </p:cNvSpPr>
          <p:nvPr/>
        </p:nvSpPr>
        <p:spPr>
          <a:xfrm>
            <a:off x="200658" y="3745779"/>
            <a:ext cx="3434584" cy="208823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defTabSz="457200" eaLnBrk="1" hangingPunct="1">
              <a:spcBef>
                <a:spcPts val="600"/>
              </a:spcBef>
              <a:spcAft>
                <a:spcPts val="0"/>
              </a:spcAft>
            </a:pPr>
            <a:r>
              <a:rPr lang="de-DE" b="0" dirty="0" smtClean="0">
                <a:latin typeface="Arial"/>
                <a:ea typeface="ヒラギノ角ゴ Pro W3" charset="-128"/>
                <a:cs typeface="Arial"/>
              </a:rPr>
              <a:t>Small </a:t>
            </a:r>
            <a:r>
              <a:rPr lang="de-DE" b="0" dirty="0" smtClean="0">
                <a:latin typeface="Arial"/>
                <a:ea typeface="ヒラギノ角ゴ Pro W3" charset="-128"/>
                <a:cs typeface="Arial"/>
              </a:rPr>
              <a:t>CI </a:t>
            </a:r>
            <a:r>
              <a:rPr lang="de-DE" b="0" dirty="0" err="1" smtClean="0">
                <a:latin typeface="Arial"/>
                <a:ea typeface="ヒラギノ角ゴ Pro W3" charset="-128"/>
                <a:cs typeface="Arial"/>
              </a:rPr>
              <a:t>is</a:t>
            </a:r>
            <a:r>
              <a:rPr lang="de-DE" b="0" dirty="0" smtClean="0">
                <a:latin typeface="Arial"/>
                <a:ea typeface="ヒラギノ角ゴ Pro W3" charset="-128"/>
                <a:cs typeface="Arial"/>
              </a:rPr>
              <a:t> not </a:t>
            </a:r>
            <a:r>
              <a:rPr lang="de-DE" b="0" dirty="0" err="1" smtClean="0">
                <a:latin typeface="Arial"/>
                <a:ea typeface="ヒラギノ角ゴ Pro W3" charset="-128"/>
                <a:cs typeface="Arial"/>
              </a:rPr>
              <a:t>sufficient</a:t>
            </a:r>
            <a:r>
              <a:rPr lang="de-DE" b="0" dirty="0" smtClean="0">
                <a:latin typeface="Arial"/>
                <a:ea typeface="ヒラギノ角ゴ Pro W3" charset="-128"/>
                <a:cs typeface="Arial"/>
              </a:rPr>
              <a:t>!</a:t>
            </a:r>
          </a:p>
          <a:p>
            <a:pPr defTabSz="457200" eaLnBrk="1" hangingPunct="1">
              <a:spcBef>
                <a:spcPts val="600"/>
              </a:spcBef>
              <a:spcAft>
                <a:spcPts val="0"/>
              </a:spcAft>
            </a:pPr>
            <a:r>
              <a:rPr lang="de-DE" b="0" dirty="0" err="1" smtClean="0">
                <a:latin typeface="Arial"/>
                <a:ea typeface="ヒラギノ角ゴ Pro W3" charset="-128"/>
                <a:cs typeface="Arial"/>
              </a:rPr>
              <a:t>Crowdsourcing</a:t>
            </a:r>
            <a:r>
              <a:rPr lang="de-DE" b="0" dirty="0" smtClean="0">
                <a:latin typeface="Arial"/>
                <a:ea typeface="ヒラギノ角ゴ Pro W3" charset="-128"/>
                <a:cs typeface="Arial"/>
              </a:rPr>
              <a:t> </a:t>
            </a:r>
            <a:r>
              <a:rPr lang="de-DE" b="0" dirty="0" err="1">
                <a:latin typeface="Arial"/>
                <a:ea typeface="ヒラギノ角ゴ Pro W3" charset="-128"/>
                <a:cs typeface="Arial"/>
              </a:rPr>
              <a:t>test</a:t>
            </a:r>
            <a:r>
              <a:rPr lang="de-DE" b="0" dirty="0">
                <a:latin typeface="Arial"/>
                <a:ea typeface="ヒラギノ角ゴ Pro W3" charset="-128"/>
                <a:cs typeface="Arial"/>
              </a:rPr>
              <a:t> design </a:t>
            </a:r>
            <a:r>
              <a:rPr lang="de-DE" b="0" dirty="0" err="1">
                <a:latin typeface="Arial"/>
                <a:ea typeface="ヒラギノ角ゴ Pro W3" charset="-128"/>
                <a:cs typeface="Arial"/>
              </a:rPr>
              <a:t>is</a:t>
            </a:r>
            <a:r>
              <a:rPr lang="de-DE" b="0" dirty="0">
                <a:latin typeface="Arial"/>
                <a:ea typeface="ヒラギノ角ゴ Pro W3" charset="-128"/>
                <a:cs typeface="Arial"/>
              </a:rPr>
              <a:t> different</a:t>
            </a:r>
          </a:p>
          <a:p>
            <a:pPr marL="742950" lvl="2" indent="-342900" defTabSz="457200" eaLnBrk="1" hangingPunct="1">
              <a:spcBef>
                <a:spcPts val="600"/>
              </a:spcBef>
              <a:spcAft>
                <a:spcPts val="0"/>
              </a:spcAft>
              <a:buFont typeface="LucidaGrande" charset="0"/>
              <a:buChar char="→"/>
            </a:pPr>
            <a:r>
              <a:rPr lang="de-DE" sz="2000" b="0" dirty="0">
                <a:latin typeface="Arial"/>
                <a:ea typeface="ヒラギノ角ゴ Pro W3" charset="-128"/>
                <a:cs typeface="Arial"/>
              </a:rPr>
              <a:t>proper </a:t>
            </a:r>
            <a:r>
              <a:rPr lang="de-DE" sz="2000" b="0" dirty="0" err="1">
                <a:latin typeface="Arial"/>
                <a:ea typeface="ヒラギノ角ゴ Pro W3" charset="-128"/>
                <a:cs typeface="Arial"/>
              </a:rPr>
              <a:t>training</a:t>
            </a:r>
            <a:endParaRPr lang="de-DE" sz="2000" b="0" dirty="0">
              <a:latin typeface="Arial"/>
              <a:ea typeface="ヒラギノ角ゴ Pro W3" charset="-128"/>
              <a:cs typeface="Arial"/>
            </a:endParaRPr>
          </a:p>
          <a:p>
            <a:pPr marL="742950" lvl="2" indent="-342900" defTabSz="457200" eaLnBrk="1" hangingPunct="1">
              <a:spcBef>
                <a:spcPts val="600"/>
              </a:spcBef>
              <a:spcAft>
                <a:spcPts val="0"/>
              </a:spcAft>
              <a:buFont typeface="LucidaGrande" charset="0"/>
              <a:buChar char="→"/>
            </a:pPr>
            <a:r>
              <a:rPr lang="de-DE" sz="2000" b="0" dirty="0" err="1">
                <a:latin typeface="Arial"/>
                <a:ea typeface="ヒラギノ角ゴ Pro W3" charset="-128"/>
                <a:cs typeface="Arial"/>
              </a:rPr>
              <a:t>reliability</a:t>
            </a:r>
            <a:r>
              <a:rPr lang="de-DE" sz="2000" b="0" dirty="0">
                <a:latin typeface="Arial"/>
                <a:ea typeface="ヒラギノ角ゴ Pro W3" charset="-128"/>
                <a:cs typeface="Arial"/>
              </a:rPr>
              <a:t> </a:t>
            </a:r>
            <a:r>
              <a:rPr lang="de-DE" sz="2000" b="0" dirty="0" err="1">
                <a:latin typeface="Arial"/>
                <a:ea typeface="ヒラギノ角ゴ Pro W3" charset="-128"/>
                <a:cs typeface="Arial"/>
              </a:rPr>
              <a:t>checks</a:t>
            </a:r>
            <a:endParaRPr lang="de-DE" sz="2000" b="0" dirty="0">
              <a:latin typeface="Arial"/>
              <a:ea typeface="ヒラギノ角ゴ Pro W3" charset="-128"/>
              <a:cs typeface="Arial"/>
            </a:endParaRPr>
          </a:p>
          <a:p>
            <a:pPr marL="742950" lvl="2" indent="-342900" defTabSz="457200" eaLnBrk="1" hangingPunct="1">
              <a:spcBef>
                <a:spcPts val="600"/>
              </a:spcBef>
              <a:spcAft>
                <a:spcPts val="0"/>
              </a:spcAft>
              <a:buFont typeface="LucidaGrande" charset="0"/>
              <a:buChar char="→"/>
            </a:pPr>
            <a:r>
              <a:rPr lang="de-DE" sz="2000" b="0" dirty="0">
                <a:latin typeface="Arial"/>
                <a:ea typeface="ヒラギノ角ゴ Pro W3" charset="-128"/>
                <a:cs typeface="Arial"/>
              </a:rPr>
              <a:t>Statistical </a:t>
            </a:r>
            <a:r>
              <a:rPr lang="de-DE" sz="2000" b="0" dirty="0" err="1">
                <a:latin typeface="Arial"/>
                <a:ea typeface="ヒラギノ角ゴ Pro W3" charset="-128"/>
                <a:cs typeface="Arial"/>
              </a:rPr>
              <a:t>analysis</a:t>
            </a:r>
            <a:endParaRPr lang="de-DE" sz="2000" b="0" dirty="0">
              <a:latin typeface="Arial"/>
              <a:ea typeface="ヒラギノ角ゴ Pro W3" charset="-128"/>
              <a:cs typeface="Arial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242" y="840873"/>
            <a:ext cx="5508758" cy="45961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448874"/>
            <a:ext cx="9144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Hossfeld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T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.,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Keime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C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., </a:t>
            </a:r>
            <a:r>
              <a:rPr lang="en-US" sz="1000" b="0" dirty="0" err="1" smtClean="0">
                <a:latin typeface="Times" charset="0"/>
                <a:ea typeface="Times" charset="0"/>
                <a:cs typeface="Times" charset="0"/>
              </a:rPr>
              <a:t>Hirth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000" b="0" dirty="0">
                <a:latin typeface="Times" charset="0"/>
                <a:ea typeface="Times" charset="0"/>
                <a:cs typeface="Times" charset="0"/>
              </a:rPr>
              <a:t>M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., et al.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  </a:t>
            </a:r>
            <a:r>
              <a:rPr lang="en-US" sz="1000" b="0" dirty="0" smtClean="0">
                <a:latin typeface="Times" charset="0"/>
                <a:ea typeface="Times" charset="0"/>
                <a:cs typeface="Times" charset="0"/>
              </a:rPr>
              <a:t>“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Best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Practices for </a:t>
            </a:r>
            <a:r>
              <a:rPr lang="en-US" sz="1000" dirty="0" err="1"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000" dirty="0" err="1" smtClean="0">
                <a:latin typeface="Times" charset="0"/>
                <a:ea typeface="Times" charset="0"/>
                <a:cs typeface="Times" charset="0"/>
              </a:rPr>
              <a:t>Crowdtesting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: </a:t>
            </a:r>
            <a:r>
              <a:rPr lang="en-US" sz="1000" dirty="0" err="1" smtClean="0">
                <a:latin typeface="Times" charset="0"/>
                <a:ea typeface="Times" charset="0"/>
                <a:cs typeface="Times" charset="0"/>
              </a:rPr>
              <a:t>QoE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 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Assessment With </a:t>
            </a:r>
            <a:r>
              <a:rPr lang="en-US" sz="1000" dirty="0" smtClean="0">
                <a:latin typeface="Times" charset="0"/>
                <a:ea typeface="Times" charset="0"/>
                <a:cs typeface="Times" charset="0"/>
              </a:rPr>
              <a:t>Crowdsourcing”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 IEEE Transactions on Multimedia, </a:t>
            </a:r>
            <a:r>
              <a:rPr lang="de-DE" sz="1000" b="0" i="1" dirty="0" smtClean="0">
                <a:latin typeface="Times" charset="0"/>
                <a:ea typeface="Times" charset="0"/>
                <a:cs typeface="Times" charset="0"/>
              </a:rPr>
              <a:t>2014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, vol.16, </a:t>
            </a:r>
            <a:r>
              <a:rPr lang="de-DE" sz="1000" b="0" dirty="0" err="1" smtClean="0">
                <a:latin typeface="Times" charset="0"/>
                <a:ea typeface="Times" charset="0"/>
                <a:cs typeface="Times" charset="0"/>
              </a:rPr>
              <a:t>No</a:t>
            </a:r>
            <a:r>
              <a:rPr lang="de-DE" sz="1000" b="0" dirty="0" smtClean="0">
                <a:latin typeface="Times" charset="0"/>
                <a:ea typeface="Times" charset="0"/>
                <a:cs typeface="Times" charset="0"/>
              </a:rPr>
              <a:t>. 2</a:t>
            </a:r>
            <a:endParaRPr lang="en-US" sz="1000" b="0" dirty="0">
              <a:latin typeface="Times" charset="0"/>
              <a:ea typeface="Times" charset="0"/>
              <a:cs typeface="Time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3278" y="1097154"/>
            <a:ext cx="1512167" cy="10491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2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 &amp; Incentives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platzhalter 2"/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65350" y="3645024"/>
                <a:ext cx="4023073" cy="3024336"/>
              </a:xfrm>
            </p:spPr>
            <p:txBody>
              <a:bodyPr>
                <a:normAutofit/>
              </a:bodyPr>
              <a:lstStyle/>
              <a:p>
                <a:r>
                  <a:rPr lang="de-DE" sz="2400" b="1" dirty="0" smtClean="0"/>
                  <a:t>Incentives </a:t>
                </a:r>
                <a:r>
                  <a:rPr lang="de-DE" sz="2400" b="1" dirty="0" err="1" smtClean="0"/>
                  <a:t>influence</a:t>
                </a:r>
                <a:endParaRPr lang="de-DE" sz="2400" b="1" dirty="0" smtClean="0"/>
              </a:p>
              <a:p>
                <a:pPr lvl="1"/>
                <a:r>
                  <a:rPr lang="de-DE" sz="2000" dirty="0" smtClean="0">
                    <a:solidFill>
                      <a:schemeClr val="tx2"/>
                    </a:solidFill>
                  </a:rPr>
                  <a:t>Data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quality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&amp;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reliability</a:t>
                </a:r>
                <a:endParaRPr lang="de-DE" sz="2000" dirty="0" smtClean="0">
                  <a:solidFill>
                    <a:schemeClr val="tx2"/>
                  </a:solidFill>
                </a:endParaRPr>
              </a:p>
              <a:p>
                <a:endParaRPr lang="de-DE" sz="2400" dirty="0" smtClean="0">
                  <a:solidFill>
                    <a:schemeClr val="tx2"/>
                  </a:solidFill>
                </a:endParaRPr>
              </a:p>
              <a:p>
                <a:r>
                  <a:rPr lang="de-DE" sz="2400" dirty="0" smtClean="0">
                    <a:solidFill>
                      <a:schemeClr val="tx2"/>
                    </a:solidFill>
                  </a:rPr>
                  <a:t>Try </a:t>
                </a:r>
                <a:r>
                  <a:rPr lang="de-DE" sz="2400" dirty="0" smtClean="0">
                    <a:solidFill>
                      <a:schemeClr val="tx2"/>
                    </a:solidFill>
                  </a:rPr>
                  <a:t>Z-</a:t>
                </a:r>
                <a:r>
                  <a:rPr lang="de-DE" sz="2400" dirty="0" err="1" smtClean="0">
                    <a:solidFill>
                      <a:schemeClr val="tx2"/>
                    </a:solidFill>
                  </a:rPr>
                  <a:t>Scores</a:t>
                </a:r>
                <a:r>
                  <a:rPr lang="de-DE" sz="2400" dirty="0" smtClean="0">
                    <a:solidFill>
                      <a:schemeClr val="tx2"/>
                    </a:solidFill>
                  </a:rPr>
                  <a:t> </a:t>
                </a:r>
              </a:p>
              <a:p>
                <a:pPr lvl="1"/>
                <a:r>
                  <a:rPr lang="de-DE" sz="2000" dirty="0" err="1" smtClean="0">
                    <a:solidFill>
                      <a:schemeClr val="tx2"/>
                    </a:solidFill>
                  </a:rPr>
                  <a:t>instead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of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raw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scores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de-DE" sz="2000" dirty="0" smtClean="0">
                    <a:solidFill>
                      <a:schemeClr val="tx2"/>
                    </a:solidFill>
                  </a:rPr>
                  <a:t> per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user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to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overcome</a:t>
                </a:r>
                <a:r>
                  <a:rPr lang="de-DE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de-DE" sz="2000" dirty="0" err="1" smtClean="0">
                    <a:solidFill>
                      <a:schemeClr val="tx2"/>
                    </a:solidFill>
                  </a:rPr>
                  <a:t>bias</a:t>
                </a:r>
                <a14:m>
                  <m:oMath xmlns:m="http://schemas.openxmlformats.org/officeDocument/2006/math">
                    <m:r>
                      <a:rPr lang="de-DE" sz="2000" b="0" i="0" smtClean="0">
                        <a:solidFill>
                          <a:schemeClr val="tx2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2000" b="0" i="0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de-DE" sz="2000" b="0" i="0" smtClean="0">
                        <a:solidFill>
                          <a:schemeClr val="tx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000" b="0" i="1" smtClean="0">
                                <a:solidFill>
                                  <a:schemeClr val="tx2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de-DE" sz="20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de-DE" sz="20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𝜇</m:t>
                        </m:r>
                      </m:num>
                      <m:den>
                        <m:r>
                          <a:rPr lang="de-DE" sz="20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  <m:t>𝜎</m:t>
                        </m:r>
                      </m:den>
                    </m:f>
                  </m:oMath>
                </a14:m>
                <a:endParaRPr lang="de-DE" sz="2000" dirty="0" smtClean="0">
                  <a:solidFill>
                    <a:schemeClr val="tx2"/>
                  </a:solidFill>
                </a:endParaRPr>
              </a:p>
              <a:p>
                <a:endParaRPr lang="de-DE" sz="2400" b="1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3" name="Text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65350" y="3645024"/>
                <a:ext cx="4023073" cy="3024336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458962"/>
              </p:ext>
            </p:extLst>
          </p:nvPr>
        </p:nvGraphicFramePr>
        <p:xfrm>
          <a:off x="146638" y="1102374"/>
          <a:ext cx="8677150" cy="2494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0138"/>
                <a:gridCol w="2247899"/>
                <a:gridCol w="2479113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>
                          <a:solidFill>
                            <a:srgbClr val="002060"/>
                          </a:solidFill>
                        </a:rPr>
                        <a:t>Measure</a:t>
                      </a:r>
                      <a:endParaRPr lang="de-DE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rgbClr val="002060"/>
                          </a:solidFill>
                        </a:rPr>
                        <a:t>Facebook – </a:t>
                      </a:r>
                      <a:r>
                        <a:rPr lang="de-DE" dirty="0" err="1" smtClean="0">
                          <a:solidFill>
                            <a:srgbClr val="002060"/>
                          </a:solidFill>
                        </a:rPr>
                        <a:t>volunteers</a:t>
                      </a:r>
                      <a:endParaRPr lang="de-DE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 smtClean="0">
                          <a:solidFill>
                            <a:srgbClr val="002060"/>
                          </a:solidFill>
                        </a:rPr>
                        <a:t>Microworkers</a:t>
                      </a:r>
                      <a:r>
                        <a:rPr lang="de-DE" dirty="0" smtClean="0">
                          <a:solidFill>
                            <a:srgbClr val="002060"/>
                          </a:solidFill>
                        </a:rPr>
                        <a:t> – </a:t>
                      </a:r>
                      <a:r>
                        <a:rPr lang="de-DE" dirty="0" err="1" smtClean="0">
                          <a:solidFill>
                            <a:srgbClr val="002060"/>
                          </a:solidFill>
                        </a:rPr>
                        <a:t>paid</a:t>
                      </a:r>
                      <a:r>
                        <a:rPr lang="de-DE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de-DE" dirty="0" err="1" smtClean="0">
                          <a:solidFill>
                            <a:srgbClr val="002060"/>
                          </a:solidFill>
                        </a:rPr>
                        <a:t>workers</a:t>
                      </a:r>
                      <a:endParaRPr lang="de-DE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#Registered </a:t>
                      </a:r>
                      <a:r>
                        <a:rPr lang="de-DE" dirty="0" err="1" smtClean="0"/>
                        <a:t>users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414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258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Did</a:t>
                      </a:r>
                      <a:r>
                        <a:rPr lang="de-DE" dirty="0" smtClean="0"/>
                        <a:t> not </a:t>
                      </a:r>
                      <a:r>
                        <a:rPr lang="de-DE" dirty="0" err="1" smtClean="0"/>
                        <a:t>complete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training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63%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31%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Finished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scoring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first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set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of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images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32%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67%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#Users in </a:t>
                      </a:r>
                      <a:r>
                        <a:rPr lang="de-DE" dirty="0" err="1" smtClean="0"/>
                        <a:t>analysis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133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172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#Users after </a:t>
                      </a:r>
                      <a:r>
                        <a:rPr lang="de-DE" dirty="0" err="1" smtClean="0"/>
                        <a:t>filtering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99 (74%)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113 (65%)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52" name="Gruppieren 251"/>
          <p:cNvGrpSpPr/>
          <p:nvPr/>
        </p:nvGrpSpPr>
        <p:grpSpPr>
          <a:xfrm>
            <a:off x="4088423" y="3777493"/>
            <a:ext cx="5308560" cy="2891867"/>
            <a:chOff x="3960854" y="3455197"/>
            <a:chExt cx="5308560" cy="2891867"/>
          </a:xfrm>
        </p:grpSpPr>
        <p:sp>
          <p:nvSpPr>
            <p:cNvPr id="130" name="Rectangle 124"/>
            <p:cNvSpPr>
              <a:spLocks noChangeArrowheads="1"/>
            </p:cNvSpPr>
            <p:nvPr/>
          </p:nvSpPr>
          <p:spPr bwMode="auto">
            <a:xfrm>
              <a:off x="4135439" y="3455197"/>
              <a:ext cx="5133975" cy="26606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2" name="Rectangle 126"/>
            <p:cNvSpPr>
              <a:spLocks noChangeArrowheads="1"/>
            </p:cNvSpPr>
            <p:nvPr/>
          </p:nvSpPr>
          <p:spPr bwMode="auto">
            <a:xfrm>
              <a:off x="4614864" y="3656810"/>
              <a:ext cx="4144963" cy="2182814"/>
            </a:xfrm>
            <a:prstGeom prst="rect">
              <a:avLst/>
            </a:pr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3" name="Line 127"/>
            <p:cNvSpPr>
              <a:spLocks noChangeShapeType="1"/>
            </p:cNvSpPr>
            <p:nvPr/>
          </p:nvSpPr>
          <p:spPr bwMode="auto">
            <a:xfrm>
              <a:off x="4614864" y="3656810"/>
              <a:ext cx="41449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4" name="Line 128"/>
            <p:cNvSpPr>
              <a:spLocks noChangeShapeType="1"/>
            </p:cNvSpPr>
            <p:nvPr/>
          </p:nvSpPr>
          <p:spPr bwMode="auto">
            <a:xfrm>
              <a:off x="4614864" y="5839623"/>
              <a:ext cx="41449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5" name="Line 129"/>
            <p:cNvSpPr>
              <a:spLocks noChangeShapeType="1"/>
            </p:cNvSpPr>
            <p:nvPr/>
          </p:nvSpPr>
          <p:spPr bwMode="auto">
            <a:xfrm flipV="1">
              <a:off x="8759827" y="3656810"/>
              <a:ext cx="0" cy="2182814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6" name="Line 130"/>
            <p:cNvSpPr>
              <a:spLocks noChangeShapeType="1"/>
            </p:cNvSpPr>
            <p:nvPr/>
          </p:nvSpPr>
          <p:spPr bwMode="auto">
            <a:xfrm flipV="1">
              <a:off x="4614864" y="3656810"/>
              <a:ext cx="0" cy="2182814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7" name="Line 131"/>
            <p:cNvSpPr>
              <a:spLocks noChangeShapeType="1"/>
            </p:cNvSpPr>
            <p:nvPr/>
          </p:nvSpPr>
          <p:spPr bwMode="auto">
            <a:xfrm>
              <a:off x="4614864" y="5839623"/>
              <a:ext cx="41449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8" name="Line 132"/>
            <p:cNvSpPr>
              <a:spLocks noChangeShapeType="1"/>
            </p:cNvSpPr>
            <p:nvPr/>
          </p:nvSpPr>
          <p:spPr bwMode="auto">
            <a:xfrm flipV="1">
              <a:off x="4614864" y="3656810"/>
              <a:ext cx="0" cy="2182814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39" name="Line 133"/>
            <p:cNvSpPr>
              <a:spLocks noChangeShapeType="1"/>
            </p:cNvSpPr>
            <p:nvPr/>
          </p:nvSpPr>
          <p:spPr bwMode="auto">
            <a:xfrm flipV="1">
              <a:off x="5029202" y="5811048"/>
              <a:ext cx="0" cy="28575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0" name="Line 134"/>
            <p:cNvSpPr>
              <a:spLocks noChangeShapeType="1"/>
            </p:cNvSpPr>
            <p:nvPr/>
          </p:nvSpPr>
          <p:spPr bwMode="auto">
            <a:xfrm>
              <a:off x="5029202" y="3656810"/>
              <a:ext cx="0" cy="26988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1" name="Rectangle 135"/>
            <p:cNvSpPr>
              <a:spLocks noChangeArrowheads="1"/>
            </p:cNvSpPr>
            <p:nvPr/>
          </p:nvSpPr>
          <p:spPr bwMode="auto">
            <a:xfrm>
              <a:off x="4986339" y="5884073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1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Line 136"/>
            <p:cNvSpPr>
              <a:spLocks noChangeShapeType="1"/>
            </p:cNvSpPr>
            <p:nvPr/>
          </p:nvSpPr>
          <p:spPr bwMode="auto">
            <a:xfrm flipV="1">
              <a:off x="5857877" y="5811048"/>
              <a:ext cx="0" cy="28575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3" name="Line 137"/>
            <p:cNvSpPr>
              <a:spLocks noChangeShapeType="1"/>
            </p:cNvSpPr>
            <p:nvPr/>
          </p:nvSpPr>
          <p:spPr bwMode="auto">
            <a:xfrm>
              <a:off x="5857877" y="3656810"/>
              <a:ext cx="0" cy="26988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4" name="Rectangle 138"/>
            <p:cNvSpPr>
              <a:spLocks noChangeArrowheads="1"/>
            </p:cNvSpPr>
            <p:nvPr/>
          </p:nvSpPr>
          <p:spPr bwMode="auto">
            <a:xfrm>
              <a:off x="5816602" y="5884073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2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Line 139"/>
            <p:cNvSpPr>
              <a:spLocks noChangeShapeType="1"/>
            </p:cNvSpPr>
            <p:nvPr/>
          </p:nvSpPr>
          <p:spPr bwMode="auto">
            <a:xfrm flipV="1">
              <a:off x="6686552" y="5811048"/>
              <a:ext cx="0" cy="28575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6" name="Line 140"/>
            <p:cNvSpPr>
              <a:spLocks noChangeShapeType="1"/>
            </p:cNvSpPr>
            <p:nvPr/>
          </p:nvSpPr>
          <p:spPr bwMode="auto">
            <a:xfrm>
              <a:off x="6686552" y="3656810"/>
              <a:ext cx="0" cy="26988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7" name="Rectangle 141"/>
            <p:cNvSpPr>
              <a:spLocks noChangeArrowheads="1"/>
            </p:cNvSpPr>
            <p:nvPr/>
          </p:nvSpPr>
          <p:spPr bwMode="auto">
            <a:xfrm>
              <a:off x="6645277" y="5884073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3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Line 142"/>
            <p:cNvSpPr>
              <a:spLocks noChangeShapeType="1"/>
            </p:cNvSpPr>
            <p:nvPr/>
          </p:nvSpPr>
          <p:spPr bwMode="auto">
            <a:xfrm flipV="1">
              <a:off x="7516814" y="5811048"/>
              <a:ext cx="0" cy="28575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49" name="Line 143"/>
            <p:cNvSpPr>
              <a:spLocks noChangeShapeType="1"/>
            </p:cNvSpPr>
            <p:nvPr/>
          </p:nvSpPr>
          <p:spPr bwMode="auto">
            <a:xfrm>
              <a:off x="7516814" y="3656810"/>
              <a:ext cx="0" cy="26988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0" name="Rectangle 144"/>
            <p:cNvSpPr>
              <a:spLocks noChangeArrowheads="1"/>
            </p:cNvSpPr>
            <p:nvPr/>
          </p:nvSpPr>
          <p:spPr bwMode="auto">
            <a:xfrm>
              <a:off x="7473952" y="5884073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4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Line 145"/>
            <p:cNvSpPr>
              <a:spLocks noChangeShapeType="1"/>
            </p:cNvSpPr>
            <p:nvPr/>
          </p:nvSpPr>
          <p:spPr bwMode="auto">
            <a:xfrm flipV="1">
              <a:off x="8345489" y="5811048"/>
              <a:ext cx="0" cy="28575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2" name="Line 146"/>
            <p:cNvSpPr>
              <a:spLocks noChangeShapeType="1"/>
            </p:cNvSpPr>
            <p:nvPr/>
          </p:nvSpPr>
          <p:spPr bwMode="auto">
            <a:xfrm>
              <a:off x="8345489" y="3656810"/>
              <a:ext cx="0" cy="26988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3" name="Rectangle 147"/>
            <p:cNvSpPr>
              <a:spLocks noChangeArrowheads="1"/>
            </p:cNvSpPr>
            <p:nvPr/>
          </p:nvSpPr>
          <p:spPr bwMode="auto">
            <a:xfrm>
              <a:off x="8302627" y="5884073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5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Line 148"/>
            <p:cNvSpPr>
              <a:spLocks noChangeShapeType="1"/>
            </p:cNvSpPr>
            <p:nvPr/>
          </p:nvSpPr>
          <p:spPr bwMode="auto">
            <a:xfrm>
              <a:off x="4614864" y="5839623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5" name="Line 149"/>
            <p:cNvSpPr>
              <a:spLocks noChangeShapeType="1"/>
            </p:cNvSpPr>
            <p:nvPr/>
          </p:nvSpPr>
          <p:spPr bwMode="auto">
            <a:xfrm flipH="1">
              <a:off x="8716964" y="5839623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6" name="Rectangle 150"/>
            <p:cNvSpPr>
              <a:spLocks noChangeArrowheads="1"/>
            </p:cNvSpPr>
            <p:nvPr/>
          </p:nvSpPr>
          <p:spPr bwMode="auto">
            <a:xfrm>
              <a:off x="4492627" y="5803111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0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" name="Line 151"/>
            <p:cNvSpPr>
              <a:spLocks noChangeShapeType="1"/>
            </p:cNvSpPr>
            <p:nvPr/>
          </p:nvSpPr>
          <p:spPr bwMode="auto">
            <a:xfrm>
              <a:off x="4614864" y="5476086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8" name="Line 152"/>
            <p:cNvSpPr>
              <a:spLocks noChangeShapeType="1"/>
            </p:cNvSpPr>
            <p:nvPr/>
          </p:nvSpPr>
          <p:spPr bwMode="auto">
            <a:xfrm flipH="1">
              <a:off x="8716964" y="5476086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59" name="Rectangle 153"/>
            <p:cNvSpPr>
              <a:spLocks noChangeArrowheads="1"/>
            </p:cNvSpPr>
            <p:nvPr/>
          </p:nvSpPr>
          <p:spPr bwMode="auto">
            <a:xfrm>
              <a:off x="4492627" y="5437986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5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0" name="Line 154"/>
            <p:cNvSpPr>
              <a:spLocks noChangeShapeType="1"/>
            </p:cNvSpPr>
            <p:nvPr/>
          </p:nvSpPr>
          <p:spPr bwMode="auto">
            <a:xfrm>
              <a:off x="4614864" y="5110960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61" name="Line 155"/>
            <p:cNvSpPr>
              <a:spLocks noChangeShapeType="1"/>
            </p:cNvSpPr>
            <p:nvPr/>
          </p:nvSpPr>
          <p:spPr bwMode="auto">
            <a:xfrm flipH="1">
              <a:off x="8716964" y="5110960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62" name="Rectangle 156"/>
            <p:cNvSpPr>
              <a:spLocks noChangeArrowheads="1"/>
            </p:cNvSpPr>
            <p:nvPr/>
          </p:nvSpPr>
          <p:spPr bwMode="auto">
            <a:xfrm>
              <a:off x="4408489" y="5074448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1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" name="Rectangle 157"/>
            <p:cNvSpPr>
              <a:spLocks noChangeArrowheads="1"/>
            </p:cNvSpPr>
            <p:nvPr/>
          </p:nvSpPr>
          <p:spPr bwMode="auto">
            <a:xfrm>
              <a:off x="4492627" y="5074448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0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4" name="Line 158"/>
            <p:cNvSpPr>
              <a:spLocks noChangeShapeType="1"/>
            </p:cNvSpPr>
            <p:nvPr/>
          </p:nvSpPr>
          <p:spPr bwMode="auto">
            <a:xfrm>
              <a:off x="4614864" y="4747423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65" name="Line 159"/>
            <p:cNvSpPr>
              <a:spLocks noChangeShapeType="1"/>
            </p:cNvSpPr>
            <p:nvPr/>
          </p:nvSpPr>
          <p:spPr bwMode="auto">
            <a:xfrm flipH="1">
              <a:off x="8716964" y="4747423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66" name="Rectangle 160"/>
            <p:cNvSpPr>
              <a:spLocks noChangeArrowheads="1"/>
            </p:cNvSpPr>
            <p:nvPr/>
          </p:nvSpPr>
          <p:spPr bwMode="auto">
            <a:xfrm>
              <a:off x="4408489" y="4710910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1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" name="Rectangle 161"/>
            <p:cNvSpPr>
              <a:spLocks noChangeArrowheads="1"/>
            </p:cNvSpPr>
            <p:nvPr/>
          </p:nvSpPr>
          <p:spPr bwMode="auto">
            <a:xfrm>
              <a:off x="4492627" y="4710910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5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8" name="Line 162"/>
            <p:cNvSpPr>
              <a:spLocks noChangeShapeType="1"/>
            </p:cNvSpPr>
            <p:nvPr/>
          </p:nvSpPr>
          <p:spPr bwMode="auto">
            <a:xfrm>
              <a:off x="4614864" y="4383885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69" name="Line 163"/>
            <p:cNvSpPr>
              <a:spLocks noChangeShapeType="1"/>
            </p:cNvSpPr>
            <p:nvPr/>
          </p:nvSpPr>
          <p:spPr bwMode="auto">
            <a:xfrm flipH="1">
              <a:off x="8716964" y="4383885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70" name="Rectangle 164"/>
            <p:cNvSpPr>
              <a:spLocks noChangeArrowheads="1"/>
            </p:cNvSpPr>
            <p:nvPr/>
          </p:nvSpPr>
          <p:spPr bwMode="auto">
            <a:xfrm>
              <a:off x="4408489" y="4347372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2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1" name="Rectangle 165"/>
            <p:cNvSpPr>
              <a:spLocks noChangeArrowheads="1"/>
            </p:cNvSpPr>
            <p:nvPr/>
          </p:nvSpPr>
          <p:spPr bwMode="auto">
            <a:xfrm>
              <a:off x="4492627" y="4347372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0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2" name="Line 166"/>
            <p:cNvSpPr>
              <a:spLocks noChangeShapeType="1"/>
            </p:cNvSpPr>
            <p:nvPr/>
          </p:nvSpPr>
          <p:spPr bwMode="auto">
            <a:xfrm>
              <a:off x="4614864" y="4020347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73" name="Line 167"/>
            <p:cNvSpPr>
              <a:spLocks noChangeShapeType="1"/>
            </p:cNvSpPr>
            <p:nvPr/>
          </p:nvSpPr>
          <p:spPr bwMode="auto">
            <a:xfrm flipH="1">
              <a:off x="8716964" y="4020347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74" name="Rectangle 168"/>
            <p:cNvSpPr>
              <a:spLocks noChangeArrowheads="1"/>
            </p:cNvSpPr>
            <p:nvPr/>
          </p:nvSpPr>
          <p:spPr bwMode="auto">
            <a:xfrm>
              <a:off x="4408489" y="3982247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2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5" name="Rectangle 169"/>
            <p:cNvSpPr>
              <a:spLocks noChangeArrowheads="1"/>
            </p:cNvSpPr>
            <p:nvPr/>
          </p:nvSpPr>
          <p:spPr bwMode="auto">
            <a:xfrm>
              <a:off x="4492627" y="3982247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5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6" name="Line 170"/>
            <p:cNvSpPr>
              <a:spLocks noChangeShapeType="1"/>
            </p:cNvSpPr>
            <p:nvPr/>
          </p:nvSpPr>
          <p:spPr bwMode="auto">
            <a:xfrm>
              <a:off x="4614864" y="3656810"/>
              <a:ext cx="41275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77" name="Line 171"/>
            <p:cNvSpPr>
              <a:spLocks noChangeShapeType="1"/>
            </p:cNvSpPr>
            <p:nvPr/>
          </p:nvSpPr>
          <p:spPr bwMode="auto">
            <a:xfrm flipH="1">
              <a:off x="8716964" y="3656810"/>
              <a:ext cx="428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78" name="Rectangle 172"/>
            <p:cNvSpPr>
              <a:spLocks noChangeArrowheads="1"/>
            </p:cNvSpPr>
            <p:nvPr/>
          </p:nvSpPr>
          <p:spPr bwMode="auto">
            <a:xfrm>
              <a:off x="4408489" y="3620297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3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173"/>
            <p:cNvSpPr>
              <a:spLocks noChangeArrowheads="1"/>
            </p:cNvSpPr>
            <p:nvPr/>
          </p:nvSpPr>
          <p:spPr bwMode="auto">
            <a:xfrm>
              <a:off x="4492627" y="3620297"/>
              <a:ext cx="77788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0" i="0" u="none" strike="noStrike" cap="none" normalizeH="0" baseline="0" smtClean="0">
                  <a:ln>
                    <a:noFill/>
                  </a:ln>
                  <a:solidFill>
                    <a:srgbClr val="231F20"/>
                  </a:solidFill>
                  <a:effectLst/>
                  <a:latin typeface="Helvetica" panose="020B0604020202020204" pitchFamily="34" charset="0"/>
                </a:rPr>
                <a:t>0</a:t>
              </a:r>
              <a:endParaRPr kumimoji="0" lang="de-DE" altLang="de-DE" sz="4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Line 174"/>
            <p:cNvSpPr>
              <a:spLocks noChangeShapeType="1"/>
            </p:cNvSpPr>
            <p:nvPr/>
          </p:nvSpPr>
          <p:spPr bwMode="auto">
            <a:xfrm>
              <a:off x="4614864" y="3656810"/>
              <a:ext cx="41449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1" name="Line 175"/>
            <p:cNvSpPr>
              <a:spLocks noChangeShapeType="1"/>
            </p:cNvSpPr>
            <p:nvPr/>
          </p:nvSpPr>
          <p:spPr bwMode="auto">
            <a:xfrm>
              <a:off x="4614864" y="5839623"/>
              <a:ext cx="4144963" cy="0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2" name="Line 176"/>
            <p:cNvSpPr>
              <a:spLocks noChangeShapeType="1"/>
            </p:cNvSpPr>
            <p:nvPr/>
          </p:nvSpPr>
          <p:spPr bwMode="auto">
            <a:xfrm flipV="1">
              <a:off x="8759827" y="3656810"/>
              <a:ext cx="0" cy="2182814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3" name="Line 177"/>
            <p:cNvSpPr>
              <a:spLocks noChangeShapeType="1"/>
            </p:cNvSpPr>
            <p:nvPr/>
          </p:nvSpPr>
          <p:spPr bwMode="auto">
            <a:xfrm flipV="1">
              <a:off x="4614864" y="3656810"/>
              <a:ext cx="0" cy="2182814"/>
            </a:xfrm>
            <a:prstGeom prst="line">
              <a:avLst/>
            </a:prstGeom>
            <a:noFill/>
            <a:ln w="635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4" name="Rectangle 178"/>
            <p:cNvSpPr>
              <a:spLocks noChangeArrowheads="1"/>
            </p:cNvSpPr>
            <p:nvPr/>
          </p:nvSpPr>
          <p:spPr bwMode="auto">
            <a:xfrm>
              <a:off x="4814889" y="5087148"/>
              <a:ext cx="190500" cy="752475"/>
            </a:xfrm>
            <a:prstGeom prst="rect">
              <a:avLst/>
            </a:prstGeom>
            <a:solidFill>
              <a:srgbClr val="4B4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5" name="Rectangle 179"/>
            <p:cNvSpPr>
              <a:spLocks noChangeArrowheads="1"/>
            </p:cNvSpPr>
            <p:nvPr/>
          </p:nvSpPr>
          <p:spPr bwMode="auto">
            <a:xfrm>
              <a:off x="4814889" y="5087148"/>
              <a:ext cx="190500" cy="752475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6" name="Rectangle 180"/>
            <p:cNvSpPr>
              <a:spLocks noChangeArrowheads="1"/>
            </p:cNvSpPr>
            <p:nvPr/>
          </p:nvSpPr>
          <p:spPr bwMode="auto">
            <a:xfrm>
              <a:off x="5643564" y="4247360"/>
              <a:ext cx="190500" cy="1592263"/>
            </a:xfrm>
            <a:prstGeom prst="rect">
              <a:avLst/>
            </a:prstGeom>
            <a:solidFill>
              <a:srgbClr val="4B4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7" name="Rectangle 181"/>
            <p:cNvSpPr>
              <a:spLocks noChangeArrowheads="1"/>
            </p:cNvSpPr>
            <p:nvPr/>
          </p:nvSpPr>
          <p:spPr bwMode="auto">
            <a:xfrm>
              <a:off x="5643564" y="4247360"/>
              <a:ext cx="190500" cy="1592263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8" name="Rectangle 182"/>
            <p:cNvSpPr>
              <a:spLocks noChangeArrowheads="1"/>
            </p:cNvSpPr>
            <p:nvPr/>
          </p:nvSpPr>
          <p:spPr bwMode="auto">
            <a:xfrm>
              <a:off x="6472239" y="3698085"/>
              <a:ext cx="190500" cy="2141539"/>
            </a:xfrm>
            <a:prstGeom prst="rect">
              <a:avLst/>
            </a:prstGeom>
            <a:solidFill>
              <a:srgbClr val="4B4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89" name="Rectangle 183"/>
            <p:cNvSpPr>
              <a:spLocks noChangeArrowheads="1"/>
            </p:cNvSpPr>
            <p:nvPr/>
          </p:nvSpPr>
          <p:spPr bwMode="auto">
            <a:xfrm>
              <a:off x="6472239" y="3698085"/>
              <a:ext cx="190500" cy="2141539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0" name="Rectangle 184"/>
            <p:cNvSpPr>
              <a:spLocks noChangeArrowheads="1"/>
            </p:cNvSpPr>
            <p:nvPr/>
          </p:nvSpPr>
          <p:spPr bwMode="auto">
            <a:xfrm>
              <a:off x="7302502" y="3921922"/>
              <a:ext cx="188913" cy="1917701"/>
            </a:xfrm>
            <a:prstGeom prst="rect">
              <a:avLst/>
            </a:prstGeom>
            <a:solidFill>
              <a:srgbClr val="4B4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1" name="Rectangle 185"/>
            <p:cNvSpPr>
              <a:spLocks noChangeArrowheads="1"/>
            </p:cNvSpPr>
            <p:nvPr/>
          </p:nvSpPr>
          <p:spPr bwMode="auto">
            <a:xfrm>
              <a:off x="7302502" y="3921922"/>
              <a:ext cx="188913" cy="1917701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2" name="Rectangle 186"/>
            <p:cNvSpPr>
              <a:spLocks noChangeArrowheads="1"/>
            </p:cNvSpPr>
            <p:nvPr/>
          </p:nvSpPr>
          <p:spPr bwMode="auto">
            <a:xfrm>
              <a:off x="8131177" y="4964910"/>
              <a:ext cx="188913" cy="874713"/>
            </a:xfrm>
            <a:prstGeom prst="rect">
              <a:avLst/>
            </a:prstGeom>
            <a:solidFill>
              <a:srgbClr val="4B4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3" name="Rectangle 187"/>
            <p:cNvSpPr>
              <a:spLocks noChangeArrowheads="1"/>
            </p:cNvSpPr>
            <p:nvPr/>
          </p:nvSpPr>
          <p:spPr bwMode="auto">
            <a:xfrm>
              <a:off x="8131177" y="4964910"/>
              <a:ext cx="188913" cy="874713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4" name="Line 188"/>
            <p:cNvSpPr>
              <a:spLocks noChangeShapeType="1"/>
            </p:cNvSpPr>
            <p:nvPr/>
          </p:nvSpPr>
          <p:spPr bwMode="auto">
            <a:xfrm>
              <a:off x="4614864" y="5839623"/>
              <a:ext cx="4144963" cy="0"/>
            </a:xfrm>
            <a:prstGeom prst="line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5" name="Rectangle 189"/>
            <p:cNvSpPr>
              <a:spLocks noChangeArrowheads="1"/>
            </p:cNvSpPr>
            <p:nvPr/>
          </p:nvSpPr>
          <p:spPr bwMode="auto">
            <a:xfrm>
              <a:off x="5053014" y="5214148"/>
              <a:ext cx="188913" cy="625475"/>
            </a:xfrm>
            <a:prstGeom prst="rect">
              <a:avLst/>
            </a:prstGeom>
            <a:solidFill>
              <a:srgbClr val="8C4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6" name="Rectangle 190"/>
            <p:cNvSpPr>
              <a:spLocks noChangeArrowheads="1"/>
            </p:cNvSpPr>
            <p:nvPr/>
          </p:nvSpPr>
          <p:spPr bwMode="auto">
            <a:xfrm>
              <a:off x="5053014" y="5214148"/>
              <a:ext cx="188913" cy="625475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7" name="Rectangle 191"/>
            <p:cNvSpPr>
              <a:spLocks noChangeArrowheads="1"/>
            </p:cNvSpPr>
            <p:nvPr/>
          </p:nvSpPr>
          <p:spPr bwMode="auto">
            <a:xfrm>
              <a:off x="5881689" y="4212435"/>
              <a:ext cx="188913" cy="1627188"/>
            </a:xfrm>
            <a:prstGeom prst="rect">
              <a:avLst/>
            </a:prstGeom>
            <a:solidFill>
              <a:srgbClr val="8C4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8" name="Rectangle 192"/>
            <p:cNvSpPr>
              <a:spLocks noChangeArrowheads="1"/>
            </p:cNvSpPr>
            <p:nvPr/>
          </p:nvSpPr>
          <p:spPr bwMode="auto">
            <a:xfrm>
              <a:off x="5881689" y="4212435"/>
              <a:ext cx="188913" cy="1627188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199" name="Rectangle 193"/>
            <p:cNvSpPr>
              <a:spLocks noChangeArrowheads="1"/>
            </p:cNvSpPr>
            <p:nvPr/>
          </p:nvSpPr>
          <p:spPr bwMode="auto">
            <a:xfrm>
              <a:off x="6710364" y="3872710"/>
              <a:ext cx="190500" cy="1966914"/>
            </a:xfrm>
            <a:prstGeom prst="rect">
              <a:avLst/>
            </a:prstGeom>
            <a:solidFill>
              <a:srgbClr val="8C4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200" name="Rectangle 194"/>
            <p:cNvSpPr>
              <a:spLocks noChangeArrowheads="1"/>
            </p:cNvSpPr>
            <p:nvPr/>
          </p:nvSpPr>
          <p:spPr bwMode="auto">
            <a:xfrm>
              <a:off x="6710364" y="3872710"/>
              <a:ext cx="190500" cy="1966914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201" name="Rectangle 195"/>
            <p:cNvSpPr>
              <a:spLocks noChangeArrowheads="1"/>
            </p:cNvSpPr>
            <p:nvPr/>
          </p:nvSpPr>
          <p:spPr bwMode="auto">
            <a:xfrm>
              <a:off x="7539039" y="4090197"/>
              <a:ext cx="190500" cy="1749426"/>
            </a:xfrm>
            <a:prstGeom prst="rect">
              <a:avLst/>
            </a:prstGeom>
            <a:solidFill>
              <a:srgbClr val="8C4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202" name="Rectangle 196"/>
            <p:cNvSpPr>
              <a:spLocks noChangeArrowheads="1"/>
            </p:cNvSpPr>
            <p:nvPr/>
          </p:nvSpPr>
          <p:spPr bwMode="auto">
            <a:xfrm>
              <a:off x="7539039" y="4090197"/>
              <a:ext cx="190500" cy="1749426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203" name="Rectangle 197"/>
            <p:cNvSpPr>
              <a:spLocks noChangeArrowheads="1"/>
            </p:cNvSpPr>
            <p:nvPr/>
          </p:nvSpPr>
          <p:spPr bwMode="auto">
            <a:xfrm>
              <a:off x="8369302" y="4529935"/>
              <a:ext cx="188913" cy="1309688"/>
            </a:xfrm>
            <a:prstGeom prst="rect">
              <a:avLst/>
            </a:prstGeom>
            <a:solidFill>
              <a:srgbClr val="8C4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204" name="Rectangle 198"/>
            <p:cNvSpPr>
              <a:spLocks noChangeArrowheads="1"/>
            </p:cNvSpPr>
            <p:nvPr/>
          </p:nvSpPr>
          <p:spPr bwMode="auto">
            <a:xfrm>
              <a:off x="8369302" y="4529935"/>
              <a:ext cx="188913" cy="1309688"/>
            </a:xfrm>
            <a:prstGeom prst="rect">
              <a:avLst/>
            </a:prstGeom>
            <a:noFill/>
            <a:ln w="25400" cap="flat">
              <a:solidFill>
                <a:srgbClr val="231F2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4000"/>
            </a:p>
          </p:txBody>
        </p:sp>
        <p:sp>
          <p:nvSpPr>
            <p:cNvPr id="246" name="Textfeld 245"/>
            <p:cNvSpPr txBox="1"/>
            <p:nvPr/>
          </p:nvSpPr>
          <p:spPr>
            <a:xfrm rot="16200000">
              <a:off x="3070521" y="4600857"/>
              <a:ext cx="21499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 err="1" smtClean="0"/>
                <a:t>Percentage</a:t>
              </a:r>
              <a:endParaRPr lang="de-DE" b="1" dirty="0"/>
            </a:p>
          </p:txBody>
        </p:sp>
        <p:sp>
          <p:nvSpPr>
            <p:cNvPr id="247" name="Textfeld 246"/>
            <p:cNvSpPr txBox="1"/>
            <p:nvPr/>
          </p:nvSpPr>
          <p:spPr>
            <a:xfrm>
              <a:off x="6018350" y="597773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 smtClean="0"/>
                <a:t>Score</a:t>
              </a:r>
              <a:endParaRPr lang="de-DE" b="1" dirty="0"/>
            </a:p>
          </p:txBody>
        </p:sp>
        <p:grpSp>
          <p:nvGrpSpPr>
            <p:cNvPr id="251" name="Gruppieren 250"/>
            <p:cNvGrpSpPr/>
            <p:nvPr/>
          </p:nvGrpSpPr>
          <p:grpSpPr>
            <a:xfrm>
              <a:off x="4752977" y="3636579"/>
              <a:ext cx="1695809" cy="276999"/>
              <a:chOff x="4752977" y="3636579"/>
              <a:chExt cx="1695809" cy="276999"/>
            </a:xfrm>
          </p:grpSpPr>
          <p:sp>
            <p:nvSpPr>
              <p:cNvPr id="240" name="Rectangle 234"/>
              <p:cNvSpPr>
                <a:spLocks noChangeArrowheads="1"/>
              </p:cNvSpPr>
              <p:nvPr/>
            </p:nvSpPr>
            <p:spPr bwMode="auto">
              <a:xfrm>
                <a:off x="4752977" y="3729041"/>
                <a:ext cx="369888" cy="92075"/>
              </a:xfrm>
              <a:prstGeom prst="rect">
                <a:avLst/>
              </a:prstGeom>
              <a:solidFill>
                <a:srgbClr val="4B4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4000"/>
              </a:p>
            </p:txBody>
          </p:sp>
          <p:sp>
            <p:nvSpPr>
              <p:cNvPr id="248" name="Textfeld 247"/>
              <p:cNvSpPr txBox="1"/>
              <p:nvPr/>
            </p:nvSpPr>
            <p:spPr>
              <a:xfrm>
                <a:off x="5080634" y="3636579"/>
                <a:ext cx="13681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b="1" dirty="0" smtClean="0"/>
                  <a:t>Facebook</a:t>
                </a:r>
                <a:endParaRPr lang="de-DE" sz="1200" b="1" dirty="0"/>
              </a:p>
            </p:txBody>
          </p:sp>
        </p:grpSp>
        <p:grpSp>
          <p:nvGrpSpPr>
            <p:cNvPr id="250" name="Gruppieren 249"/>
            <p:cNvGrpSpPr/>
            <p:nvPr/>
          </p:nvGrpSpPr>
          <p:grpSpPr>
            <a:xfrm>
              <a:off x="4752977" y="3861048"/>
              <a:ext cx="1691231" cy="276999"/>
              <a:chOff x="4752977" y="3861048"/>
              <a:chExt cx="1691231" cy="276999"/>
            </a:xfrm>
          </p:grpSpPr>
          <p:sp>
            <p:nvSpPr>
              <p:cNvPr id="244" name="Rectangle 238"/>
              <p:cNvSpPr>
                <a:spLocks noChangeArrowheads="1"/>
              </p:cNvSpPr>
              <p:nvPr/>
            </p:nvSpPr>
            <p:spPr bwMode="auto">
              <a:xfrm>
                <a:off x="4752977" y="3953510"/>
                <a:ext cx="369888" cy="92075"/>
              </a:xfrm>
              <a:prstGeom prst="rect">
                <a:avLst/>
              </a:prstGeom>
              <a:solidFill>
                <a:srgbClr val="8C49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sz="4000"/>
              </a:p>
            </p:txBody>
          </p:sp>
          <p:sp>
            <p:nvSpPr>
              <p:cNvPr id="249" name="Textfeld 248"/>
              <p:cNvSpPr txBox="1"/>
              <p:nvPr/>
            </p:nvSpPr>
            <p:spPr>
              <a:xfrm>
                <a:off x="5076056" y="3861048"/>
                <a:ext cx="136815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b="1" dirty="0" err="1" smtClean="0"/>
                  <a:t>Microworkers</a:t>
                </a:r>
                <a:endParaRPr lang="de-DE" sz="1200" b="1" dirty="0"/>
              </a:p>
            </p:txBody>
          </p:sp>
        </p:grpSp>
      </p:grpSp>
      <p:sp>
        <p:nvSpPr>
          <p:cNvPr id="7" name="Oval 6"/>
          <p:cNvSpPr/>
          <p:nvPr/>
        </p:nvSpPr>
        <p:spPr>
          <a:xfrm>
            <a:off x="8014271" y="4631568"/>
            <a:ext cx="873124" cy="935039"/>
          </a:xfrm>
          <a:prstGeom prst="ellipse">
            <a:avLst/>
          </a:prstGeom>
          <a:noFill/>
          <a:ln w="34925">
            <a:solidFill>
              <a:srgbClr val="0170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5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Crowdsourcing Frameworks</a:t>
            </a:r>
            <a:endParaRPr lang="en-US" dirty="0"/>
          </a:p>
        </p:txBody>
      </p:sp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43" y="2132856"/>
            <a:ext cx="8735126" cy="38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1231969"/>
            <a:ext cx="8446376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Hoßfeld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T.; </a:t>
            </a: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Hirth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M.; </a:t>
            </a: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Korshunov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P.; </a:t>
            </a: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Hanhart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P.; </a:t>
            </a: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Gardlo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B.; </a:t>
            </a: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Keimel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C.; </a:t>
            </a:r>
            <a:r>
              <a:rPr lang="en-US" b="0" dirty="0" err="1">
                <a:latin typeface="Times" charset="0"/>
                <a:ea typeface="Times" charset="0"/>
                <a:cs typeface="Times" charset="0"/>
              </a:rPr>
              <a:t>Timmerer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 C., "</a:t>
            </a:r>
            <a:r>
              <a:rPr lang="en-US" dirty="0">
                <a:latin typeface="Times" charset="0"/>
                <a:ea typeface="Times" charset="0"/>
                <a:cs typeface="Times" charset="0"/>
              </a:rPr>
              <a:t>Survey of web-based crowdsourcing frameworks for subjective quality assessment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," </a:t>
            </a:r>
            <a:r>
              <a:rPr lang="en-US" b="0" i="1" dirty="0">
                <a:latin typeface="Times" charset="0"/>
                <a:ea typeface="Times" charset="0"/>
                <a:cs typeface="Times" charset="0"/>
              </a:rPr>
              <a:t>Multimedia Signal Processing (MMSP), 2014 IEEE 16th International Workshop on</a:t>
            </a:r>
            <a:r>
              <a:rPr lang="en-US" b="0" dirty="0">
                <a:latin typeface="Times" charset="0"/>
                <a:ea typeface="Times" charset="0"/>
                <a:cs typeface="Times" charset="0"/>
              </a:rPr>
              <a:t> , vol., no., pp.1,6, 22-24 Sept. 2014</a:t>
            </a:r>
            <a:endParaRPr lang="en-US" b="0" dirty="0"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08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Ongoing works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1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QUALINET Task Force on Crowdsourcing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>
              <a:solidFill>
                <a:srgbClr val="0070C0"/>
              </a:solidFill>
            </a:endParaRPr>
          </a:p>
          <a:p>
            <a:r>
              <a:rPr lang="en-US" sz="2000" b="1" dirty="0" smtClean="0"/>
              <a:t>ITU-T Standardization efforts in P.CROWD</a:t>
            </a:r>
          </a:p>
          <a:p>
            <a:pPr lvl="1">
              <a:buFont typeface="LucidaGrande" charset="0"/>
              <a:buChar char="→"/>
            </a:pPr>
            <a:r>
              <a:rPr lang="en-US" dirty="0"/>
              <a:t>Comparison </a:t>
            </a:r>
            <a:r>
              <a:rPr lang="en-US" dirty="0" smtClean="0"/>
              <a:t>lab (P.800)  &amp; Crowdsourcing</a:t>
            </a:r>
            <a:endParaRPr lang="en-US" b="1" dirty="0" smtClean="0"/>
          </a:p>
          <a:p>
            <a:pPr lvl="2"/>
            <a:r>
              <a:rPr lang="en-US" dirty="0" smtClean="0"/>
              <a:t>Dataset: used for P.863</a:t>
            </a:r>
          </a:p>
          <a:p>
            <a:pPr lvl="2"/>
            <a:r>
              <a:rPr lang="en-US" dirty="0" smtClean="0"/>
              <a:t>Analysis </a:t>
            </a:r>
            <a:r>
              <a:rPr lang="en-US" dirty="0"/>
              <a:t>of CS </a:t>
            </a:r>
            <a:r>
              <a:rPr lang="en-US" dirty="0" smtClean="0"/>
              <a:t>platforms: </a:t>
            </a:r>
            <a:r>
              <a:rPr lang="en-US" dirty="0" err="1" smtClean="0"/>
              <a:t>Crowdee</a:t>
            </a:r>
            <a:r>
              <a:rPr lang="en-US" dirty="0" smtClean="0"/>
              <a:t>, </a:t>
            </a:r>
            <a:r>
              <a:rPr lang="en-US" dirty="0" err="1" smtClean="0"/>
              <a:t>Microworkers</a:t>
            </a:r>
            <a:r>
              <a:rPr lang="en-US" dirty="0" smtClean="0"/>
              <a:t>, </a:t>
            </a:r>
            <a:r>
              <a:rPr lang="en-US" dirty="0" err="1" smtClean="0"/>
              <a:t>Mturk</a:t>
            </a:r>
            <a:r>
              <a:rPr lang="en-US" dirty="0"/>
              <a:t>,</a:t>
            </a:r>
            <a:r>
              <a:rPr lang="en-US" dirty="0"/>
              <a:t> </a:t>
            </a:r>
            <a:r>
              <a:rPr lang="en-US" dirty="0" err="1" smtClean="0"/>
              <a:t>CrowdFlower</a:t>
            </a:r>
            <a:endParaRPr lang="en-US" dirty="0" smtClean="0"/>
          </a:p>
          <a:p>
            <a:pPr lvl="3"/>
            <a:r>
              <a:rPr lang="en-US" sz="1400" dirty="0" smtClean="0"/>
              <a:t>Suitable for Speech </a:t>
            </a:r>
            <a:r>
              <a:rPr lang="en-US" sz="1400" dirty="0" err="1" smtClean="0"/>
              <a:t>QoE</a:t>
            </a:r>
            <a:r>
              <a:rPr lang="en-US" sz="1400" dirty="0" smtClean="0"/>
              <a:t> test?</a:t>
            </a:r>
          </a:p>
          <a:p>
            <a:pPr lvl="2"/>
            <a:r>
              <a:rPr lang="en-US" dirty="0" smtClean="0"/>
              <a:t>Reliability check?</a:t>
            </a:r>
            <a:endParaRPr lang="en-US" dirty="0" smtClean="0"/>
          </a:p>
          <a:p>
            <a:r>
              <a:rPr lang="en-US" sz="2000" dirty="0" smtClean="0"/>
              <a:t>Adaptive</a:t>
            </a:r>
            <a:r>
              <a:rPr lang="en-US" sz="2000" dirty="0"/>
              <a:t> </a:t>
            </a:r>
            <a:r>
              <a:rPr lang="en-US" sz="2000" dirty="0" smtClean="0"/>
              <a:t>Crowdsourcing</a:t>
            </a:r>
            <a:endParaRPr lang="en-US" sz="2000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84931" y="908050"/>
            <a:ext cx="9006516" cy="3556402"/>
            <a:chOff x="81254" y="1124744"/>
            <a:chExt cx="9144000" cy="35564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54" y="1124744"/>
              <a:ext cx="9144000" cy="3556402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6" name="Rectangle 5"/>
            <p:cNvSpPr/>
            <p:nvPr/>
          </p:nvSpPr>
          <p:spPr>
            <a:xfrm>
              <a:off x="1094882" y="1124744"/>
              <a:ext cx="4536504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C00000"/>
                  </a:solidFill>
                  <a:hlinkClick r:id="rId4"/>
                </a:rPr>
                <a:t>https://www3.informatik.uni-wuerzburg.de/</a:t>
              </a:r>
              <a:r>
                <a:rPr lang="en-US" sz="1000" dirty="0" err="1">
                  <a:solidFill>
                    <a:srgbClr val="C00000"/>
                  </a:solidFill>
                  <a:hlinkClick r:id="rId4"/>
                </a:rPr>
                <a:t>qoewiki</a:t>
              </a:r>
              <a:r>
                <a:rPr lang="en-US" sz="1000" dirty="0">
                  <a:solidFill>
                    <a:srgbClr val="C00000"/>
                  </a:solidFill>
                  <a:hlinkClick r:id="rId4"/>
                </a:rPr>
                <a:t>/</a:t>
              </a:r>
              <a:r>
                <a:rPr lang="en-US" sz="1000" dirty="0" err="1">
                  <a:solidFill>
                    <a:srgbClr val="C00000"/>
                  </a:solidFill>
                  <a:hlinkClick r:id="rId4"/>
                </a:rPr>
                <a:t>qualinet:crowd</a:t>
              </a:r>
              <a:endParaRPr lang="en-US" sz="1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169268" y="44747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4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1"/>
          </p:nvPr>
        </p:nvSpPr>
        <p:spPr>
          <a:xfrm>
            <a:off x="360000" y="1916832"/>
            <a:ext cx="8614138" cy="2032000"/>
          </a:xfrm>
        </p:spPr>
        <p:txBody>
          <a:bodyPr/>
          <a:lstStyle/>
          <a:p>
            <a:r>
              <a:rPr lang="en-US" dirty="0"/>
              <a:t>Best Practices for Crowdsourced </a:t>
            </a:r>
            <a:r>
              <a:rPr lang="en-US" dirty="0" err="1"/>
              <a:t>QoE</a:t>
            </a:r>
            <a:r>
              <a:rPr lang="en-US" dirty="0"/>
              <a:t> </a:t>
            </a:r>
            <a:r>
              <a:rPr lang="en-US" dirty="0" smtClean="0"/>
              <a:t>Studies: </a:t>
            </a:r>
            <a:r>
              <a:rPr lang="en-US" dirty="0" err="1" smtClean="0"/>
              <a:t>QoE</a:t>
            </a:r>
            <a:r>
              <a:rPr lang="en-US" dirty="0" smtClean="0"/>
              <a:t> </a:t>
            </a:r>
            <a:r>
              <a:rPr lang="en-US" dirty="0" err="1"/>
              <a:t>Crowdtesting</a:t>
            </a:r>
            <a:endParaRPr lang="en-US" dirty="0"/>
          </a:p>
        </p:txBody>
      </p:sp>
      <p:sp>
        <p:nvSpPr>
          <p:cNvPr id="3" name="Textplatzhalter 1"/>
          <p:cNvSpPr txBox="1">
            <a:spLocks/>
          </p:cNvSpPr>
          <p:nvPr/>
        </p:nvSpPr>
        <p:spPr bwMode="auto">
          <a:xfrm>
            <a:off x="360000" y="4860000"/>
            <a:ext cx="5969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3500" b="0" kern="1200">
                <a:solidFill>
                  <a:srgbClr val="FFFFFF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platzhalter 2"/>
          <p:cNvSpPr txBox="1">
            <a:spLocks/>
          </p:cNvSpPr>
          <p:nvPr/>
        </p:nvSpPr>
        <p:spPr>
          <a:xfrm>
            <a:off x="330467" y="3789040"/>
            <a:ext cx="8028424" cy="14414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 sz="24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–"/>
              <a:defRPr sz="20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95350" indent="-180975" algn="l" defTabSz="4572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Lucida Grande" charset="0"/>
              <a:buChar char="▪"/>
              <a:tabLst>
                <a:tab pos="895350" algn="l"/>
              </a:tabLst>
              <a:defRPr sz="1600" b="0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 smtClean="0">
                <a:solidFill>
                  <a:schemeClr val="bg1"/>
                </a:solidFill>
              </a:rPr>
              <a:t>Samira Tavakoli</a:t>
            </a:r>
            <a:r>
              <a:rPr lang="en-US" sz="2200" dirty="0" smtClean="0">
                <a:solidFill>
                  <a:schemeClr val="bg1"/>
                </a:solidFill>
              </a:rPr>
              <a:t>, Tobias </a:t>
            </a:r>
            <a:r>
              <a:rPr lang="en-US" sz="2200" dirty="0" err="1" smtClean="0">
                <a:solidFill>
                  <a:schemeClr val="bg1"/>
                </a:solidFill>
              </a:rPr>
              <a:t>Hoßfeld</a:t>
            </a:r>
            <a:endParaRPr lang="en-US" sz="2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yle2">
  <a:themeElements>
    <a:clrScheme name="UDE Farbwelt">
      <a:dk1>
        <a:srgbClr val="1A171B"/>
      </a:dk1>
      <a:lt1>
        <a:srgbClr val="FFFFFF"/>
      </a:lt1>
      <a:dk2>
        <a:srgbClr val="1A171B"/>
      </a:dk2>
      <a:lt2>
        <a:srgbClr val="EFE4BF"/>
      </a:lt2>
      <a:accent1>
        <a:srgbClr val="004C93"/>
      </a:accent1>
      <a:accent2>
        <a:srgbClr val="EFE4BF"/>
      </a:accent2>
      <a:accent3>
        <a:srgbClr val="DFE4F2"/>
      </a:accent3>
      <a:accent4>
        <a:srgbClr val="004C93"/>
      </a:accent4>
      <a:accent5>
        <a:srgbClr val="4BACC6"/>
      </a:accent5>
      <a:accent6>
        <a:srgbClr val="F79646"/>
      </a:accent6>
      <a:hlink>
        <a:srgbClr val="1A171B"/>
      </a:hlink>
      <a:folHlink>
        <a:srgbClr val="004C93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i3_powerpoint_2003_style</Template>
  <TotalTime>6779</TotalTime>
  <Words>975</Words>
  <Application>Microsoft Macintosh PowerPoint</Application>
  <PresentationFormat>On-screen Show (4:3)</PresentationFormat>
  <Paragraphs>254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Calibri</vt:lpstr>
      <vt:lpstr>Cambria Math</vt:lpstr>
      <vt:lpstr>Helvetica</vt:lpstr>
      <vt:lpstr>Lucida Grande</vt:lpstr>
      <vt:lpstr>LucidaGrande</vt:lpstr>
      <vt:lpstr>Times</vt:lpstr>
      <vt:lpstr>Wingdings</vt:lpstr>
      <vt:lpstr>ヒラギノ角ゴ Pro W3</vt:lpstr>
      <vt:lpstr>Arial</vt:lpstr>
      <vt:lpstr>style2</vt:lpstr>
      <vt:lpstr>PowerPoint Presentation</vt:lpstr>
      <vt:lpstr>Background</vt:lpstr>
      <vt:lpstr>Potential of Crowdsourced QoE</vt:lpstr>
      <vt:lpstr>Challenges of Crowdsourced QoE</vt:lpstr>
      <vt:lpstr>User Ratings and Consistency Questions</vt:lpstr>
      <vt:lpstr>Monitoring to Identify Unreliable Users</vt:lpstr>
      <vt:lpstr>Example: Detecting unreliable workers</vt:lpstr>
      <vt:lpstr>Best Practices  and Lessons Learned</vt:lpstr>
      <vt:lpstr>Pitfalls and Lessons Learned</vt:lpstr>
      <vt:lpstr> Lab vs. CS: Choice of evaluation methodology matters!</vt:lpstr>
      <vt:lpstr>Impact of test design choice</vt:lpstr>
      <vt:lpstr>Data Quality &amp; Reliability</vt:lpstr>
      <vt:lpstr>Motivation &amp; Incentives</vt:lpstr>
      <vt:lpstr>Crowdsourcing Frameworks</vt:lpstr>
      <vt:lpstr>PowerPoint Presentation</vt:lpstr>
      <vt:lpstr>QUALINET Task Force on Crowdsourcing</vt:lpstr>
      <vt:lpstr>PowerPoint Presentation</vt:lpstr>
    </vt:vector>
  </TitlesOfParts>
  <Company>University of Würzburg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QoE for HTTP Adaptive Video Streaming</dc:title>
  <dc:creator>Tobias Hoßfeld</dc:creator>
  <cp:lastModifiedBy>Samira Tavakoli</cp:lastModifiedBy>
  <cp:revision>1952</cp:revision>
  <cp:lastPrinted>2011-12-14T18:21:40Z</cp:lastPrinted>
  <dcterms:created xsi:type="dcterms:W3CDTF">2007-01-25T18:59:56Z</dcterms:created>
  <dcterms:modified xsi:type="dcterms:W3CDTF">2016-10-27T14:48:38Z</dcterms:modified>
</cp:coreProperties>
</file>