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emf" ContentType="image/x-emf"/>
  <Default Extension="rels" ContentType="application/vnd.openxmlformats-package.relationships+xml"/>
  <Default Extension="wdp" ContentType="image/vnd.ms-photo"/>
  <Default Extension="png" ContentType="image/png"/>
  <Default Extension="wmf" ContentType="image/x-w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54" r:id="rId1"/>
  </p:sldMasterIdLst>
  <p:notesMasterIdLst>
    <p:notesMasterId r:id="rId21"/>
  </p:notesMasterIdLst>
  <p:handoutMasterIdLst>
    <p:handoutMasterId r:id="rId22"/>
  </p:handoutMasterIdLst>
  <p:sldIdLst>
    <p:sldId id="944" r:id="rId2"/>
    <p:sldId id="977" r:id="rId3"/>
    <p:sldId id="984" r:id="rId4"/>
    <p:sldId id="953" r:id="rId5"/>
    <p:sldId id="988" r:id="rId6"/>
    <p:sldId id="985" r:id="rId7"/>
    <p:sldId id="980" r:id="rId8"/>
    <p:sldId id="1006" r:id="rId9"/>
    <p:sldId id="982" r:id="rId10"/>
    <p:sldId id="989" r:id="rId11"/>
    <p:sldId id="981" r:id="rId12"/>
    <p:sldId id="992" r:id="rId13"/>
    <p:sldId id="997" r:id="rId14"/>
    <p:sldId id="972" r:id="rId15"/>
    <p:sldId id="1003" r:id="rId16"/>
    <p:sldId id="1004" r:id="rId17"/>
    <p:sldId id="959" r:id="rId18"/>
    <p:sldId id="1002" r:id="rId19"/>
    <p:sldId id="1008" r:id="rId20"/>
  </p:sldIdLst>
  <p:sldSz cx="9144000" cy="6858000" type="screen4x3"/>
  <p:notesSz cx="6797675" cy="9928225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400" b="1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1400" b="1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1400" b="1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1400" b="1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1400" b="1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400" b="1"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1400" b="1"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1400" b="1"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1400" b="1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461EF"/>
    <a:srgbClr val="F468FF"/>
    <a:srgbClr val="8237BA"/>
    <a:srgbClr val="5C2586"/>
    <a:srgbClr val="D64CFF"/>
    <a:srgbClr val="B24DFF"/>
    <a:srgbClr val="9E44E2"/>
    <a:srgbClr val="FF4341"/>
    <a:srgbClr val="E73B39"/>
    <a:srgbClr val="A9162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A107856-5554-42FB-B03E-39F5DBC370BA}" styleName="Mittlere Formatvorlage 4 - Akz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C4B1156A-380E-4F78-BDF5-A606A8083BF9}" styleName="Mittlere Formatvorlage 4 - Akz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306799F8-075E-4A3A-A7F6-7FBC6576F1A4}" styleName="Designformatvorlage 2 - Akzent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9D7B26C5-4107-4FEC-AEDC-1716B250A1EF}" styleName="Helle Formatvorlag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8D230F3-CF80-4859-8CE7-A43EE81993B5}" styleName="Helle Formatvorlage 1 - Akz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3B4B98B0-60AC-42C2-AFA5-B58CD77FA1E5}" styleName="Helle Formatvorlage 1 - Akz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Helle Formatvorlage 1 - Akz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5940675A-B579-460E-94D1-54222C63F5DA}" styleName="Keine Formatvorlage, Tabellenraster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Helle Formatvorlag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373" autoAdjust="0"/>
    <p:restoredTop sz="63221" autoAdjust="0"/>
  </p:normalViewPr>
  <p:slideViewPr>
    <p:cSldViewPr showGuides="1">
      <p:cViewPr>
        <p:scale>
          <a:sx n="63" d="100"/>
          <a:sy n="63" d="100"/>
        </p:scale>
        <p:origin x="2208" y="22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2306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20" d="100"/>
        <a:sy n="120" d="100"/>
      </p:scale>
      <p:origin x="0" y="-1056"/>
    </p:cViewPr>
  </p:sorterViewPr>
  <p:notesViewPr>
    <p:cSldViewPr>
      <p:cViewPr varScale="1">
        <p:scale>
          <a:sx n="75" d="100"/>
          <a:sy n="75" d="100"/>
        </p:scale>
        <p:origin x="3520" y="168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notesMaster" Target="notesMasters/notesMaster1.xml"/><Relationship Id="rId22" Type="http://schemas.openxmlformats.org/officeDocument/2006/relationships/handoutMaster" Target="handoutMasters/handout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26E2B8E-3C19-4D25-B18C-201200A86947}" type="doc">
      <dgm:prSet loTypeId="urn:microsoft.com/office/officeart/2011/layout/RadialPictureList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de-DE"/>
        </a:p>
      </dgm:t>
    </dgm:pt>
    <dgm:pt modelId="{53E39F3C-3CB4-47BB-A197-D76DE8E45A2B}">
      <dgm:prSet phldrT="[Text]" custT="1"/>
      <dgm:spPr/>
      <dgm:t>
        <a:bodyPr/>
        <a:lstStyle/>
        <a:p>
          <a:r>
            <a:rPr lang="de-DE" sz="1200" dirty="0" smtClean="0"/>
            <a:t>etc.</a:t>
          </a:r>
        </a:p>
      </dgm:t>
    </dgm:pt>
    <dgm:pt modelId="{31967411-37FE-4D86-B136-573658ADD9EB}" type="parTrans" cxnId="{81B7B9EE-D030-4ECE-A0E2-AE456EEA18C1}">
      <dgm:prSet/>
      <dgm:spPr/>
      <dgm:t>
        <a:bodyPr/>
        <a:lstStyle/>
        <a:p>
          <a:endParaRPr lang="de-DE"/>
        </a:p>
      </dgm:t>
    </dgm:pt>
    <dgm:pt modelId="{BC313952-5817-446A-8F84-245E143BDFC6}" type="sibTrans" cxnId="{81B7B9EE-D030-4ECE-A0E2-AE456EEA18C1}">
      <dgm:prSet/>
      <dgm:spPr/>
      <dgm:t>
        <a:bodyPr/>
        <a:lstStyle/>
        <a:p>
          <a:endParaRPr lang="de-DE"/>
        </a:p>
      </dgm:t>
    </dgm:pt>
    <dgm:pt modelId="{75C3DF7B-E091-43AE-B910-32190095E3F1}">
      <dgm:prSet phldrT="[Text]"/>
      <dgm:spPr/>
      <dgm:t>
        <a:bodyPr/>
        <a:lstStyle/>
        <a:p>
          <a:endParaRPr lang="en-US"/>
        </a:p>
      </dgm:t>
    </dgm:pt>
    <dgm:pt modelId="{09B243F5-0C20-4C1A-A8BF-D47B470FC510}" type="parTrans" cxnId="{E618A7ED-F212-49CC-99D9-E6D2109A11BE}">
      <dgm:prSet/>
      <dgm:spPr/>
      <dgm:t>
        <a:bodyPr/>
        <a:lstStyle/>
        <a:p>
          <a:endParaRPr lang="de-DE"/>
        </a:p>
      </dgm:t>
    </dgm:pt>
    <dgm:pt modelId="{CC9CB59C-CE4E-413F-A048-75440947614F}" type="sibTrans" cxnId="{E618A7ED-F212-49CC-99D9-E6D2109A11BE}">
      <dgm:prSet/>
      <dgm:spPr/>
      <dgm:t>
        <a:bodyPr/>
        <a:lstStyle/>
        <a:p>
          <a:endParaRPr lang="de-DE"/>
        </a:p>
      </dgm:t>
    </dgm:pt>
    <dgm:pt modelId="{86F279E6-11C0-AB47-87C9-59B70F742FBC}">
      <dgm:prSet phldrT="[Text]" custT="1"/>
      <dgm:spPr/>
      <dgm:t>
        <a:bodyPr/>
        <a:lstStyle/>
        <a:p>
          <a:r>
            <a:rPr lang="de-DE" sz="1200" dirty="0" smtClean="0"/>
            <a:t>Video Quality</a:t>
          </a:r>
          <a:br>
            <a:rPr lang="de-DE" sz="1200" dirty="0" smtClean="0"/>
          </a:br>
          <a:endParaRPr lang="de-DE" sz="1200" dirty="0"/>
        </a:p>
      </dgm:t>
    </dgm:pt>
    <dgm:pt modelId="{E06A6234-9C48-1845-901A-028C941A8C88}" type="sibTrans" cxnId="{90D98E3E-83B8-C449-BF76-577EA5EFC246}">
      <dgm:prSet/>
      <dgm:spPr/>
      <dgm:t>
        <a:bodyPr/>
        <a:lstStyle/>
        <a:p>
          <a:endParaRPr lang="en-US"/>
        </a:p>
      </dgm:t>
    </dgm:pt>
    <dgm:pt modelId="{162F52B2-8EB4-984D-877E-8BE3B7FFDAFA}" type="parTrans" cxnId="{90D98E3E-83B8-C449-BF76-577EA5EFC246}">
      <dgm:prSet/>
      <dgm:spPr/>
      <dgm:t>
        <a:bodyPr/>
        <a:lstStyle/>
        <a:p>
          <a:endParaRPr lang="en-US"/>
        </a:p>
      </dgm:t>
    </dgm:pt>
    <dgm:pt modelId="{8794C841-0A4B-4DFB-83FB-AA74FBDEBE4B}">
      <dgm:prSet phldrT="[Text]" custT="1"/>
      <dgm:spPr/>
      <dgm:t>
        <a:bodyPr/>
        <a:lstStyle/>
        <a:p>
          <a:r>
            <a:rPr lang="de-DE" sz="1200" dirty="0" smtClean="0"/>
            <a:t>Adaptation</a:t>
          </a:r>
          <a:br>
            <a:rPr lang="de-DE" sz="1200" dirty="0" smtClean="0"/>
          </a:br>
          <a:r>
            <a:rPr lang="de-DE" sz="1200" dirty="0" err="1" smtClean="0"/>
            <a:t>Behavior</a:t>
          </a:r>
          <a:endParaRPr lang="de-DE" sz="1200" dirty="0"/>
        </a:p>
      </dgm:t>
    </dgm:pt>
    <dgm:pt modelId="{8AE7C612-5EF4-475F-B228-C8A111734788}" type="sibTrans" cxnId="{EC90635F-90A1-4090-816F-2C0B65FD3852}">
      <dgm:prSet/>
      <dgm:spPr/>
      <dgm:t>
        <a:bodyPr/>
        <a:lstStyle/>
        <a:p>
          <a:endParaRPr lang="de-DE"/>
        </a:p>
      </dgm:t>
    </dgm:pt>
    <dgm:pt modelId="{2AD4F2D6-4AAB-411D-9CE3-3CE80DBDE1EA}" type="parTrans" cxnId="{EC90635F-90A1-4090-816F-2C0B65FD3852}">
      <dgm:prSet/>
      <dgm:spPr/>
      <dgm:t>
        <a:bodyPr/>
        <a:lstStyle/>
        <a:p>
          <a:endParaRPr lang="de-DE"/>
        </a:p>
      </dgm:t>
    </dgm:pt>
    <dgm:pt modelId="{5A13280B-0A53-4F00-A16A-F2BAF126530B}">
      <dgm:prSet phldrT="[Text]" custT="1"/>
      <dgm:spPr/>
      <dgm:t>
        <a:bodyPr/>
        <a:lstStyle/>
        <a:p>
          <a:r>
            <a:rPr lang="de-DE" sz="1200" dirty="0" smtClean="0"/>
            <a:t>Waiting Time</a:t>
          </a:r>
          <a:endParaRPr lang="de-DE" sz="1200" dirty="0"/>
        </a:p>
      </dgm:t>
    </dgm:pt>
    <dgm:pt modelId="{A25F2BFB-870E-4C93-A25F-F91DC15D1B26}" type="sibTrans" cxnId="{155D515F-A049-43E3-911A-2EAD26C6164E}">
      <dgm:prSet/>
      <dgm:spPr/>
      <dgm:t>
        <a:bodyPr/>
        <a:lstStyle/>
        <a:p>
          <a:endParaRPr lang="de-DE"/>
        </a:p>
      </dgm:t>
    </dgm:pt>
    <dgm:pt modelId="{971497E9-5C4C-49E2-B1D4-EB0560A72DAC}" type="parTrans" cxnId="{155D515F-A049-43E3-911A-2EAD26C6164E}">
      <dgm:prSet/>
      <dgm:spPr/>
      <dgm:t>
        <a:bodyPr/>
        <a:lstStyle/>
        <a:p>
          <a:endParaRPr lang="de-DE"/>
        </a:p>
      </dgm:t>
    </dgm:pt>
    <dgm:pt modelId="{8B4E1AF0-C2C0-48C5-8BE0-1B300DAB4F9D}">
      <dgm:prSet phldrT="[Text]" custT="1"/>
      <dgm:spPr>
        <a:solidFill>
          <a:srgbClr val="A91629"/>
        </a:solidFill>
      </dgm:spPr>
      <dgm:t>
        <a:bodyPr/>
        <a:lstStyle/>
        <a:p>
          <a:r>
            <a:rPr lang="de-DE" sz="2000" dirty="0" smtClean="0"/>
            <a:t>HAS</a:t>
          </a:r>
          <a:br>
            <a:rPr lang="de-DE" sz="2000" dirty="0" smtClean="0"/>
          </a:br>
          <a:r>
            <a:rPr lang="de-DE" sz="2000" dirty="0" err="1" smtClean="0"/>
            <a:t>QoE</a:t>
          </a:r>
          <a:endParaRPr lang="de-DE" sz="2000" dirty="0"/>
        </a:p>
      </dgm:t>
    </dgm:pt>
    <dgm:pt modelId="{CAD0A76E-E071-435B-BCFA-57BA435BC3AE}" type="sibTrans" cxnId="{F6BA4EEC-A9FB-477F-A277-6DDE901EC559}">
      <dgm:prSet/>
      <dgm:spPr/>
      <dgm:t>
        <a:bodyPr/>
        <a:lstStyle/>
        <a:p>
          <a:endParaRPr lang="de-DE"/>
        </a:p>
      </dgm:t>
    </dgm:pt>
    <dgm:pt modelId="{1E8F2A59-AB25-4D05-B165-DB5102B799A7}" type="parTrans" cxnId="{F6BA4EEC-A9FB-477F-A277-6DDE901EC559}">
      <dgm:prSet/>
      <dgm:spPr/>
      <dgm:t>
        <a:bodyPr/>
        <a:lstStyle/>
        <a:p>
          <a:endParaRPr lang="de-DE"/>
        </a:p>
      </dgm:t>
    </dgm:pt>
    <dgm:pt modelId="{C8239CDC-1BE3-4B4E-8495-8023EE2150A7}" type="pres">
      <dgm:prSet presAssocID="{A26E2B8E-3C19-4D25-B18C-201200A86947}" presName="Name0" presStyleCnt="0">
        <dgm:presLayoutVars>
          <dgm:chMax val="1"/>
          <dgm:chPref val="1"/>
          <dgm:dir/>
          <dgm:resizeHandles/>
        </dgm:presLayoutVars>
      </dgm:prSet>
      <dgm:spPr/>
      <dgm:t>
        <a:bodyPr/>
        <a:lstStyle/>
        <a:p>
          <a:endParaRPr lang="de-DE"/>
        </a:p>
      </dgm:t>
    </dgm:pt>
    <dgm:pt modelId="{4087E5D7-7D3F-4219-971C-25A89760672B}" type="pres">
      <dgm:prSet presAssocID="{8B4E1AF0-C2C0-48C5-8BE0-1B300DAB4F9D}" presName="Parent" presStyleLbl="node1" presStyleIdx="0" presStyleCnt="2" custScaleX="148788" custScaleY="130390" custLinFactNeighborX="-39815" custLinFactNeighborY="-7825">
        <dgm:presLayoutVars>
          <dgm:chMax val="4"/>
          <dgm:chPref val="3"/>
        </dgm:presLayoutVars>
      </dgm:prSet>
      <dgm:spPr/>
      <dgm:t>
        <a:bodyPr/>
        <a:lstStyle/>
        <a:p>
          <a:endParaRPr lang="de-DE"/>
        </a:p>
      </dgm:t>
    </dgm:pt>
    <dgm:pt modelId="{73682480-7684-4290-995D-5ACD018A85A8}" type="pres">
      <dgm:prSet presAssocID="{5A13280B-0A53-4F00-A16A-F2BAF126530B}" presName="Accent" presStyleLbl="node1" presStyleIdx="1" presStyleCnt="2" custLinFactNeighborX="-9155" custLinFactNeighborY="500"/>
      <dgm:spPr>
        <a:solidFill>
          <a:schemeClr val="accent5">
            <a:lumMod val="20000"/>
            <a:lumOff val="80000"/>
          </a:schemeClr>
        </a:solidFill>
        <a:ln>
          <a:solidFill>
            <a:schemeClr val="accent2">
              <a:lumMod val="40000"/>
              <a:lumOff val="60000"/>
            </a:schemeClr>
          </a:solidFill>
        </a:ln>
      </dgm:spPr>
      <dgm:t>
        <a:bodyPr/>
        <a:lstStyle/>
        <a:p>
          <a:endParaRPr lang="en-US"/>
        </a:p>
      </dgm:t>
    </dgm:pt>
    <dgm:pt modelId="{D7E1EE30-755A-43DF-A916-09AC0880D53D}" type="pres">
      <dgm:prSet presAssocID="{5A13280B-0A53-4F00-A16A-F2BAF126530B}" presName="Image1" presStyleLbl="fgImgPlace1" presStyleIdx="0" presStyleCnt="4" custLinFactNeighborX="-33284" custLinFactNeighborY="-1395"/>
      <dgm:spPr>
        <a:solidFill>
          <a:srgbClr val="FF4341"/>
        </a:solidFill>
        <a:ln>
          <a:solidFill>
            <a:schemeClr val="accent3">
              <a:lumMod val="75000"/>
            </a:schemeClr>
          </a:solidFill>
        </a:ln>
      </dgm:spPr>
      <dgm:t>
        <a:bodyPr/>
        <a:lstStyle/>
        <a:p>
          <a:endParaRPr lang="en-US"/>
        </a:p>
      </dgm:t>
    </dgm:pt>
    <dgm:pt modelId="{3F2C18BA-5CE9-4346-8E9D-9AD0DA715E06}" type="pres">
      <dgm:prSet presAssocID="{5A13280B-0A53-4F00-A16A-F2BAF126530B}" presName="Child1" presStyleLbl="revTx" presStyleIdx="0" presStyleCnt="4" custScaleX="208334" custScaleY="63376" custLinFactNeighborX="63617" custLinFactNeighborY="-3508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54946648-9733-4C92-BFC4-DE58B85E5BA4}" type="pres">
      <dgm:prSet presAssocID="{8794C841-0A4B-4DFB-83FB-AA74FBDEBE4B}" presName="Image2" presStyleCnt="0"/>
      <dgm:spPr/>
    </dgm:pt>
    <dgm:pt modelId="{8FB36865-5038-45D6-99AE-D1F1FDF0AFA3}" type="pres">
      <dgm:prSet presAssocID="{8794C841-0A4B-4DFB-83FB-AA74FBDEBE4B}" presName="Image" presStyleLbl="fgImgPlace1" presStyleIdx="1" presStyleCnt="4" custLinFactNeighborX="-37152" custLinFactNeighborY="-343"/>
      <dgm:spPr>
        <a:solidFill>
          <a:srgbClr val="FF4341"/>
        </a:solidFill>
        <a:ln>
          <a:solidFill>
            <a:schemeClr val="accent3">
              <a:lumMod val="75000"/>
            </a:schemeClr>
          </a:solidFill>
        </a:ln>
      </dgm:spPr>
      <dgm:t>
        <a:bodyPr/>
        <a:lstStyle/>
        <a:p>
          <a:endParaRPr lang="en-US"/>
        </a:p>
      </dgm:t>
    </dgm:pt>
    <dgm:pt modelId="{1DC24BA6-5A54-4074-BE52-2C90BAFB4772}" type="pres">
      <dgm:prSet presAssocID="{8794C841-0A4B-4DFB-83FB-AA74FBDEBE4B}" presName="Child2" presStyleLbl="revTx" presStyleIdx="1" presStyleCnt="4" custScaleX="216578" custScaleY="114742" custLinFactNeighborX="77512" custLinFactNeighborY="-1752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2172FA59-3E12-464D-A726-BBC8140F8EE0}" type="pres">
      <dgm:prSet presAssocID="{86F279E6-11C0-AB47-87C9-59B70F742FBC}" presName="Image3" presStyleCnt="0"/>
      <dgm:spPr/>
    </dgm:pt>
    <dgm:pt modelId="{A2CFD509-E08A-B24B-A549-4ED1250033B7}" type="pres">
      <dgm:prSet presAssocID="{86F279E6-11C0-AB47-87C9-59B70F742FBC}" presName="Image" presStyleLbl="fgImgPlace1" presStyleIdx="2" presStyleCnt="4" custLinFactNeighborX="-36768" custLinFactNeighborY="-27412"/>
      <dgm:spPr>
        <a:solidFill>
          <a:srgbClr val="FF4341"/>
        </a:solidFill>
        <a:ln>
          <a:solidFill>
            <a:schemeClr val="accent3">
              <a:lumMod val="75000"/>
            </a:schemeClr>
          </a:solidFill>
        </a:ln>
      </dgm:spPr>
      <dgm:t>
        <a:bodyPr/>
        <a:lstStyle/>
        <a:p>
          <a:endParaRPr lang="en-US"/>
        </a:p>
      </dgm:t>
    </dgm:pt>
    <dgm:pt modelId="{1327C69D-CE54-F84E-A4E0-D4DED9081951}" type="pres">
      <dgm:prSet presAssocID="{86F279E6-11C0-AB47-87C9-59B70F742FBC}" presName="Child3" presStyleLbl="revTx" presStyleIdx="2" presStyleCnt="4" custScaleX="119367" custScaleY="95447" custLinFactNeighborX="10188" custLinFactNeighborY="-918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743F8EA-9F77-1942-8E67-29D6396964E1}" type="pres">
      <dgm:prSet presAssocID="{53E39F3C-3CB4-47BB-A197-D76DE8E45A2B}" presName="Image4" presStyleCnt="0"/>
      <dgm:spPr/>
    </dgm:pt>
    <dgm:pt modelId="{CA1D9378-A8EC-4683-919C-CE3ADF694A2C}" type="pres">
      <dgm:prSet presAssocID="{53E39F3C-3CB4-47BB-A197-D76DE8E45A2B}" presName="Image" presStyleLbl="fgImgPlace1" presStyleIdx="3" presStyleCnt="4" custLinFactNeighborX="-9952" custLinFactNeighborY="-12406"/>
      <dgm:spPr>
        <a:solidFill>
          <a:srgbClr val="FF4341"/>
        </a:solidFill>
        <a:ln>
          <a:solidFill>
            <a:schemeClr val="accent3">
              <a:lumMod val="75000"/>
            </a:schemeClr>
          </a:solidFill>
        </a:ln>
      </dgm:spPr>
      <dgm:t>
        <a:bodyPr/>
        <a:lstStyle/>
        <a:p>
          <a:endParaRPr lang="en-US"/>
        </a:p>
      </dgm:t>
    </dgm:pt>
    <dgm:pt modelId="{7C8620D0-3BF9-4045-9639-D993FE2A1475}" type="pres">
      <dgm:prSet presAssocID="{53E39F3C-3CB4-47BB-A197-D76DE8E45A2B}" presName="Child4" presStyleLbl="revTx" presStyleIdx="3" presStyleCnt="4" custScaleX="142908" custLinFactNeighborX="27533" custLinFactNeighborY="-3481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0458AA8-733A-1D4F-8A0F-D288A1E47851}" type="presOf" srcId="{A26E2B8E-3C19-4D25-B18C-201200A86947}" destId="{C8239CDC-1BE3-4B4E-8495-8023EE2150A7}" srcOrd="0" destOrd="0" presId="urn:microsoft.com/office/officeart/2011/layout/RadialPictureList"/>
    <dgm:cxn modelId="{EC90635F-90A1-4090-816F-2C0B65FD3852}" srcId="{8B4E1AF0-C2C0-48C5-8BE0-1B300DAB4F9D}" destId="{8794C841-0A4B-4DFB-83FB-AA74FBDEBE4B}" srcOrd="1" destOrd="0" parTransId="{2AD4F2D6-4AAB-411D-9CE3-3CE80DBDE1EA}" sibTransId="{8AE7C612-5EF4-475F-B228-C8A111734788}"/>
    <dgm:cxn modelId="{E618A7ED-F212-49CC-99D9-E6D2109A11BE}" srcId="{8B4E1AF0-C2C0-48C5-8BE0-1B300DAB4F9D}" destId="{75C3DF7B-E091-43AE-B910-32190095E3F1}" srcOrd="4" destOrd="0" parTransId="{09B243F5-0C20-4C1A-A8BF-D47B470FC510}" sibTransId="{CC9CB59C-CE4E-413F-A048-75440947614F}"/>
    <dgm:cxn modelId="{155D515F-A049-43E3-911A-2EAD26C6164E}" srcId="{8B4E1AF0-C2C0-48C5-8BE0-1B300DAB4F9D}" destId="{5A13280B-0A53-4F00-A16A-F2BAF126530B}" srcOrd="0" destOrd="0" parTransId="{971497E9-5C4C-49E2-B1D4-EB0560A72DAC}" sibTransId="{A25F2BFB-870E-4C93-A25F-F91DC15D1B26}"/>
    <dgm:cxn modelId="{90D98E3E-83B8-C449-BF76-577EA5EFC246}" srcId="{8B4E1AF0-C2C0-48C5-8BE0-1B300DAB4F9D}" destId="{86F279E6-11C0-AB47-87C9-59B70F742FBC}" srcOrd="2" destOrd="0" parTransId="{162F52B2-8EB4-984D-877E-8BE3B7FFDAFA}" sibTransId="{E06A6234-9C48-1845-901A-028C941A8C88}"/>
    <dgm:cxn modelId="{6C2AB1F3-D65F-C842-A2FF-DBA132271AFC}" type="presOf" srcId="{5A13280B-0A53-4F00-A16A-F2BAF126530B}" destId="{3F2C18BA-5CE9-4346-8E9D-9AD0DA715E06}" srcOrd="0" destOrd="0" presId="urn:microsoft.com/office/officeart/2011/layout/RadialPictureList"/>
    <dgm:cxn modelId="{F6BA4EEC-A9FB-477F-A277-6DDE901EC559}" srcId="{A26E2B8E-3C19-4D25-B18C-201200A86947}" destId="{8B4E1AF0-C2C0-48C5-8BE0-1B300DAB4F9D}" srcOrd="0" destOrd="0" parTransId="{1E8F2A59-AB25-4D05-B165-DB5102B799A7}" sibTransId="{CAD0A76E-E071-435B-BCFA-57BA435BC3AE}"/>
    <dgm:cxn modelId="{8D0D67C1-4BC0-814A-9284-73DFD0ECA6B9}" type="presOf" srcId="{53E39F3C-3CB4-47BB-A197-D76DE8E45A2B}" destId="{7C8620D0-3BF9-4045-9639-D993FE2A1475}" srcOrd="0" destOrd="0" presId="urn:microsoft.com/office/officeart/2011/layout/RadialPictureList"/>
    <dgm:cxn modelId="{9CE44040-B28B-4A43-BED9-1EF8DDA6E537}" type="presOf" srcId="{8B4E1AF0-C2C0-48C5-8BE0-1B300DAB4F9D}" destId="{4087E5D7-7D3F-4219-971C-25A89760672B}" srcOrd="0" destOrd="0" presId="urn:microsoft.com/office/officeart/2011/layout/RadialPictureList"/>
    <dgm:cxn modelId="{2B35396C-EC77-0143-9138-E13596D87C88}" type="presOf" srcId="{8794C841-0A4B-4DFB-83FB-AA74FBDEBE4B}" destId="{1DC24BA6-5A54-4074-BE52-2C90BAFB4772}" srcOrd="0" destOrd="0" presId="urn:microsoft.com/office/officeart/2011/layout/RadialPictureList"/>
    <dgm:cxn modelId="{81B7B9EE-D030-4ECE-A0E2-AE456EEA18C1}" srcId="{8B4E1AF0-C2C0-48C5-8BE0-1B300DAB4F9D}" destId="{53E39F3C-3CB4-47BB-A197-D76DE8E45A2B}" srcOrd="3" destOrd="0" parTransId="{31967411-37FE-4D86-B136-573658ADD9EB}" sibTransId="{BC313952-5817-446A-8F84-245E143BDFC6}"/>
    <dgm:cxn modelId="{CB125EBE-AA41-4441-88D4-6CA7909F01A9}" type="presOf" srcId="{86F279E6-11C0-AB47-87C9-59B70F742FBC}" destId="{1327C69D-CE54-F84E-A4E0-D4DED9081951}" srcOrd="0" destOrd="0" presId="urn:microsoft.com/office/officeart/2011/layout/RadialPictureList"/>
    <dgm:cxn modelId="{405BBB85-68EA-C34C-83BF-43B099F26B78}" type="presParOf" srcId="{C8239CDC-1BE3-4B4E-8495-8023EE2150A7}" destId="{4087E5D7-7D3F-4219-971C-25A89760672B}" srcOrd="0" destOrd="0" presId="urn:microsoft.com/office/officeart/2011/layout/RadialPictureList"/>
    <dgm:cxn modelId="{BED2E698-1048-AD4B-A65F-2A4417F6BC11}" type="presParOf" srcId="{C8239CDC-1BE3-4B4E-8495-8023EE2150A7}" destId="{73682480-7684-4290-995D-5ACD018A85A8}" srcOrd="1" destOrd="0" presId="urn:microsoft.com/office/officeart/2011/layout/RadialPictureList"/>
    <dgm:cxn modelId="{64B7C170-5124-2F4F-9E99-2383DB6C9857}" type="presParOf" srcId="{C8239CDC-1BE3-4B4E-8495-8023EE2150A7}" destId="{D7E1EE30-755A-43DF-A916-09AC0880D53D}" srcOrd="2" destOrd="0" presId="urn:microsoft.com/office/officeart/2011/layout/RadialPictureList"/>
    <dgm:cxn modelId="{C5ABEDE3-7D01-5647-9099-7C4028BB0EF1}" type="presParOf" srcId="{C8239CDC-1BE3-4B4E-8495-8023EE2150A7}" destId="{3F2C18BA-5CE9-4346-8E9D-9AD0DA715E06}" srcOrd="3" destOrd="0" presId="urn:microsoft.com/office/officeart/2011/layout/RadialPictureList"/>
    <dgm:cxn modelId="{9FDDE51F-EF9F-6344-BE0F-7AED9AD314AC}" type="presParOf" srcId="{C8239CDC-1BE3-4B4E-8495-8023EE2150A7}" destId="{54946648-9733-4C92-BFC4-DE58B85E5BA4}" srcOrd="4" destOrd="0" presId="urn:microsoft.com/office/officeart/2011/layout/RadialPictureList"/>
    <dgm:cxn modelId="{4A4BC758-F727-E34B-91E0-DE3E6B61E54A}" type="presParOf" srcId="{54946648-9733-4C92-BFC4-DE58B85E5BA4}" destId="{8FB36865-5038-45D6-99AE-D1F1FDF0AFA3}" srcOrd="0" destOrd="0" presId="urn:microsoft.com/office/officeart/2011/layout/RadialPictureList"/>
    <dgm:cxn modelId="{8795C7FE-44FA-8B4A-A0F8-F1A0D3F0BE41}" type="presParOf" srcId="{C8239CDC-1BE3-4B4E-8495-8023EE2150A7}" destId="{1DC24BA6-5A54-4074-BE52-2C90BAFB4772}" srcOrd="5" destOrd="0" presId="urn:microsoft.com/office/officeart/2011/layout/RadialPictureList"/>
    <dgm:cxn modelId="{3D6A25CE-BAD0-7A47-8DB7-FB9FC6D0BAA4}" type="presParOf" srcId="{C8239CDC-1BE3-4B4E-8495-8023EE2150A7}" destId="{2172FA59-3E12-464D-A726-BBC8140F8EE0}" srcOrd="6" destOrd="0" presId="urn:microsoft.com/office/officeart/2011/layout/RadialPictureList"/>
    <dgm:cxn modelId="{5308DE84-1CE1-5542-934F-E7FFAE2E4845}" type="presParOf" srcId="{2172FA59-3E12-464D-A726-BBC8140F8EE0}" destId="{A2CFD509-E08A-B24B-A549-4ED1250033B7}" srcOrd="0" destOrd="0" presId="urn:microsoft.com/office/officeart/2011/layout/RadialPictureList"/>
    <dgm:cxn modelId="{60672DFA-E1BA-4E4D-8A3D-4C1F809AD921}" type="presParOf" srcId="{C8239CDC-1BE3-4B4E-8495-8023EE2150A7}" destId="{1327C69D-CE54-F84E-A4E0-D4DED9081951}" srcOrd="7" destOrd="0" presId="urn:microsoft.com/office/officeart/2011/layout/RadialPictureList"/>
    <dgm:cxn modelId="{B17E2E38-CB97-D949-9710-7ED12A7C5632}" type="presParOf" srcId="{C8239CDC-1BE3-4B4E-8495-8023EE2150A7}" destId="{6743F8EA-9F77-1942-8E67-29D6396964E1}" srcOrd="8" destOrd="0" presId="urn:microsoft.com/office/officeart/2011/layout/RadialPictureList"/>
    <dgm:cxn modelId="{032DB020-2DE5-DB4D-BDC9-73A80C7B4392}" type="presParOf" srcId="{6743F8EA-9F77-1942-8E67-29D6396964E1}" destId="{CA1D9378-A8EC-4683-919C-CE3ADF694A2C}" srcOrd="0" destOrd="0" presId="urn:microsoft.com/office/officeart/2011/layout/RadialPictureList"/>
    <dgm:cxn modelId="{51DF1149-68D3-604D-B501-050179BDF290}" type="presParOf" srcId="{C8239CDC-1BE3-4B4E-8495-8023EE2150A7}" destId="{7C8620D0-3BF9-4045-9639-D993FE2A1475}" srcOrd="9" destOrd="0" presId="urn:microsoft.com/office/officeart/2011/layout/RadialPicture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087E5D7-7D3F-4219-971C-25A89760672B}">
      <dsp:nvSpPr>
        <dsp:cNvPr id="0" name=""/>
        <dsp:cNvSpPr/>
      </dsp:nvSpPr>
      <dsp:spPr>
        <a:xfrm>
          <a:off x="167038" y="235193"/>
          <a:ext cx="857006" cy="750968"/>
        </a:xfrm>
        <a:prstGeom prst="ellipse">
          <a:avLst/>
        </a:prstGeom>
        <a:solidFill>
          <a:srgbClr val="A91629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2000" kern="1200" dirty="0" smtClean="0"/>
            <a:t>HAS</a:t>
          </a:r>
          <a:br>
            <a:rPr lang="de-DE" sz="2000" kern="1200" dirty="0" smtClean="0"/>
          </a:br>
          <a:r>
            <a:rPr lang="de-DE" sz="2000" kern="1200" dirty="0" err="1" smtClean="0"/>
            <a:t>QoE</a:t>
          </a:r>
          <a:endParaRPr lang="de-DE" sz="2000" kern="1200" dirty="0"/>
        </a:p>
      </dsp:txBody>
      <dsp:txXfrm>
        <a:off x="292544" y="345170"/>
        <a:ext cx="605994" cy="531014"/>
      </dsp:txXfrm>
    </dsp:sp>
    <dsp:sp modelId="{73682480-7684-4290-995D-5ACD018A85A8}">
      <dsp:nvSpPr>
        <dsp:cNvPr id="0" name=""/>
        <dsp:cNvSpPr/>
      </dsp:nvSpPr>
      <dsp:spPr>
        <a:xfrm>
          <a:off x="133634" y="53552"/>
          <a:ext cx="1160946" cy="1210171"/>
        </a:xfrm>
        <a:prstGeom prst="blockArc">
          <a:avLst>
            <a:gd name="adj1" fmla="val 16509444"/>
            <a:gd name="adj2" fmla="val 5088054"/>
            <a:gd name="adj3" fmla="val 5240"/>
          </a:avLst>
        </a:prstGeom>
        <a:solidFill>
          <a:schemeClr val="accent5">
            <a:lumMod val="20000"/>
            <a:lumOff val="80000"/>
          </a:schemeClr>
        </a:solidFill>
        <a:ln w="25400" cap="flat" cmpd="sng" algn="ctr">
          <a:solidFill>
            <a:schemeClr val="accent2">
              <a:lumMod val="40000"/>
              <a:lumOff val="6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7E1EE30-755A-43DF-A916-09AC0880D53D}">
      <dsp:nvSpPr>
        <dsp:cNvPr id="0" name=""/>
        <dsp:cNvSpPr/>
      </dsp:nvSpPr>
      <dsp:spPr>
        <a:xfrm>
          <a:off x="855916" y="0"/>
          <a:ext cx="308627" cy="308562"/>
        </a:xfrm>
        <a:prstGeom prst="ellipse">
          <a:avLst/>
        </a:prstGeom>
        <a:solidFill>
          <a:srgbClr val="FF4341"/>
        </a:solidFill>
        <a:ln w="25400" cap="flat" cmpd="sng" algn="ctr">
          <a:solidFill>
            <a:schemeClr val="accent3">
              <a:lumMod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F2C18BA-5CE9-4346-8E9D-9AD0DA715E06}">
      <dsp:nvSpPr>
        <dsp:cNvPr id="0" name=""/>
        <dsp:cNvSpPr/>
      </dsp:nvSpPr>
      <dsp:spPr>
        <a:xfrm>
          <a:off x="1329815" y="0"/>
          <a:ext cx="860706" cy="1893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10000"/>
            </a:spcAft>
          </a:pPr>
          <a:r>
            <a:rPr lang="de-DE" sz="1200" kern="1200" dirty="0" smtClean="0"/>
            <a:t>Waiting Time</a:t>
          </a:r>
          <a:endParaRPr lang="de-DE" sz="1200" kern="1200" dirty="0"/>
        </a:p>
      </dsp:txBody>
      <dsp:txXfrm>
        <a:off x="1329815" y="0"/>
        <a:ext cx="860706" cy="189300"/>
      </dsp:txXfrm>
    </dsp:sp>
    <dsp:sp modelId="{8FB36865-5038-45D6-99AE-D1F1FDF0AFA3}">
      <dsp:nvSpPr>
        <dsp:cNvPr id="0" name=""/>
        <dsp:cNvSpPr/>
      </dsp:nvSpPr>
      <dsp:spPr>
        <a:xfrm>
          <a:off x="1071940" y="286319"/>
          <a:ext cx="308627" cy="308562"/>
        </a:xfrm>
        <a:prstGeom prst="ellipse">
          <a:avLst/>
        </a:prstGeom>
        <a:solidFill>
          <a:srgbClr val="FF4341"/>
        </a:solidFill>
        <a:ln w="25400" cap="flat" cmpd="sng" algn="ctr">
          <a:solidFill>
            <a:schemeClr val="accent3">
              <a:lumMod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DC24BA6-5A54-4074-BE52-2C90BAFB4772}">
      <dsp:nvSpPr>
        <dsp:cNvPr id="0" name=""/>
        <dsp:cNvSpPr/>
      </dsp:nvSpPr>
      <dsp:spPr>
        <a:xfrm>
          <a:off x="1516994" y="218409"/>
          <a:ext cx="894765" cy="3427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10000"/>
            </a:spcAft>
          </a:pPr>
          <a:r>
            <a:rPr lang="de-DE" sz="1200" kern="1200" dirty="0" smtClean="0"/>
            <a:t>Adaptation</a:t>
          </a:r>
          <a:br>
            <a:rPr lang="de-DE" sz="1200" kern="1200" dirty="0" smtClean="0"/>
          </a:br>
          <a:r>
            <a:rPr lang="de-DE" sz="1200" kern="1200" dirty="0" err="1" smtClean="0"/>
            <a:t>Behavior</a:t>
          </a:r>
          <a:endParaRPr lang="de-DE" sz="1200" kern="1200" dirty="0"/>
        </a:p>
      </dsp:txBody>
      <dsp:txXfrm>
        <a:off x="1516994" y="218409"/>
        <a:ext cx="894765" cy="342727"/>
      </dsp:txXfrm>
    </dsp:sp>
    <dsp:sp modelId="{A2CFD509-E08A-B24B-A549-4ED1250033B7}">
      <dsp:nvSpPr>
        <dsp:cNvPr id="0" name=""/>
        <dsp:cNvSpPr/>
      </dsp:nvSpPr>
      <dsp:spPr>
        <a:xfrm>
          <a:off x="1071941" y="625308"/>
          <a:ext cx="308627" cy="308562"/>
        </a:xfrm>
        <a:prstGeom prst="ellipse">
          <a:avLst/>
        </a:prstGeom>
        <a:solidFill>
          <a:srgbClr val="FF4341"/>
        </a:solidFill>
        <a:ln w="25400" cap="flat" cmpd="sng" algn="ctr">
          <a:solidFill>
            <a:schemeClr val="accent3">
              <a:lumMod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327C69D-CE54-F84E-A4E0-D4DED9081951}">
      <dsp:nvSpPr>
        <dsp:cNvPr id="0" name=""/>
        <dsp:cNvSpPr/>
      </dsp:nvSpPr>
      <dsp:spPr>
        <a:xfrm>
          <a:off x="1519973" y="694247"/>
          <a:ext cx="493150" cy="28509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10000"/>
            </a:spcAft>
          </a:pPr>
          <a:r>
            <a:rPr lang="de-DE" sz="1200" kern="1200" dirty="0" smtClean="0"/>
            <a:t>Video Quality</a:t>
          </a:r>
          <a:br>
            <a:rPr lang="de-DE" sz="1200" kern="1200" dirty="0" smtClean="0"/>
          </a:br>
          <a:endParaRPr lang="de-DE" sz="1200" kern="1200" dirty="0"/>
        </a:p>
      </dsp:txBody>
      <dsp:txXfrm>
        <a:off x="1519973" y="694247"/>
        <a:ext cx="493150" cy="285094"/>
      </dsp:txXfrm>
    </dsp:sp>
    <dsp:sp modelId="{CA1D9378-A8EC-4683-919C-CE3ADF694A2C}">
      <dsp:nvSpPr>
        <dsp:cNvPr id="0" name=""/>
        <dsp:cNvSpPr/>
      </dsp:nvSpPr>
      <dsp:spPr>
        <a:xfrm>
          <a:off x="927925" y="968989"/>
          <a:ext cx="308627" cy="308562"/>
        </a:xfrm>
        <a:prstGeom prst="ellipse">
          <a:avLst/>
        </a:prstGeom>
        <a:solidFill>
          <a:srgbClr val="FF4341"/>
        </a:solidFill>
        <a:ln w="25400" cap="flat" cmpd="sng" algn="ctr">
          <a:solidFill>
            <a:schemeClr val="accent3">
              <a:lumMod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C8620D0-3BF9-4045-9639-D993FE2A1475}">
      <dsp:nvSpPr>
        <dsp:cNvPr id="0" name=""/>
        <dsp:cNvSpPr/>
      </dsp:nvSpPr>
      <dsp:spPr>
        <a:xfrm>
          <a:off x="1315888" y="909604"/>
          <a:ext cx="590407" cy="29869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10000"/>
            </a:spcAft>
          </a:pPr>
          <a:r>
            <a:rPr lang="de-DE" sz="1200" kern="1200" dirty="0" smtClean="0"/>
            <a:t>etc.</a:t>
          </a:r>
        </a:p>
      </dsp:txBody>
      <dsp:txXfrm>
        <a:off x="1315888" y="909604"/>
        <a:ext cx="590407" cy="29869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1/layout/RadialPictureList">
  <dgm:title val="Radialbildliste"/>
  <dgm:desc val="Hiermit zeigen Sie Beziehungen zu einer zentralen Idee an. Die Form der Ebene 1 enthält Text, und alle Formen der Ebene 2 enthalten ein Bild mit entsprechendem Text. Auf vier Bilder der Ebene 2 beschränkt.  Nicht verwendete Bilder werden nicht angezeigt, bleiben jedoch verfügbar, wenn das Layout gewechselt wird. Dies eignet sich am besten für kleine Textmengen der Ebene 2."/>
  <dgm:catLst>
    <dgm:cat type="picture" pri="2500"/>
    <dgm:cat type="officeonline" pri="2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  <dgm:cxn modelId="5" srcId="10" destId="14" srcOrd="3" destOrd="0"/>
      </dgm:cxnLst>
      <dgm:bg/>
      <dgm:whole/>
    </dgm:dataModel>
  </dgm:clrData>
  <dgm:layoutNode name="Name0">
    <dgm:varLst>
      <dgm:chMax val="1"/>
      <dgm:chPref val="1"/>
      <dgm:dir/>
      <dgm:resizeHandles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st="1 1" cnt="1 0" func="cnt" op="equ" val="0">
            <dgm:alg type="composite">
              <dgm:param type="ar" val="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5" axis="ch ch" ptType="node node" st="1 1" cnt="1 0" func="cnt" op="equ" val="1">
            <dgm:alg type="composite">
              <dgm:param type="ar" val="1.4218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l" for="ch" forName="Accent" refType="w" fact="0"/>
              <dgm:constr type="t" for="ch" forName="Accent" refType="h" fact="0"/>
              <dgm:constr type="w" for="ch" forName="Accent" refType="w" fact="0.6747"/>
              <dgm:constr type="h" for="ch" forName="Accent" refType="h"/>
              <dgm:constr type="l" for="ch" forName="Child1" refType="w" fact="0.76"/>
              <dgm:constr type="t" for="ch" forName="Child1" refType="h" fact="0.3739"/>
              <dgm:constr type="w" for="ch" forName="Child1" refType="w" fact="0.24"/>
              <dgm:constr type="h" for="ch" forName="Child1" refType="h" fact="0.255"/>
              <dgm:constr type="l" for="ch" forName="Parent" refType="w" fact="0.1726"/>
              <dgm:constr type="t" for="ch" forName="Parent" refType="h" fact="0.2646"/>
              <dgm:constr type="w" for="ch" forName="Parent" refType="w" fact="0.3347"/>
              <dgm:constr type="h" for="ch" forName="Parent" refType="h" fact="0.4759"/>
              <dgm:constr type="l" for="ch" forName="Image1" refType="w" fact="0.5661"/>
              <dgm:constr type="t" for="ch" forName="Image1" refType="h" fact="0.3744"/>
              <dgm:constr type="w" for="ch" forName="Image1" refType="w" fact="0.1793"/>
              <dgm:constr type="h" for="ch" forName="Image1" refType="h" fact="0.255"/>
            </dgm:constrLst>
          </dgm:if>
          <dgm:if name="Name6" axis="ch ch" ptType="node node" st="1 1" cnt="1 0" func="cnt" op="equ" val="2">
            <dgm:alg type="composite">
              <dgm:param type="ar" val="1.381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l" for="ch" forName="Accent" refType="w" fact="0"/>
              <dgm:constr type="t" for="ch" forName="Accent" refType="h" fact="0"/>
              <dgm:constr type="w" for="ch" forName="Accent" refType="w" fact="0.6946"/>
              <dgm:constr type="h" for="ch" forName="Accent" refType="h"/>
              <dgm:constr type="l" for="ch" forName="Parent" refType="w" fact="0.1777"/>
              <dgm:constr type="t" for="ch" forName="Parent" refType="h" fact="0.2646"/>
              <dgm:constr type="w" for="ch" forName="Parent" refType="w" fact="0.3446"/>
              <dgm:constr type="h" for="ch" forName="Parent" refType="h" fact="0.4759"/>
              <dgm:constr type="l" for="ch" forName="Image1" refType="w" fact="0.5531"/>
              <dgm:constr type="t" for="ch" forName="Image1" refType="h" fact="0.1585"/>
              <dgm:constr type="w" for="ch" forName="Image1" refType="w" fact="0.1846"/>
              <dgm:constr type="h" for="ch" forName="Image1" refType="h" fact="0.255"/>
              <dgm:constr type="l" for="ch" forName="Image2" refType="w" fact="0.5531"/>
              <dgm:constr type="t" for="ch" forName="Image2" refType="h" fact="0.5624"/>
              <dgm:constr type="w" for="ch" forName="Image2" refType="w" fact="0.1846"/>
              <dgm:constr type="h" for="ch" forName="Image2" refType="h" fact="0.255"/>
              <dgm:constr type="l" for="ch" forName="Child1" refType="w" fact="0.7529"/>
              <dgm:constr type="t" for="ch" forName="Child1" refType="h" fact="0.1618"/>
              <dgm:constr type="w" for="ch" forName="Child1" refType="w" fact="0.2471"/>
              <dgm:constr type="h" for="ch" forName="Child1" refType="h" fact="0.2468"/>
              <dgm:constr type="l" for="ch" forName="Child2" refType="w" fact="0.7529"/>
              <dgm:constr type="t" for="ch" forName="Child2" refType="h" fact="0.5657"/>
              <dgm:constr type="w" for="ch" forName="Child2" refType="w" fact="0.2471"/>
              <dgm:constr type="h" for="ch" forName="Child2" refType="h" fact="0.2468"/>
            </dgm:constrLst>
          </dgm:if>
          <dgm:if name="Name7" axis="ch ch" ptType="node node" st="1 1" cnt="1 0" func="cnt" op="equ" val="3">
            <dgm:alg type="composite">
              <dgm:param type="ar" val="1.4218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" refType="w" fact="0"/>
              <dgm:constr type="t" for="ch" forName="Accent" refType="h" fact="0"/>
              <dgm:constr type="w" for="ch" forName="Accent" refType="w" fact="0.6747"/>
              <dgm:constr type="h" for="ch" forName="Accent" refType="h"/>
              <dgm:constr type="l" for="ch" forName="Parent" refType="w" fact="0.1726"/>
              <dgm:constr type="t" for="ch" forName="Parent" refType="h" fact="0.2646"/>
              <dgm:constr type="w" for="ch" forName="Parent" refType="w" fact="0.3347"/>
              <dgm:constr type="h" for="ch" forName="Parent" refType="h" fact="0.4759"/>
              <dgm:constr type="l" for="ch" forName="Image1" refType="w" fact="0.4968"/>
              <dgm:constr type="t" for="ch" forName="Image1" refType="h" fact="0.0843"/>
              <dgm:constr type="w" for="ch" forName="Image1" refType="w" fact="0.1793"/>
              <dgm:constr type="h" for="ch" forName="Image1" refType="h" fact="0.255"/>
              <dgm:constr type="l" for="ch" forName="Image2" refType="w" fact="0.5661"/>
              <dgm:constr type="t" for="ch" forName="Image2" refType="h" fact="0.3744"/>
              <dgm:constr type="w" for="ch" forName="Image2" refType="w" fact="0.1793"/>
              <dgm:constr type="h" for="ch" forName="Image2" refType="h" fact="0.255"/>
              <dgm:constr type="l" for="ch" forName="Image3" refType="w" fact="0.4968"/>
              <dgm:constr type="t" for="ch" forName="Image3" refType="h" fact="0.6686"/>
              <dgm:constr type="w" for="ch" forName="Image3" refType="w" fact="0.1793"/>
              <dgm:constr type="h" for="ch" forName="Image3" refType="h" fact="0.255"/>
              <dgm:constr type="l" for="ch" forName="Child1" refType="w" fact="0.6897"/>
              <dgm:constr type="t" for="ch" forName="Child1" refType="h" fact="0.0884"/>
              <dgm:constr type="w" for="ch" forName="Child1" refType="w" fact="0.24"/>
              <dgm:constr type="h" for="ch" forName="Child1" refType="h" fact="0.2468"/>
              <dgm:constr type="l" for="ch" forName="Child2" refType="w" fact="0.76"/>
              <dgm:constr type="t" for="ch" forName="Child2" refType="h" fact="0.378"/>
              <dgm:constr type="w" for="ch" forName="Child2" refType="w" fact="0.24"/>
              <dgm:constr type="h" for="ch" forName="Child2" refType="h" fact="0.2468"/>
              <dgm:constr type="l" for="ch" forName="Child3" refType="w" fact="0.6897"/>
              <dgm:constr type="t" for="ch" forName="Child3" refType="h" fact="0.6738"/>
              <dgm:constr type="w" for="ch" forName="Child3" refType="w" fact="0.24"/>
              <dgm:constr type="h" for="ch" forName="Child3" refType="h" fact="0.2468"/>
            </dgm:constrLst>
          </dgm:if>
          <dgm:else name="Name8">
            <dgm:alg type="composite">
              <dgm:param type="ar" val="1.2852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" refType="w" fact="0"/>
              <dgm:constr type="t" for="ch" forName="Accent" refType="h" fact="0.0361"/>
              <dgm:constr type="w" for="ch" forName="Accent" refType="w" fact="0.6865"/>
              <dgm:constr type="h" for="ch" forName="Accent" refType="h" fact="0.9197"/>
              <dgm:constr type="l" for="ch" forName="Parent" refType="w" fact="0.1756"/>
              <dgm:constr type="t" for="ch" forName="Parent" refType="h" fact="0.2795"/>
              <dgm:constr type="w" for="ch" forName="Parent" refType="w" fact="0.3406"/>
              <dgm:constr type="h" for="ch" forName="Parent" refType="h" fact="0.4377"/>
              <dgm:constr type="l" for="ch" forName="Image1" refType="w" fact="0.425"/>
              <dgm:constr type="t" for="ch" forName="Image1" refType="h" fact="0"/>
              <dgm:constr type="w" for="ch" forName="Image1" refType="w" fact="0.1825"/>
              <dgm:constr type="h" for="ch" forName="Image1" refType="h" fact="0.2345"/>
              <dgm:constr type="l" for="ch" forName="Image2" refType="w" fact="0.5598"/>
              <dgm:constr type="t" for="ch" forName="Image2" refType="h" fact="0.2184"/>
              <dgm:constr type="w" for="ch" forName="Image2" refType="w" fact="0.1825"/>
              <dgm:constr type="h" for="ch" forName="Image2" refType="h" fact="0.2345"/>
              <dgm:constr type="l" for="ch" forName="Image3" refType="w" fact="0.5591"/>
              <dgm:constr type="t" for="ch" forName="Image3" refType="h" fact="0.5395"/>
              <dgm:constr type="w" for="ch" forName="Image3" refType="w" fact="0.1825"/>
              <dgm:constr type="h" for="ch" forName="Image3" refType="h" fact="0.2345"/>
              <dgm:constr type="l" for="ch" forName="Image4" refType="w" fact="0.425"/>
              <dgm:constr type="t" for="ch" forName="Image4" refType="h" fact="0.7655"/>
              <dgm:constr type="w" for="ch" forName="Image4" refType="w" fact="0.1825"/>
              <dgm:constr type="h" for="ch" forName="Image4" refType="h" fact="0.2345"/>
              <dgm:constr type="l" for="ch" forName="Child1" refType="w" fact="0.6214"/>
              <dgm:constr type="t" for="ch" forName="Child1" refType="h" fact="0.003"/>
              <dgm:constr type="w" for="ch" forName="Child1" refType="w" fact="0.2443"/>
              <dgm:constr type="h" for="ch" forName="Child1" refType="h" fact="0.227"/>
              <dgm:constr type="l" for="ch" forName="Child2" refType="w" fact="0.7557"/>
              <dgm:constr type="t" for="ch" forName="Child2" refType="h" fact="0.2225"/>
              <dgm:constr type="w" for="ch" forName="Child2" refType="w" fact="0.2443"/>
              <dgm:constr type="h" for="ch" forName="Child2" refType="h" fact="0.227"/>
              <dgm:constr type="l" for="ch" forName="Child3" refType="w" fact="0.7557"/>
              <dgm:constr type="t" for="ch" forName="Child3" refType="h" fact="0.5433"/>
              <dgm:constr type="w" for="ch" forName="Child3" refType="w" fact="0.2443"/>
              <dgm:constr type="h" for="ch" forName="Child3" refType="h" fact="0.227"/>
              <dgm:constr type="l" for="ch" forName="Child4" refType="w" fact="0.6214"/>
              <dgm:constr type="t" for="ch" forName="Child4" refType="h" fact="0.7703"/>
              <dgm:constr type="w" for="ch" forName="Child4" refType="w" fact="0.2443"/>
              <dgm:constr type="h" for="ch" forName="Child4" refType="h" fact="0.227"/>
            </dgm:constrLst>
          </dgm:else>
        </dgm:choose>
      </dgm:if>
      <dgm:else name="Name9">
        <dgm:choose name="Name10">
          <dgm:if name="Name11" axis="ch ch" ptType="node node" st="1 1" cnt="1 0" func="cnt" op="equ" val="0">
            <dgm:alg type="composite">
              <dgm:param type="ar" val="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12" axis="ch ch" ptType="node node" st="1 1" cnt="1 0" func="cnt" op="equ" val="1">
            <dgm:alg type="composite">
              <dgm:param type="ar" val="1.4218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r" for="ch" forName="Accent" refType="w"/>
              <dgm:constr type="t" for="ch" forName="Accent" refType="h" fact="0"/>
              <dgm:constr type="w" for="ch" forName="Accent" refType="w" fact="0.6747"/>
              <dgm:constr type="h" for="ch" forName="Accent" refType="h"/>
              <dgm:constr type="r" for="ch" forName="Child1" refType="w" fact="0.24"/>
              <dgm:constr type="t" for="ch" forName="Child1" refType="h" fact="0.3739"/>
              <dgm:constr type="w" for="ch" forName="Child1" refType="w" fact="0.24"/>
              <dgm:constr type="h" for="ch" forName="Child1" refType="h" fact="0.255"/>
              <dgm:constr type="r" for="ch" forName="Parent" refType="w" fact="0.8274"/>
              <dgm:constr type="t" for="ch" forName="Parent" refType="h" fact="0.2646"/>
              <dgm:constr type="w" for="ch" forName="Parent" refType="w" fact="0.3347"/>
              <dgm:constr type="h" for="ch" forName="Parent" refType="h" fact="0.4759"/>
              <dgm:constr type="r" for="ch" forName="Image1" refType="w" fact="0.4339"/>
              <dgm:constr type="t" for="ch" forName="Image1" refType="h" fact="0.3744"/>
              <dgm:constr type="w" for="ch" forName="Image1" refType="w" fact="0.1793"/>
              <dgm:constr type="h" for="ch" forName="Image1" refType="h" fact="0.255"/>
            </dgm:constrLst>
          </dgm:if>
          <dgm:if name="Name13" axis="ch ch" ptType="node node" st="1 1" cnt="1 0" func="cnt" op="equ" val="2">
            <dgm:alg type="composite">
              <dgm:param type="ar" val="1.381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r" for="ch" forName="Accent" refType="w"/>
              <dgm:constr type="t" for="ch" forName="Accent" refType="h" fact="0"/>
              <dgm:constr type="w" for="ch" forName="Accent" refType="w" fact="0.6946"/>
              <dgm:constr type="h" for="ch" forName="Accent" refType="h"/>
              <dgm:constr type="r" for="ch" forName="Parent" refType="w" fact="0.8223"/>
              <dgm:constr type="t" for="ch" forName="Parent" refType="h" fact="0.2646"/>
              <dgm:constr type="w" for="ch" forName="Parent" refType="w" fact="0.3446"/>
              <dgm:constr type="h" for="ch" forName="Parent" refType="h" fact="0.4759"/>
              <dgm:constr type="r" for="ch" forName="Image1" refType="w" fact="0.4469"/>
              <dgm:constr type="t" for="ch" forName="Image1" refType="h" fact="0.1585"/>
              <dgm:constr type="w" for="ch" forName="Image1" refType="w" fact="0.1846"/>
              <dgm:constr type="h" for="ch" forName="Image1" refType="h" fact="0.255"/>
              <dgm:constr type="r" for="ch" forName="Image2" refType="w" fact="0.4469"/>
              <dgm:constr type="t" for="ch" forName="Image2" refType="h" fact="0.5624"/>
              <dgm:constr type="w" for="ch" forName="Image2" refType="w" fact="0.1846"/>
              <dgm:constr type="h" for="ch" forName="Image2" refType="h" fact="0.255"/>
              <dgm:constr type="r" for="ch" forName="Child1" refType="w" fact="0.2471"/>
              <dgm:constr type="t" for="ch" forName="Child1" refType="h" fact="0.1618"/>
              <dgm:constr type="w" for="ch" forName="Child1" refType="w" fact="0.2471"/>
              <dgm:constr type="h" for="ch" forName="Child1" refType="h" fact="0.2468"/>
              <dgm:constr type="r" for="ch" forName="Child2" refType="w" fact="0.2471"/>
              <dgm:constr type="t" for="ch" forName="Child2" refType="h" fact="0.5657"/>
              <dgm:constr type="w" for="ch" forName="Child2" refType="w" fact="0.2471"/>
              <dgm:constr type="h" for="ch" forName="Child2" refType="h" fact="0.2468"/>
            </dgm:constrLst>
          </dgm:if>
          <dgm:if name="Name14" axis="ch ch" ptType="node node" st="1 1" cnt="1 0" func="cnt" op="equ" val="3">
            <dgm:alg type="composite">
              <dgm:param type="ar" val="1.4218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r" for="ch" forName="Accent" refType="w"/>
              <dgm:constr type="t" for="ch" forName="Accent" refType="h" fact="0"/>
              <dgm:constr type="w" for="ch" forName="Accent" refType="w" fact="0.6747"/>
              <dgm:constr type="h" for="ch" forName="Accent" refType="h"/>
              <dgm:constr type="r" for="ch" forName="Parent" refType="w" fact="0.8274"/>
              <dgm:constr type="t" for="ch" forName="Parent" refType="h" fact="0.2646"/>
              <dgm:constr type="w" for="ch" forName="Parent" refType="w" fact="0.3347"/>
              <dgm:constr type="h" for="ch" forName="Parent" refType="h" fact="0.4759"/>
              <dgm:constr type="r" for="ch" forName="Image1" refType="w" fact="0.5032"/>
              <dgm:constr type="t" for="ch" forName="Image1" refType="h" fact="0.0843"/>
              <dgm:constr type="w" for="ch" forName="Image1" refType="w" fact="0.1793"/>
              <dgm:constr type="h" for="ch" forName="Image1" refType="h" fact="0.255"/>
              <dgm:constr type="r" for="ch" forName="Image2" refType="w" fact="0.4339"/>
              <dgm:constr type="t" for="ch" forName="Image2" refType="h" fact="0.3744"/>
              <dgm:constr type="w" for="ch" forName="Image2" refType="w" fact="0.1793"/>
              <dgm:constr type="h" for="ch" forName="Image2" refType="h" fact="0.255"/>
              <dgm:constr type="r" for="ch" forName="Image3" refType="w" fact="0.5032"/>
              <dgm:constr type="t" for="ch" forName="Image3" refType="h" fact="0.6686"/>
              <dgm:constr type="w" for="ch" forName="Image3" refType="w" fact="0.1793"/>
              <dgm:constr type="h" for="ch" forName="Image3" refType="h" fact="0.255"/>
              <dgm:constr type="r" for="ch" forName="Child1" refType="w" fact="0.3103"/>
              <dgm:constr type="t" for="ch" forName="Child1" refType="h" fact="0.0884"/>
              <dgm:constr type="w" for="ch" forName="Child1" refType="w" fact="0.24"/>
              <dgm:constr type="h" for="ch" forName="Child1" refType="h" fact="0.2468"/>
              <dgm:constr type="r" for="ch" forName="Child2" refType="w" fact="0.24"/>
              <dgm:constr type="t" for="ch" forName="Child2" refType="h" fact="0.378"/>
              <dgm:constr type="w" for="ch" forName="Child2" refType="w" fact="0.24"/>
              <dgm:constr type="h" for="ch" forName="Child2" refType="h" fact="0.2468"/>
              <dgm:constr type="r" for="ch" forName="Child3" refType="w" fact="0.3103"/>
              <dgm:constr type="t" for="ch" forName="Child3" refType="h" fact="0.6738"/>
              <dgm:constr type="w" for="ch" forName="Child3" refType="w" fact="0.24"/>
              <dgm:constr type="h" for="ch" forName="Child3" refType="h" fact="0.2468"/>
            </dgm:constrLst>
          </dgm:if>
          <dgm:else name="Name15">
            <dgm:alg type="composite">
              <dgm:param type="ar" val="1.2852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r" for="ch" forName="Accent" refType="w"/>
              <dgm:constr type="t" for="ch" forName="Accent" refType="h" fact="0.0361"/>
              <dgm:constr type="w" for="ch" forName="Accent" refType="w" fact="0.6865"/>
              <dgm:constr type="h" for="ch" forName="Accent" refType="h" fact="0.9197"/>
              <dgm:constr type="r" for="ch" forName="Parent" refType="w" fact="0.8244"/>
              <dgm:constr type="t" for="ch" forName="Parent" refType="h" fact="0.2795"/>
              <dgm:constr type="w" for="ch" forName="Parent" refType="w" fact="0.3406"/>
              <dgm:constr type="h" for="ch" forName="Parent" refType="h" fact="0.4377"/>
              <dgm:constr type="r" for="ch" forName="Image1" refType="w" fact="0.575"/>
              <dgm:constr type="t" for="ch" forName="Image1" refType="h" fact="0"/>
              <dgm:constr type="w" for="ch" forName="Image1" refType="w" fact="0.1825"/>
              <dgm:constr type="h" for="ch" forName="Image1" refType="h" fact="0.2345"/>
              <dgm:constr type="r" for="ch" forName="Image2" refType="w" fact="0.4402"/>
              <dgm:constr type="t" for="ch" forName="Image2" refType="h" fact="0.2184"/>
              <dgm:constr type="w" for="ch" forName="Image2" refType="w" fact="0.1825"/>
              <dgm:constr type="h" for="ch" forName="Image2" refType="h" fact="0.2345"/>
              <dgm:constr type="r" for="ch" forName="Image3" refType="w" fact="0.4409"/>
              <dgm:constr type="t" for="ch" forName="Image3" refType="h" fact="0.5395"/>
              <dgm:constr type="w" for="ch" forName="Image3" refType="w" fact="0.1825"/>
              <dgm:constr type="h" for="ch" forName="Image3" refType="h" fact="0.2345"/>
              <dgm:constr type="r" for="ch" forName="Image4" refType="w" fact="0.575"/>
              <dgm:constr type="t" for="ch" forName="Image4" refType="h" fact="0.7655"/>
              <dgm:constr type="w" for="ch" forName="Image4" refType="w" fact="0.1825"/>
              <dgm:constr type="h" for="ch" forName="Image4" refType="h" fact="0.2345"/>
              <dgm:constr type="r" for="ch" forName="Child1" refType="w" fact="0.3786"/>
              <dgm:constr type="t" for="ch" forName="Child1" refType="h" fact="0.003"/>
              <dgm:constr type="w" for="ch" forName="Child1" refType="w" fact="0.2443"/>
              <dgm:constr type="h" for="ch" forName="Child1" refType="h" fact="0.227"/>
              <dgm:constr type="r" for="ch" forName="Child2" refType="w" fact="0.2443"/>
              <dgm:constr type="t" for="ch" forName="Child2" refType="h" fact="0.2225"/>
              <dgm:constr type="w" for="ch" forName="Child2" refType="w" fact="0.2443"/>
              <dgm:constr type="h" for="ch" forName="Child2" refType="h" fact="0.227"/>
              <dgm:constr type="r" for="ch" forName="Child3" refType="w" fact="0.2443"/>
              <dgm:constr type="t" for="ch" forName="Child3" refType="h" fact="0.5433"/>
              <dgm:constr type="w" for="ch" forName="Child3" refType="w" fact="0.2443"/>
              <dgm:constr type="h" for="ch" forName="Child3" refType="h" fact="0.227"/>
              <dgm:constr type="r" for="ch" forName="Child4" refType="w" fact="0.3786"/>
              <dgm:constr type="t" for="ch" forName="Child4" refType="h" fact="0.7703"/>
              <dgm:constr type="w" for="ch" forName="Child4" refType="w" fact="0.2443"/>
              <dgm:constr type="h" for="ch" forName="Child4" refType="h" fact="0.227"/>
            </dgm:constrLst>
          </dgm:else>
        </dgm:choose>
      </dgm:else>
    </dgm:choose>
    <dgm:forEach name="wrapper" axis="self" ptType="parTrans">
      <dgm:forEach name="ImageRepeat" axis="self">
        <dgm:layoutNode name="Image" styleLbl="fgImgPlace1">
          <dgm:alg type="sp"/>
          <dgm:shape xmlns:r="http://schemas.openxmlformats.org/officeDocument/2006/relationships" type="ellipse" r:blip="" blipPhldr="1">
            <dgm:adjLst/>
          </dgm:shape>
          <dgm:presOf/>
        </dgm:layoutNode>
      </dgm:forEach>
    </dgm:forEach>
    <dgm:forEach name="Name16" axis="ch" ptType="node" cnt="1">
      <dgm:layoutNode name="Parent" styleLbl="node1">
        <dgm:varLst>
          <dgm:chMax val="4"/>
          <dgm:chPref val="3"/>
        </dgm:varLst>
        <dgm:alg type="tx"/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17" axis="ch ch" ptType="node node" st="1 1" cnt="1 1">
      <dgm:layoutNode name="Accent" styleLbl="node1">
        <dgm:alg type="sp"/>
        <dgm:choose name="Name18">
          <dgm:if name="Name19" func="var" arg="dir" op="equ" val="norm">
            <dgm:choose name="Name20">
              <dgm:if name="Name21" axis="followSib" ptType="node" func="cnt" op="equ" val="0">
                <dgm:shape xmlns:r="http://schemas.openxmlformats.org/officeDocument/2006/relationships" type="blockArc" r:blip="">
                  <dgm:adjLst>
                    <dgm:adj idx="1" val="-49.0368"/>
                    <dgm:adj idx="2" val="49.4265"/>
                    <dgm:adj idx="3" val="0.0564"/>
                  </dgm:adjLst>
                </dgm:shape>
              </dgm:if>
              <dgm:if name="Name22" axis="followSib" ptType="node" func="cnt" op="equ" val="1">
                <dgm:shape xmlns:r="http://schemas.openxmlformats.org/officeDocument/2006/relationships" type="blockArc" r:blip="">
                  <dgm:adjLst>
                    <dgm:adj idx="1" val="-64.2028"/>
                    <dgm:adj idx="2" val="64.5456"/>
                    <dgm:adj idx="3" val="0.0558"/>
                  </dgm:adjLst>
                </dgm:shape>
              </dgm:if>
              <dgm:if name="Name23" axis="followSib" ptType="node" func="cnt" op="equ" val="2">
                <dgm:shape xmlns:r="http://schemas.openxmlformats.org/officeDocument/2006/relationships" type="blockArc" r:blip="">
                  <dgm:adjLst>
                    <dgm:adj idx="1" val="-67.8702"/>
                    <dgm:adj idx="2" val="68.6519"/>
                    <dgm:adj idx="3" val="0.0575"/>
                  </dgm:adjLst>
                </dgm:shape>
              </dgm:if>
              <dgm:else name="Name24">
                <dgm:shape xmlns:r="http://schemas.openxmlformats.org/officeDocument/2006/relationships" type="blockArc" r:blip="">
                  <dgm:adjLst>
                    <dgm:adj idx="1" val="-84.8426"/>
                    <dgm:adj idx="2" val="84.8009"/>
                    <dgm:adj idx="3" val="0.0524"/>
                  </dgm:adjLst>
                </dgm:shape>
              </dgm:else>
            </dgm:choose>
          </dgm:if>
          <dgm:else name="Name25">
            <dgm:choose name="Name26">
              <dgm:if name="Name27" axis="followSib" ptType="node" func="cnt" op="equ" val="0">
                <dgm:shape xmlns:r="http://schemas.openxmlformats.org/officeDocument/2006/relationships" rot="180" type="blockArc" r:blip="">
                  <dgm:adjLst>
                    <dgm:adj idx="1" val="-49.0368"/>
                    <dgm:adj idx="2" val="49.4265"/>
                    <dgm:adj idx="3" val="0.0564"/>
                  </dgm:adjLst>
                </dgm:shape>
              </dgm:if>
              <dgm:if name="Name28" axis="followSib" ptType="node" func="cnt" op="equ" val="1">
                <dgm:shape xmlns:r="http://schemas.openxmlformats.org/officeDocument/2006/relationships" rot="180" type="blockArc" r:blip="">
                  <dgm:adjLst>
                    <dgm:adj idx="1" val="-64.2028"/>
                    <dgm:adj idx="2" val="64.5456"/>
                    <dgm:adj idx="3" val="0.0558"/>
                  </dgm:adjLst>
                </dgm:shape>
              </dgm:if>
              <dgm:if name="Name29" axis="followSib" ptType="node" func="cnt" op="equ" val="2">
                <dgm:shape xmlns:r="http://schemas.openxmlformats.org/officeDocument/2006/relationships" rot="180" type="blockArc" r:blip="">
                  <dgm:adjLst>
                    <dgm:adj idx="1" val="-67.8702"/>
                    <dgm:adj idx="2" val="68.6519"/>
                    <dgm:adj idx="3" val="0.0575"/>
                  </dgm:adjLst>
                </dgm:shape>
              </dgm:if>
              <dgm:else name="Name30">
                <dgm:shape xmlns:r="http://schemas.openxmlformats.org/officeDocument/2006/relationships" rot="180" type="blockArc" r:blip="">
                  <dgm:adjLst>
                    <dgm:adj idx="1" val="-84.8426"/>
                    <dgm:adj idx="2" val="84.8009"/>
                    <dgm:adj idx="3" val="0.0524"/>
                  </dgm:adjLst>
                </dgm:shape>
              </dgm:else>
            </dgm:choose>
          </dgm:else>
        </dgm:choose>
        <dgm:presOf/>
      </dgm:layoutNode>
      <dgm:layoutNode name="Image1" styleLbl="fgImgPlace1">
        <dgm:alg type="sp"/>
        <dgm:shape xmlns:r="http://schemas.openxmlformats.org/officeDocument/2006/relationships" type="ellipse" r:blip="" blipPhldr="1">
          <dgm:adjLst/>
        </dgm:shape>
        <dgm:presOf/>
      </dgm:layoutNode>
      <dgm:layoutNode name="Child1" styleLbl="revTx">
        <dgm:varLst>
          <dgm:chMax val="0"/>
          <dgm:chPref val="0"/>
          <dgm:bulletEnabled val="1"/>
        </dgm:varLst>
        <dgm:choose name="Name31">
          <dgm:if name="Name32" func="var" arg="dir" op="equ" val="norm">
            <dgm:alg type="tx">
              <dgm:param type="parTxLTRAlign" val="l"/>
              <dgm:param type="shpTxLTRAlignCh" val="l"/>
              <dgm:param type="parTxRTLAlign" val="l"/>
              <dgm:param type="shpTxRTLAlignCh" val="l"/>
              <dgm:param type="lnSpAfParP" val="10"/>
            </dgm:alg>
          </dgm:if>
          <dgm:else name="Name33">
            <dgm:alg type="tx">
              <dgm:param type="parTxLTRAlign" val="r"/>
              <dgm:param type="shpTxLTRAlignCh" val="r"/>
              <dgm:param type="parTxRTLAlign" val="r"/>
              <dgm:param type="shpTxRTLAlignCh" val="r"/>
              <dgm:param type="lnSpAfParP" val="10"/>
            </dgm:alg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34" axis="ch ch" ptType="node node" st="1 2" cnt="1 1">
      <dgm:layoutNode name="Image2">
        <dgm:alg type="sp"/>
        <dgm:shape xmlns:r="http://schemas.openxmlformats.org/officeDocument/2006/relationships" r:blip="">
          <dgm:adjLst/>
        </dgm:shape>
        <dgm:presOf/>
        <dgm:constrLst/>
        <dgm:forEach name="Name35" ref="ImageRepeat"/>
      </dgm:layoutNode>
      <dgm:layoutNode name="Child2" styleLbl="revTx">
        <dgm:varLst>
          <dgm:chMax val="0"/>
          <dgm:chPref val="0"/>
          <dgm:bulletEnabled val="1"/>
        </dgm:varLst>
        <dgm:choose name="Name36">
          <dgm:if name="Name37" func="var" arg="dir" op="equ" val="norm">
            <dgm:alg type="tx">
              <dgm:param type="parTxLTRAlign" val="l"/>
              <dgm:param type="shpTxLTRAlignCh" val="l"/>
              <dgm:param type="parTxRTLAlign" val="l"/>
              <dgm:param type="shpTxRTLAlignCh" val="l"/>
              <dgm:param type="lnSpAfParP" val="10"/>
            </dgm:alg>
          </dgm:if>
          <dgm:else name="Name38">
            <dgm:alg type="tx">
              <dgm:param type="parTxLTRAlign" val="r"/>
              <dgm:param type="shpTxLTRAlignCh" val="r"/>
              <dgm:param type="parTxRTLAlign" val="r"/>
              <dgm:param type="shpTxRTLAlignCh" val="r"/>
              <dgm:param type="lnSpAfParP" val="10"/>
            </dgm:alg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39" axis="ch ch" ptType="node node" st="1 3" cnt="1 1">
      <dgm:layoutNode name="Image3">
        <dgm:alg type="sp"/>
        <dgm:shape xmlns:r="http://schemas.openxmlformats.org/officeDocument/2006/relationships" r:blip="">
          <dgm:adjLst/>
        </dgm:shape>
        <dgm:presOf/>
        <dgm:constrLst/>
        <dgm:forEach name="Name40" ref="ImageRepeat"/>
      </dgm:layoutNode>
      <dgm:layoutNode name="Child3" styleLbl="revTx">
        <dgm:varLst>
          <dgm:chMax val="0"/>
          <dgm:chPref val="0"/>
          <dgm:bulletEnabled val="1"/>
        </dgm:varLst>
        <dgm:choose name="Name41">
          <dgm:if name="Name42" func="var" arg="dir" op="equ" val="norm">
            <dgm:alg type="tx">
              <dgm:param type="parTxLTRAlign" val="l"/>
              <dgm:param type="shpTxLTRAlignCh" val="l"/>
              <dgm:param type="parTxRTLAlign" val="l"/>
              <dgm:param type="shpTxRTLAlignCh" val="l"/>
              <dgm:param type="lnSpAfParP" val="10"/>
            </dgm:alg>
          </dgm:if>
          <dgm:else name="Name43">
            <dgm:alg type="tx">
              <dgm:param type="parTxLTRAlign" val="r"/>
              <dgm:param type="shpTxLTRAlignCh" val="r"/>
              <dgm:param type="parTxRTLAlign" val="r"/>
              <dgm:param type="shpTxRTLAlignCh" val="r"/>
              <dgm:param type="lnSpAfParP" val="10"/>
            </dgm:alg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44" axis="ch ch" ptType="node node" st="1 4" cnt="1 1">
      <dgm:layoutNode name="Image4">
        <dgm:alg type="sp"/>
        <dgm:shape xmlns:r="http://schemas.openxmlformats.org/officeDocument/2006/relationships" r:blip="">
          <dgm:adjLst/>
        </dgm:shape>
        <dgm:presOf/>
        <dgm:constrLst/>
        <dgm:forEach name="Name45" ref="ImageRepeat"/>
      </dgm:layoutNode>
      <dgm:layoutNode name="Child4" styleLbl="revTx">
        <dgm:varLst>
          <dgm:chMax val="0"/>
          <dgm:chPref val="0"/>
          <dgm:bulletEnabled val="1"/>
        </dgm:varLst>
        <dgm:choose name="Name46">
          <dgm:if name="Name47" func="var" arg="dir" op="equ" val="norm">
            <dgm:alg type="tx">
              <dgm:param type="parTxLTRAlign" val="l"/>
              <dgm:param type="shpTxLTRAlignCh" val="l"/>
              <dgm:param type="parTxRTLAlign" val="l"/>
              <dgm:param type="shpTxRTLAlignCh" val="l"/>
              <dgm:param type="lnSpAfParP" val="10"/>
            </dgm:alg>
          </dgm:if>
          <dgm:else name="Name48">
            <dgm:alg type="tx">
              <dgm:param type="parTxLTRAlign" val="r"/>
              <dgm:param type="shpTxLTRAlignCh" val="r"/>
              <dgm:param type="parTxRTLAlign" val="r"/>
              <dgm:param type="shpTxRTLAlignCh" val="r"/>
              <dgm:param type="lnSpAfParP" val="10"/>
            </dgm:alg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59" cy="49641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50444" y="0"/>
            <a:ext cx="2945659" cy="49641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5605BA-D262-4E78-8A77-B99618E5E532}" type="datetimeFigureOut">
              <a:rPr lang="en-US" smtClean="0"/>
              <a:t>10/27/16</a:t>
            </a:fld>
            <a:endParaRPr lang="en-US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1" y="9430091"/>
            <a:ext cx="2945659" cy="4964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50444" y="9430091"/>
            <a:ext cx="2945659" cy="4964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F464309-AC89-4838-9699-F8DA92C25D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608029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2945659" cy="49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0444" y="0"/>
            <a:ext cx="2945659" cy="49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6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7575" y="744538"/>
            <a:ext cx="4962525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34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768" y="4715907"/>
            <a:ext cx="5438140" cy="4467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Textmasterformate durch Klicken bearbeiten</a:t>
            </a:r>
          </a:p>
          <a:p>
            <a:pPr lvl="1"/>
            <a:r>
              <a:rPr lang="en-US" noProof="0"/>
              <a:t>Zweite Ebene</a:t>
            </a:r>
          </a:p>
          <a:p>
            <a:pPr lvl="2"/>
            <a:r>
              <a:rPr lang="en-US" noProof="0"/>
              <a:t>Dritte Ebene</a:t>
            </a:r>
          </a:p>
          <a:p>
            <a:pPr lvl="3"/>
            <a:r>
              <a:rPr lang="en-US" noProof="0"/>
              <a:t>Vierte Ebene</a:t>
            </a:r>
          </a:p>
          <a:p>
            <a:pPr lvl="4"/>
            <a:r>
              <a:rPr lang="en-US" noProof="0"/>
              <a:t>Fünfte Ebene</a:t>
            </a:r>
          </a:p>
        </p:txBody>
      </p:sp>
      <p:sp>
        <p:nvSpPr>
          <p:cNvPr id="1434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9430091"/>
            <a:ext cx="2945659" cy="49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4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0444" y="9430091"/>
            <a:ext cx="2945659" cy="49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/>
            </a:lvl1pPr>
          </a:lstStyle>
          <a:p>
            <a:pPr>
              <a:defRPr/>
            </a:pPr>
            <a:fld id="{122DB336-81AD-49E1-8DBC-19A5E3A8C32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986664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22DB336-81AD-49E1-8DBC-19A5E3A8C32E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91092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C4DCC1-5016-41C3-BE99-87F10A03DAD1}" type="slidenum">
              <a:rPr lang="es-ES" altLang="en-US" smtClean="0"/>
              <a:pPr/>
              <a:t>3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19065055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 smtClean="0">
              <a:solidFill>
                <a:schemeClr val="tx1"/>
              </a:solidFill>
              <a:effectLst/>
              <a:latin typeface="Arial" charset="0"/>
              <a:ea typeface="+mn-ea"/>
              <a:cs typeface="+mn-cs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22DB336-81AD-49E1-8DBC-19A5E3A8C32E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047238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C4DCC1-5016-41C3-BE99-87F10A03DAD1}" type="slidenum">
              <a:rPr lang="es-ES" altLang="en-US" smtClean="0"/>
              <a:pPr/>
              <a:t>6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116922728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22DB336-81AD-49E1-8DBC-19A5E3A8C32E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29792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22DB336-81AD-49E1-8DBC-19A5E3A8C32E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494026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22DB336-81AD-49E1-8DBC-19A5E3A8C32E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191909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1200" dirty="0" smtClean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22DB336-81AD-49E1-8DBC-19A5E3A8C32E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555014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22DB336-81AD-49E1-8DBC-19A5E3A8C32E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24264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b="0" i="0" u="none" strike="noStrike" kern="1200" baseline="0" dirty="0" smtClean="0">
              <a:solidFill>
                <a:schemeClr val="tx1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22DB336-81AD-49E1-8DBC-19A5E3A8C32E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66316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jpe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wmf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jpeg"/><Relationship Id="rId3" Type="http://schemas.openxmlformats.org/officeDocument/2006/relationships/image" Target="../media/image8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eck 4"/>
          <p:cNvSpPr/>
          <p:nvPr/>
        </p:nvSpPr>
        <p:spPr>
          <a:xfrm>
            <a:off x="0" y="179388"/>
            <a:ext cx="9144000" cy="4117975"/>
          </a:xfrm>
          <a:prstGeom prst="rect">
            <a:avLst/>
          </a:prstGeom>
          <a:solidFill>
            <a:srgbClr val="EFE4B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6" name="Rechteck 5"/>
          <p:cNvSpPr/>
          <p:nvPr/>
        </p:nvSpPr>
        <p:spPr>
          <a:xfrm>
            <a:off x="179388" y="4478338"/>
            <a:ext cx="6556375" cy="2200275"/>
          </a:xfrm>
          <a:prstGeom prst="rect">
            <a:avLst/>
          </a:prstGeom>
          <a:noFill/>
          <a:ln w="9525" cmpd="sng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dirty="0"/>
          </a:p>
        </p:txBody>
      </p:sp>
      <p:pic>
        <p:nvPicPr>
          <p:cNvPr id="7" name="Bild 10" descr="UDE-Logo_ENG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1868488"/>
            <a:ext cx="3700463" cy="142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Bildplatzhalter 8"/>
          <p:cNvSpPr>
            <a:spLocks noGrp="1"/>
          </p:cNvSpPr>
          <p:nvPr>
            <p:ph type="pic" sz="quarter" idx="10"/>
          </p:nvPr>
        </p:nvSpPr>
        <p:spPr>
          <a:xfrm>
            <a:off x="6919200" y="4478400"/>
            <a:ext cx="2048400" cy="2199600"/>
          </a:xfrm>
          <a:ln>
            <a:noFill/>
          </a:ln>
        </p:spPr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de-DE" noProof="0"/>
              <a:t>Bild durch Klicken auf Symbol hinzufügen</a:t>
            </a:r>
            <a:endParaRPr lang="de-DE" noProof="0" dirty="0"/>
          </a:p>
        </p:txBody>
      </p:sp>
      <p:sp>
        <p:nvSpPr>
          <p:cNvPr id="8" name="Textplatzhalter 10"/>
          <p:cNvSpPr>
            <a:spLocks noGrp="1"/>
          </p:cNvSpPr>
          <p:nvPr>
            <p:ph type="body" sz="quarter" idx="11"/>
          </p:nvPr>
        </p:nvSpPr>
        <p:spPr>
          <a:xfrm>
            <a:off x="360000" y="4860000"/>
            <a:ext cx="5969000" cy="900000"/>
          </a:xfrm>
          <a:ln>
            <a:noFill/>
          </a:ln>
        </p:spPr>
        <p:txBody>
          <a:bodyPr lIns="0" tIns="0" bIns="0"/>
          <a:lstStyle>
            <a:lvl1pPr marL="0" marR="0" indent="0" algn="l" defTabSz="4572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ts val="500"/>
              </a:spcAft>
              <a:buClrTx/>
              <a:buSzTx/>
              <a:buFont typeface="Arial" charset="0"/>
              <a:buNone/>
              <a:tabLst/>
              <a:defRPr sz="3200" b="1" i="1">
                <a:solidFill>
                  <a:schemeClr val="tx2"/>
                </a:solidFill>
              </a:defRPr>
            </a:lvl1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10" name="Textplatzhalter 14"/>
          <p:cNvSpPr>
            <a:spLocks noGrp="1"/>
          </p:cNvSpPr>
          <p:nvPr>
            <p:ph type="body" sz="quarter" idx="12"/>
          </p:nvPr>
        </p:nvSpPr>
        <p:spPr>
          <a:xfrm>
            <a:off x="360000" y="5940000"/>
            <a:ext cx="5969000" cy="360000"/>
          </a:xfrm>
          <a:ln>
            <a:noFill/>
          </a:ln>
        </p:spPr>
        <p:txBody>
          <a:bodyPr lIns="0" tIns="0" bIns="0"/>
          <a:lstStyle>
            <a:lvl1pPr>
              <a:defRPr sz="1800" b="0"/>
            </a:lvl1pPr>
          </a:lstStyle>
          <a:p>
            <a:pPr lvl="0"/>
            <a:r>
              <a:rPr lang="de-DE"/>
              <a:t>Textmasterformat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39736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eck 4"/>
          <p:cNvSpPr/>
          <p:nvPr/>
        </p:nvSpPr>
        <p:spPr>
          <a:xfrm>
            <a:off x="179389" y="4077072"/>
            <a:ext cx="8785224" cy="2601541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dirty="0"/>
          </a:p>
        </p:txBody>
      </p:sp>
      <p:pic>
        <p:nvPicPr>
          <p:cNvPr id="6" name="Grafik 8" descr="Bild1en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3941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platzhalter 10"/>
          <p:cNvSpPr>
            <a:spLocks noGrp="1"/>
          </p:cNvSpPr>
          <p:nvPr>
            <p:ph type="body" sz="quarter" idx="11"/>
          </p:nvPr>
        </p:nvSpPr>
        <p:spPr>
          <a:xfrm>
            <a:off x="360000" y="4860000"/>
            <a:ext cx="8388464" cy="900000"/>
          </a:xfrm>
          <a:ln>
            <a:noFill/>
          </a:ln>
        </p:spPr>
        <p:txBody>
          <a:bodyPr lIns="0" tIns="0" bIns="0"/>
          <a:lstStyle>
            <a:lvl1pPr marL="0" marR="0" indent="0" algn="l" defTabSz="4572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ts val="500"/>
              </a:spcAft>
              <a:buClrTx/>
              <a:buSzTx/>
              <a:buFont typeface="Arial" charset="0"/>
              <a:buNone/>
              <a:tabLst/>
              <a:defRPr lang="de-DE" sz="3200" b="1" i="1" kern="1200" dirty="0" smtClean="0">
                <a:solidFill>
                  <a:schemeClr val="tx2"/>
                </a:solidFill>
                <a:latin typeface="Arial"/>
                <a:ea typeface="ヒラギノ角ゴ Pro W3" charset="-128"/>
                <a:cs typeface="Arial"/>
              </a:defRPr>
            </a:lvl1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3"/>
          </p:nvPr>
        </p:nvSpPr>
        <p:spPr>
          <a:xfrm>
            <a:off x="360000" y="476672"/>
            <a:ext cx="4679950" cy="1441450"/>
          </a:xfrm>
        </p:spPr>
        <p:txBody>
          <a:bodyPr/>
          <a:lstStyle>
            <a:lvl1pPr marL="0" indent="0">
              <a:buNone/>
              <a:defRPr lang="de-DE" sz="2000" b="1" kern="1200" dirty="0" smtClean="0">
                <a:solidFill>
                  <a:schemeClr val="bg1"/>
                </a:solidFill>
                <a:latin typeface="Arial"/>
                <a:ea typeface="ヒラギノ角ゴ Pro W3" charset="-128"/>
                <a:cs typeface="Arial"/>
              </a:defRPr>
            </a:lvl1pPr>
            <a:lvl2pPr marL="457200" indent="0">
              <a:buNone/>
              <a:defRPr/>
            </a:lvl2pPr>
            <a:lvl3pPr marL="714375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de-DE"/>
              <a:t>Textmasterformat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8734017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Whiteboard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Inhaltsplatzhalter 6"/>
          <p:cNvSpPr>
            <a:spLocks noGrp="1"/>
          </p:cNvSpPr>
          <p:nvPr>
            <p:ph sz="quarter" idx="10"/>
          </p:nvPr>
        </p:nvSpPr>
        <p:spPr>
          <a:xfrm>
            <a:off x="179512" y="1340768"/>
            <a:ext cx="8352928" cy="453707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pic>
        <p:nvPicPr>
          <p:cNvPr id="4" name="Picture 2" descr="C:\Users\hossfeld\AppData\Local\Microsoft\Windows\Temporary Internet Files\Content.IE5\FVXTCSY6\MC900310818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3573016"/>
            <a:ext cx="1838858" cy="171815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el 5"/>
          <p:cNvSpPr>
            <a:spLocks noGrp="1"/>
          </p:cNvSpPr>
          <p:nvPr>
            <p:ph type="title"/>
          </p:nvPr>
        </p:nvSpPr>
        <p:spPr>
          <a:xfrm>
            <a:off x="196850" y="179388"/>
            <a:ext cx="6840538" cy="863600"/>
          </a:xfrm>
        </p:spPr>
        <p:txBody>
          <a:bodyPr/>
          <a:lstStyle>
            <a:lvl1pPr>
              <a:defRPr lang="en-US" sz="2400" b="1" kern="1200" dirty="0">
                <a:solidFill>
                  <a:schemeClr val="bg1"/>
                </a:solidFill>
                <a:latin typeface="Arial"/>
                <a:ea typeface="ヒラギノ角ゴ Pro W3" charset="-128"/>
                <a:cs typeface="Arial"/>
              </a:defRPr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79652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2_Trenn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7" descr="Bild2.jpg"/>
          <p:cNvPicPr preferRelativeResize="0"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79388"/>
            <a:ext cx="8785225" cy="6499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Bild 9" descr="UDE-Logo_ENG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4325" y="487363"/>
            <a:ext cx="2300288" cy="88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platzhalter 12"/>
          <p:cNvSpPr>
            <a:spLocks noGrp="1"/>
          </p:cNvSpPr>
          <p:nvPr>
            <p:ph type="body" sz="quarter" idx="11"/>
          </p:nvPr>
        </p:nvSpPr>
        <p:spPr>
          <a:xfrm>
            <a:off x="360000" y="2520000"/>
            <a:ext cx="8614138" cy="2032000"/>
          </a:xfrm>
          <a:ln>
            <a:noFill/>
          </a:ln>
        </p:spPr>
        <p:txBody>
          <a:bodyPr/>
          <a:lstStyle>
            <a:lvl1pPr marL="0" indent="0">
              <a:buNone/>
              <a:defRPr sz="3500">
                <a:solidFill>
                  <a:srgbClr val="FFFFFF"/>
                </a:solidFill>
              </a:defRPr>
            </a:lvl1pPr>
          </a:lstStyle>
          <a:p>
            <a:pPr lvl="0"/>
            <a:r>
              <a:rPr lang="de-DE"/>
              <a:t>Textmasterformat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5883524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ln>
            <a:noFill/>
          </a:ln>
        </p:spPr>
        <p:txBody>
          <a:bodyPr/>
          <a:lstStyle>
            <a:lvl1pPr marL="268288" indent="-268288">
              <a:spcBef>
                <a:spcPts val="600"/>
              </a:spcBef>
              <a:spcAft>
                <a:spcPts val="0"/>
              </a:spcAft>
              <a:defRPr>
                <a:solidFill>
                  <a:schemeClr val="tx1"/>
                </a:solidFill>
              </a:defRPr>
            </a:lvl1pPr>
            <a:lvl2pPr marL="620713" indent="-285750">
              <a:spcBef>
                <a:spcPts val="300"/>
              </a:spcBef>
              <a:spcAft>
                <a:spcPts val="0"/>
              </a:spcAft>
              <a:defRPr>
                <a:solidFill>
                  <a:schemeClr val="tx1"/>
                </a:solidFill>
              </a:defRPr>
            </a:lvl2pPr>
            <a:lvl3pPr marL="808038" indent="-180975">
              <a:spcBef>
                <a:spcPts val="300"/>
              </a:spcBef>
              <a:spcAft>
                <a:spcPts val="0"/>
              </a:spcAft>
              <a:tabLst/>
              <a:defRPr>
                <a:solidFill>
                  <a:schemeClr val="tx1"/>
                </a:solidFill>
              </a:defRPr>
            </a:lvl3pPr>
            <a:lvl4pPr marL="1071563" indent="-228600">
              <a:spcBef>
                <a:spcPts val="300"/>
              </a:spcBef>
              <a:spcAft>
                <a:spcPts val="0"/>
              </a:spcAft>
              <a:defRPr>
                <a:solidFill>
                  <a:schemeClr val="tx1"/>
                </a:solidFill>
              </a:defRPr>
            </a:lvl4pPr>
            <a:lvl5pPr marL="1339850" indent="-228600">
              <a:spcBef>
                <a:spcPts val="300"/>
              </a:spcBef>
              <a:spcAft>
                <a:spcPts val="0"/>
              </a:spcAft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4"/>
          </p:nvPr>
        </p:nvSpPr>
        <p:spPr>
          <a:xfrm>
            <a:off x="93663" y="6538913"/>
            <a:ext cx="1906587" cy="365125"/>
          </a:xfrm>
          <a:prstGeom prst="rect">
            <a:avLst/>
          </a:prstGeom>
        </p:spPr>
        <p:txBody>
          <a:bodyPr/>
          <a:lstStyle>
            <a:lvl1pPr algn="r">
              <a:defRPr sz="1100">
                <a:solidFill>
                  <a:schemeClr val="accent1"/>
                </a:solidFill>
              </a:defRPr>
            </a:lvl1pPr>
          </a:lstStyle>
          <a:p>
            <a:pPr algn="l">
              <a:defRPr/>
            </a:pPr>
            <a:r>
              <a:rPr lang="de-DE"/>
              <a:t>mas.wiwi.uni-due.de</a:t>
            </a:r>
            <a:endParaRPr lang="de-DE" dirty="0"/>
          </a:p>
        </p:txBody>
      </p:sp>
      <p:sp>
        <p:nvSpPr>
          <p:cNvPr id="5" name="Foliennummernplatzhalter 2"/>
          <p:cNvSpPr>
            <a:spLocks noGrp="1"/>
          </p:cNvSpPr>
          <p:nvPr>
            <p:ph type="sldNum" sz="quarter" idx="15"/>
          </p:nvPr>
        </p:nvSpPr>
        <p:spPr>
          <a:xfrm>
            <a:off x="3505200" y="6542088"/>
            <a:ext cx="2133600" cy="365125"/>
          </a:xfrm>
          <a:prstGeom prst="rect">
            <a:avLst/>
          </a:prstGeom>
        </p:spPr>
        <p:txBody>
          <a:bodyPr/>
          <a:lstStyle>
            <a:lvl1pPr algn="ctr">
              <a:defRPr sz="1100"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fld id="{3763592E-281B-4D7F-84F8-E3B1CF6B0A25}" type="slidenum">
              <a:rPr lang="de-DE" smtClean="0"/>
              <a:pPr>
                <a:defRPr/>
              </a:pPr>
              <a:t>‹#›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476957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7" Type="http://schemas.openxmlformats.org/officeDocument/2006/relationships/image" Target="../media/image1.jpeg"/><Relationship Id="rId8" Type="http://schemas.openxmlformats.org/officeDocument/2006/relationships/image" Target="../media/image2.png"/><Relationship Id="rId9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Bild 8" descr="header_master.jpg"/>
          <p:cNvPicPr preferRelativeResize="0">
            <a:picLocks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20" y="0"/>
            <a:ext cx="9252520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Textplatzhalter 2"/>
          <p:cNvSpPr>
            <a:spLocks noGrp="1"/>
          </p:cNvSpPr>
          <p:nvPr>
            <p:ph type="body" idx="1"/>
          </p:nvPr>
        </p:nvSpPr>
        <p:spPr bwMode="auto">
          <a:xfrm>
            <a:off x="179388" y="1223963"/>
            <a:ext cx="8783637" cy="5040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80000" tIns="180000" rIns="180000" bIns="1800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en-US" dirty="0"/>
              <a:t>Mastertextformat bearbeiten</a:t>
            </a:r>
          </a:p>
          <a:p>
            <a:pPr lvl="1"/>
            <a:r>
              <a:rPr lang="de-DE" altLang="en-US" dirty="0"/>
              <a:t>Zweite Ebene</a:t>
            </a:r>
          </a:p>
          <a:p>
            <a:pPr lvl="2"/>
            <a:r>
              <a:rPr lang="de-DE" altLang="en-US" dirty="0"/>
              <a:t>Dritte Ebene</a:t>
            </a:r>
          </a:p>
        </p:txBody>
      </p:sp>
      <p:sp>
        <p:nvSpPr>
          <p:cNvPr id="1030" name="Titelplatzhalter 1"/>
          <p:cNvSpPr>
            <a:spLocks noGrp="1"/>
          </p:cNvSpPr>
          <p:nvPr>
            <p:ph type="title"/>
          </p:nvPr>
        </p:nvSpPr>
        <p:spPr bwMode="auto">
          <a:xfrm>
            <a:off x="181022" y="0"/>
            <a:ext cx="6840538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8000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en-US" dirty="0"/>
              <a:t>Hier steht der Titel der Seite</a:t>
            </a:r>
          </a:p>
        </p:txBody>
      </p:sp>
      <p:pic>
        <p:nvPicPr>
          <p:cNvPr id="1031" name="Bild 7" descr="UDE-Logo_ENG.png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6917" y="68712"/>
            <a:ext cx="1601787" cy="619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Fußzeilenplatzhalter 4"/>
          <p:cNvSpPr>
            <a:spLocks noGrp="1"/>
          </p:cNvSpPr>
          <p:nvPr>
            <p:ph type="ftr" sz="quarter" idx="14"/>
          </p:nvPr>
        </p:nvSpPr>
        <p:spPr>
          <a:xfrm>
            <a:off x="93663" y="6538913"/>
            <a:ext cx="1906587" cy="365125"/>
          </a:xfrm>
          <a:prstGeom prst="rect">
            <a:avLst/>
          </a:prstGeom>
        </p:spPr>
        <p:txBody>
          <a:bodyPr/>
          <a:lstStyle>
            <a:lvl1pPr algn="r">
              <a:defRPr sz="1100">
                <a:solidFill>
                  <a:schemeClr val="accent1"/>
                </a:solidFill>
              </a:defRPr>
            </a:lvl1pPr>
          </a:lstStyle>
          <a:p>
            <a:pPr algn="l">
              <a:defRPr/>
            </a:pPr>
            <a:r>
              <a:rPr lang="de-DE"/>
              <a:t>mas.wiwi.uni-due.de</a:t>
            </a:r>
            <a:endParaRPr lang="de-DE" dirty="0"/>
          </a:p>
        </p:txBody>
      </p:sp>
      <p:sp>
        <p:nvSpPr>
          <p:cNvPr id="9" name="Foliennummernplatzhalter 2"/>
          <p:cNvSpPr>
            <a:spLocks noGrp="1"/>
          </p:cNvSpPr>
          <p:nvPr>
            <p:ph type="sldNum" sz="quarter" idx="15"/>
          </p:nvPr>
        </p:nvSpPr>
        <p:spPr>
          <a:xfrm>
            <a:off x="3505200" y="6542088"/>
            <a:ext cx="2133600" cy="365125"/>
          </a:xfrm>
          <a:prstGeom prst="rect">
            <a:avLst/>
          </a:prstGeom>
        </p:spPr>
        <p:txBody>
          <a:bodyPr/>
          <a:lstStyle>
            <a:lvl1pPr algn="ctr">
              <a:defRPr sz="1100"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fld id="{3763592E-281B-4D7F-84F8-E3B1CF6B0A25}" type="slidenum">
              <a:rPr lang="de-DE" smtClean="0"/>
              <a:pPr>
                <a:defRPr/>
              </a:pPr>
              <a:t>‹#›</a:t>
            </a:fld>
            <a:endParaRPr lang="de-DE" dirty="0"/>
          </a:p>
        </p:txBody>
      </p:sp>
      <p:pic>
        <p:nvPicPr>
          <p:cNvPr id="10" name="Grafik 9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4409" y="6381328"/>
            <a:ext cx="459591" cy="461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85212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57" r:id="rId3"/>
    <p:sldLayoutId id="2147483758" r:id="rId4"/>
    <p:sldLayoutId id="2147483759" r:id="rId5"/>
  </p:sldLayoutIdLst>
  <p:timing>
    <p:tnLst>
      <p:par>
        <p:cTn id="1" dur="indefinite" restart="never" nodeType="tmRoot"/>
      </p:par>
    </p:tnLst>
  </p:timing>
  <p:hf hdr="0" dt="0"/>
  <p:txStyles>
    <p:titleStyle>
      <a:lvl1pPr algn="l" defTabSz="457200" rtl="0" eaLnBrk="1" fontAlgn="base" hangingPunct="1">
        <a:spcBef>
          <a:spcPct val="0"/>
        </a:spcBef>
        <a:spcAft>
          <a:spcPct val="0"/>
        </a:spcAft>
        <a:defRPr sz="2000" b="1" kern="1200">
          <a:solidFill>
            <a:schemeClr val="bg1"/>
          </a:solidFill>
          <a:latin typeface="Arial"/>
          <a:ea typeface="ヒラギノ角ゴ Pro W3" charset="-128"/>
          <a:cs typeface="Arial"/>
        </a:defRPr>
      </a:lvl1pPr>
      <a:lvl2pPr algn="l" defTabSz="457200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bg1"/>
          </a:solidFill>
          <a:latin typeface="Arial" charset="0"/>
          <a:ea typeface="ヒラギノ角ゴ Pro W3" charset="-128"/>
          <a:cs typeface="Arial" charset="0"/>
        </a:defRPr>
      </a:lvl2pPr>
      <a:lvl3pPr algn="l" defTabSz="457200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bg1"/>
          </a:solidFill>
          <a:latin typeface="Arial" charset="0"/>
          <a:ea typeface="ヒラギノ角ゴ Pro W3" charset="-128"/>
          <a:cs typeface="Arial" charset="0"/>
        </a:defRPr>
      </a:lvl3pPr>
      <a:lvl4pPr algn="l" defTabSz="457200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bg1"/>
          </a:solidFill>
          <a:latin typeface="Arial" charset="0"/>
          <a:ea typeface="ヒラギノ角ゴ Pro W3" charset="-128"/>
          <a:cs typeface="Arial" charset="0"/>
        </a:defRPr>
      </a:lvl4pPr>
      <a:lvl5pPr algn="l" defTabSz="457200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bg1"/>
          </a:solidFill>
          <a:latin typeface="Arial" charset="0"/>
          <a:ea typeface="ヒラギノ角ゴ Pro W3" charset="-128"/>
          <a:cs typeface="Arial" charset="0"/>
        </a:defRPr>
      </a:lvl5pPr>
      <a:lvl6pPr marL="457200" algn="l" defTabSz="457200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bg1"/>
          </a:solidFill>
          <a:latin typeface="Arial" charset="0"/>
          <a:ea typeface="ヒラギノ角ゴ Pro W3" charset="-128"/>
        </a:defRPr>
      </a:lvl6pPr>
      <a:lvl7pPr marL="914400" algn="l" defTabSz="457200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bg1"/>
          </a:solidFill>
          <a:latin typeface="Arial" charset="0"/>
          <a:ea typeface="ヒラギノ角ゴ Pro W3" charset="-128"/>
        </a:defRPr>
      </a:lvl7pPr>
      <a:lvl8pPr marL="1371600" algn="l" defTabSz="457200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bg1"/>
          </a:solidFill>
          <a:latin typeface="Arial" charset="0"/>
          <a:ea typeface="ヒラギノ角ゴ Pro W3" charset="-128"/>
        </a:defRPr>
      </a:lvl8pPr>
      <a:lvl9pPr marL="1828800" algn="l" defTabSz="457200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bg1"/>
          </a:solidFill>
          <a:latin typeface="Arial" charset="0"/>
          <a:ea typeface="ヒラギノ角ゴ Pro W3" charset="-128"/>
        </a:defRPr>
      </a:lvl9pPr>
    </p:titleStyle>
    <p:bodyStyle>
      <a:lvl1pPr marL="342900" indent="-342900" algn="l" defTabSz="457200" rtl="0" eaLnBrk="1" fontAlgn="base" hangingPunct="1">
        <a:spcBef>
          <a:spcPts val="0"/>
        </a:spcBef>
        <a:spcAft>
          <a:spcPts val="0"/>
        </a:spcAft>
        <a:buFont typeface="Arial" charset="0"/>
        <a:buChar char="•"/>
        <a:defRPr sz="2400" b="0" kern="1200">
          <a:solidFill>
            <a:schemeClr val="tx1"/>
          </a:solidFill>
          <a:latin typeface="Arial"/>
          <a:ea typeface="ヒラギノ角ゴ Pro W3" charset="-128"/>
          <a:cs typeface="Arial"/>
        </a:defRPr>
      </a:lvl1pPr>
      <a:lvl2pPr marL="742950" indent="-285750" algn="l" defTabSz="457200" rtl="0" eaLnBrk="1" fontAlgn="base" hangingPunct="1">
        <a:spcBef>
          <a:spcPts val="0"/>
        </a:spcBef>
        <a:spcAft>
          <a:spcPts val="0"/>
        </a:spcAft>
        <a:buFont typeface="Arial" charset="0"/>
        <a:buChar char="–"/>
        <a:defRPr sz="2000" b="0" kern="1200">
          <a:solidFill>
            <a:schemeClr val="tx1"/>
          </a:solidFill>
          <a:latin typeface="Arial"/>
          <a:ea typeface="ヒラギノ角ゴ Pro W3" charset="-128"/>
          <a:cs typeface="Arial"/>
        </a:defRPr>
      </a:lvl2pPr>
      <a:lvl3pPr marL="895350" indent="-180975" algn="l" defTabSz="457200" rtl="0" eaLnBrk="1" fontAlgn="base" hangingPunct="1">
        <a:spcBef>
          <a:spcPts val="0"/>
        </a:spcBef>
        <a:spcAft>
          <a:spcPts val="0"/>
        </a:spcAft>
        <a:buClr>
          <a:schemeClr val="tx2"/>
        </a:buClr>
        <a:buFont typeface="Lucida Grande" charset="0"/>
        <a:buChar char="▪"/>
        <a:tabLst>
          <a:tab pos="895350" algn="l"/>
        </a:tabLst>
        <a:defRPr sz="1600" b="0" kern="1200">
          <a:solidFill>
            <a:schemeClr val="tx1"/>
          </a:solidFill>
          <a:latin typeface="Arial"/>
          <a:ea typeface="ヒラギノ角ゴ Pro W3" charset="-128"/>
          <a:cs typeface="Arial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ヒラギノ角ゴ Pro W3" charset="-128"/>
          <a:cs typeface="+mn-cs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ヒラギノ角ゴ Pro W3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4" Type="http://schemas.openxmlformats.org/officeDocument/2006/relationships/image" Target="../media/image10.png"/><Relationship Id="rId5" Type="http://schemas.openxmlformats.org/officeDocument/2006/relationships/image" Target="../media/image11.png"/><Relationship Id="rId6" Type="http://schemas.openxmlformats.org/officeDocument/2006/relationships/image" Target="../media/image12.jpeg"/><Relationship Id="rId7" Type="http://schemas.openxmlformats.org/officeDocument/2006/relationships/image" Target="../media/image13.png"/><Relationship Id="rId8" Type="http://schemas.microsoft.com/office/2007/relationships/hdphoto" Target="../media/hdphoto1.wdp"/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4" Type="http://schemas.openxmlformats.org/officeDocument/2006/relationships/image" Target="../media/image15.png"/><Relationship Id="rId5" Type="http://schemas.openxmlformats.org/officeDocument/2006/relationships/image" Target="../media/image16.jpg"/><Relationship Id="rId6" Type="http://schemas.openxmlformats.org/officeDocument/2006/relationships/image" Target="../media/image17.jpg"/><Relationship Id="rId7" Type="http://schemas.openxmlformats.org/officeDocument/2006/relationships/image" Target="../media/image18.png"/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4" Type="http://schemas.openxmlformats.org/officeDocument/2006/relationships/image" Target="../media/image21.png"/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4" Type="http://schemas.openxmlformats.org/officeDocument/2006/relationships/image" Target="../media/image23.png"/><Relationship Id="rId5" Type="http://schemas.openxmlformats.org/officeDocument/2006/relationships/image" Target="../media/image24.png"/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4" Type="http://schemas.openxmlformats.org/officeDocument/2006/relationships/image" Target="../media/image27.jpeg"/><Relationship Id="rId5" Type="http://schemas.openxmlformats.org/officeDocument/2006/relationships/image" Target="../media/image28.jpeg"/><Relationship Id="rId6" Type="http://schemas.openxmlformats.org/officeDocument/2006/relationships/image" Target="../media/image29.jpeg"/><Relationship Id="rId7" Type="http://schemas.openxmlformats.org/officeDocument/2006/relationships/image" Target="../media/image30.jpeg"/><Relationship Id="rId8" Type="http://schemas.openxmlformats.org/officeDocument/2006/relationships/image" Target="../media/image31.jpeg"/><Relationship Id="rId9" Type="http://schemas.openxmlformats.org/officeDocument/2006/relationships/image" Target="../media/image32.emf"/><Relationship Id="rId10" Type="http://schemas.openxmlformats.org/officeDocument/2006/relationships/image" Target="../media/image33.png"/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5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4" Type="http://schemas.openxmlformats.org/officeDocument/2006/relationships/image" Target="../media/image36.png"/><Relationship Id="rId5" Type="http://schemas.openxmlformats.org/officeDocument/2006/relationships/image" Target="../media/image37.png"/><Relationship Id="rId6" Type="http://schemas.openxmlformats.org/officeDocument/2006/relationships/image" Target="../media/image38.png"/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4" Type="http://schemas.openxmlformats.org/officeDocument/2006/relationships/diagramLayout" Target="../diagrams/layout1.xml"/><Relationship Id="rId5" Type="http://schemas.openxmlformats.org/officeDocument/2006/relationships/diagramQuickStyle" Target="../diagrams/quickStyle1.xml"/><Relationship Id="rId6" Type="http://schemas.openxmlformats.org/officeDocument/2006/relationships/diagramColors" Target="../diagrams/colors1.xml"/><Relationship Id="rId7" Type="http://schemas.microsoft.com/office/2007/relationships/diagramDrawing" Target="../diagrams/drawing1.xml"/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9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0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/>
          <p:cNvSpPr>
            <a:spLocks noGrp="1"/>
          </p:cNvSpPr>
          <p:nvPr>
            <p:ph type="body" sz="quarter" idx="11"/>
          </p:nvPr>
        </p:nvSpPr>
        <p:spPr>
          <a:xfrm>
            <a:off x="360000" y="4860000"/>
            <a:ext cx="8460472" cy="900000"/>
          </a:xfrm>
        </p:spPr>
        <p:txBody>
          <a:bodyPr/>
          <a:lstStyle/>
          <a:p>
            <a:r>
              <a:rPr lang="en-US" dirty="0" smtClean="0"/>
              <a:t>Challenges in </a:t>
            </a:r>
            <a:r>
              <a:rPr lang="en-US" dirty="0" err="1" smtClean="0"/>
              <a:t>QoE</a:t>
            </a:r>
            <a:r>
              <a:rPr lang="en-US" dirty="0" smtClean="0"/>
              <a:t> Assessment of Adaptive Video Streaming</a:t>
            </a:r>
            <a:endParaRPr lang="en-US" dirty="0"/>
          </a:p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platzhalter 2"/>
          <p:cNvSpPr txBox="1">
            <a:spLocks/>
          </p:cNvSpPr>
          <p:nvPr/>
        </p:nvSpPr>
        <p:spPr bwMode="auto">
          <a:xfrm>
            <a:off x="4967536" y="5949280"/>
            <a:ext cx="4176464" cy="64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80000" tIns="180000" rIns="180000" bIns="180000" numCol="1" anchor="t" anchorCtr="0" compatLnSpc="1">
            <a:prstTxWarp prst="textNoShape">
              <a:avLst/>
            </a:prstTxWarp>
          </a:bodyPr>
          <a:lstStyle>
            <a:lvl1pPr marL="0" indent="0" algn="l" defTabSz="457200" rtl="0" eaLnBrk="1" fontAlgn="base" hangingPunct="1">
              <a:spcBef>
                <a:spcPts val="0"/>
              </a:spcBef>
              <a:spcAft>
                <a:spcPts val="0"/>
              </a:spcAft>
              <a:buFont typeface="Arial" charset="0"/>
              <a:buNone/>
              <a:defRPr lang="de-DE" sz="2000" b="1" kern="1200" dirty="0" smtClean="0">
                <a:solidFill>
                  <a:schemeClr val="bg1"/>
                </a:solidFill>
                <a:latin typeface="Arial"/>
                <a:ea typeface="ヒラギノ角ゴ Pro W3" charset="-128"/>
                <a:cs typeface="Arial"/>
              </a:defRPr>
            </a:lvl1pPr>
            <a:lvl2pPr marL="457200" indent="0" algn="l" defTabSz="457200" rtl="0" eaLnBrk="1" fontAlgn="base" hangingPunct="1">
              <a:spcBef>
                <a:spcPts val="0"/>
              </a:spcBef>
              <a:spcAft>
                <a:spcPts val="0"/>
              </a:spcAft>
              <a:buFont typeface="Arial" charset="0"/>
              <a:buNone/>
              <a:defRPr sz="2000" b="0" kern="1200">
                <a:solidFill>
                  <a:schemeClr val="tx1"/>
                </a:solidFill>
                <a:latin typeface="Arial"/>
                <a:ea typeface="ヒラギノ角ゴ Pro W3" charset="-128"/>
                <a:cs typeface="Arial"/>
              </a:defRPr>
            </a:lvl2pPr>
            <a:lvl3pPr marL="714375" indent="0" algn="l" defTabSz="457200" rtl="0" eaLnBrk="1" fontAlgn="base" hangingPunct="1"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 typeface="Lucida Grande" charset="0"/>
              <a:buNone/>
              <a:tabLst>
                <a:tab pos="895350" algn="l"/>
              </a:tabLst>
              <a:defRPr sz="1600" b="0" kern="1200">
                <a:solidFill>
                  <a:schemeClr val="tx1"/>
                </a:solidFill>
                <a:latin typeface="Arial"/>
                <a:ea typeface="ヒラギノ角ゴ Pro W3" charset="-128"/>
                <a:cs typeface="Arial"/>
              </a:defRPr>
            </a:lvl3pPr>
            <a:lvl4pPr marL="1371600" indent="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kern="1200">
                <a:solidFill>
                  <a:schemeClr val="tx1"/>
                </a:solidFill>
                <a:latin typeface="+mn-lt"/>
                <a:ea typeface="ヒラギノ角ゴ Pro W3" charset="-128"/>
                <a:cs typeface="+mn-cs"/>
              </a:defRPr>
            </a:lvl4pPr>
            <a:lvl5pPr marL="1828800" indent="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kern="1200">
                <a:solidFill>
                  <a:schemeClr val="tx1"/>
                </a:solidFill>
                <a:latin typeface="+mn-lt"/>
                <a:ea typeface="ヒラギノ角ゴ Pro W3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900" dirty="0" smtClean="0">
                <a:solidFill>
                  <a:schemeClr val="tx1"/>
                </a:solidFill>
              </a:rPr>
              <a:t>Samira Tavakoli, </a:t>
            </a:r>
            <a:r>
              <a:rPr lang="en-US" sz="1900" b="0" dirty="0">
                <a:solidFill>
                  <a:schemeClr val="tx1"/>
                </a:solidFill>
              </a:rPr>
              <a:t>Tobias </a:t>
            </a:r>
            <a:r>
              <a:rPr lang="en-US" sz="1900" b="0" dirty="0" err="1" smtClean="0">
                <a:solidFill>
                  <a:schemeClr val="tx1"/>
                </a:solidFill>
              </a:rPr>
              <a:t>Hoßfeld</a:t>
            </a:r>
            <a:endParaRPr lang="en-US" sz="19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8055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HTTP Adaptive Streaming 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00252" y="850792"/>
            <a:ext cx="8783637" cy="5040312"/>
          </a:xfrm>
        </p:spPr>
        <p:txBody>
          <a:bodyPr/>
          <a:lstStyle/>
          <a:p>
            <a:pPr marL="0" indent="0">
              <a:buNone/>
            </a:pPr>
            <a:endParaRPr lang="de-DE" sz="1800" dirty="0"/>
          </a:p>
          <a:p>
            <a:endParaRPr lang="de-DE" sz="1800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4294967295"/>
          </p:nvPr>
        </p:nvSpPr>
        <p:spPr>
          <a:xfrm>
            <a:off x="93663" y="6538913"/>
            <a:ext cx="1906587" cy="365125"/>
          </a:xfrm>
          <a:prstGeom prst="rect">
            <a:avLst/>
          </a:prstGeom>
        </p:spPr>
        <p:txBody>
          <a:bodyPr/>
          <a:lstStyle/>
          <a:p>
            <a:pPr algn="l">
              <a:defRPr/>
            </a:pPr>
            <a:r>
              <a:rPr lang="de-DE" smtClean="0"/>
              <a:t>mas.wiwi.uni-due.de</a:t>
            </a:r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4294967295"/>
          </p:nvPr>
        </p:nvSpPr>
        <p:spPr>
          <a:xfrm>
            <a:off x="3505200" y="6542088"/>
            <a:ext cx="2133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3763592E-281B-4D7F-84F8-E3B1CF6B0A25}" type="slidenum">
              <a:rPr lang="de-DE" smtClean="0"/>
              <a:pPr>
                <a:defRPr/>
              </a:pPr>
              <a:t>2</a:t>
            </a:fld>
            <a:endParaRPr lang="de-DE" dirty="0"/>
          </a:p>
        </p:txBody>
      </p:sp>
      <p:grpSp>
        <p:nvGrpSpPr>
          <p:cNvPr id="11" name="Group 10"/>
          <p:cNvGrpSpPr/>
          <p:nvPr/>
        </p:nvGrpSpPr>
        <p:grpSpPr>
          <a:xfrm>
            <a:off x="4106999" y="984083"/>
            <a:ext cx="4976890" cy="2216451"/>
            <a:chOff x="3676193" y="2297877"/>
            <a:chExt cx="5272253" cy="2495622"/>
          </a:xfrm>
        </p:grpSpPr>
        <p:grpSp>
          <p:nvGrpSpPr>
            <p:cNvPr id="123" name="Gruppieren 122"/>
            <p:cNvGrpSpPr/>
            <p:nvPr/>
          </p:nvGrpSpPr>
          <p:grpSpPr>
            <a:xfrm>
              <a:off x="3676193" y="3364454"/>
              <a:ext cx="2174470" cy="1429045"/>
              <a:chOff x="3695965" y="3490483"/>
              <a:chExt cx="2174470" cy="1429045"/>
            </a:xfrm>
          </p:grpSpPr>
          <p:grpSp>
            <p:nvGrpSpPr>
              <p:cNvPr id="78" name="Gruppieren 77"/>
              <p:cNvGrpSpPr/>
              <p:nvPr/>
            </p:nvGrpSpPr>
            <p:grpSpPr>
              <a:xfrm>
                <a:off x="3797694" y="3676983"/>
                <a:ext cx="1242365" cy="1074619"/>
                <a:chOff x="827584" y="4355684"/>
                <a:chExt cx="2304256" cy="1664116"/>
              </a:xfrm>
            </p:grpSpPr>
            <p:cxnSp>
              <p:nvCxnSpPr>
                <p:cNvPr id="84" name="Gerader Verbinder 83"/>
                <p:cNvCxnSpPr/>
                <p:nvPr/>
              </p:nvCxnSpPr>
              <p:spPr bwMode="auto">
                <a:xfrm>
                  <a:off x="827584" y="4355684"/>
                  <a:ext cx="0" cy="1664116"/>
                </a:xfrm>
                <a:prstGeom prst="line">
                  <a:avLst/>
                </a:prstGeom>
                <a:solidFill>
                  <a:schemeClr val="accent1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triangle" w="sm" len="sm"/>
                  <a:tailEnd type="none" w="sm" len="sm"/>
                </a:ln>
                <a:effectLst/>
              </p:spPr>
            </p:cxnSp>
            <p:cxnSp>
              <p:nvCxnSpPr>
                <p:cNvPr id="85" name="Gerader Verbinder 84"/>
                <p:cNvCxnSpPr/>
                <p:nvPr/>
              </p:nvCxnSpPr>
              <p:spPr bwMode="auto">
                <a:xfrm>
                  <a:off x="827584" y="6019800"/>
                  <a:ext cx="2304256" cy="0"/>
                </a:xfrm>
                <a:prstGeom prst="line">
                  <a:avLst/>
                </a:prstGeom>
                <a:solidFill>
                  <a:schemeClr val="accent1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sm" len="sm"/>
                  <a:tailEnd type="triangle" w="sm" len="sm"/>
                </a:ln>
                <a:effectLst/>
              </p:spPr>
            </p:cxnSp>
            <p:sp>
              <p:nvSpPr>
                <p:cNvPr id="86" name="Abgerundetes Rechteck 85"/>
                <p:cNvSpPr/>
                <p:nvPr/>
              </p:nvSpPr>
              <p:spPr bwMode="auto">
                <a:xfrm>
                  <a:off x="827584" y="5764461"/>
                  <a:ext cx="360041" cy="214536"/>
                </a:xfrm>
                <a:prstGeom prst="roundRect">
                  <a:avLst/>
                </a:prstGeom>
                <a:solidFill>
                  <a:srgbClr val="E461EF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de-DE" sz="1400" b="1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 Rounded MT Bold" pitchFamily="34" charset="0"/>
                  </a:endParaRPr>
                </a:p>
              </p:txBody>
            </p:sp>
            <p:sp>
              <p:nvSpPr>
                <p:cNvPr id="92" name="Abgerundetes Rechteck 91"/>
                <p:cNvSpPr/>
                <p:nvPr/>
              </p:nvSpPr>
              <p:spPr bwMode="auto">
                <a:xfrm>
                  <a:off x="1259631" y="5564524"/>
                  <a:ext cx="360041" cy="422953"/>
                </a:xfrm>
                <a:prstGeom prst="roundRect">
                  <a:avLst/>
                </a:prstGeom>
                <a:solidFill>
                  <a:srgbClr val="9E44E2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de-DE" sz="1400" b="1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 Rounded MT Bold" pitchFamily="34" charset="0"/>
                  </a:endParaRPr>
                </a:p>
              </p:txBody>
            </p:sp>
            <p:sp>
              <p:nvSpPr>
                <p:cNvPr id="94" name="Abgerundetes Rechteck 93"/>
                <p:cNvSpPr/>
                <p:nvPr/>
              </p:nvSpPr>
              <p:spPr bwMode="auto">
                <a:xfrm>
                  <a:off x="2123727" y="5564524"/>
                  <a:ext cx="360041" cy="422953"/>
                </a:xfrm>
                <a:prstGeom prst="roundRect">
                  <a:avLst/>
                </a:prstGeom>
                <a:solidFill>
                  <a:srgbClr val="9E44E2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95" name="Abgerundetes Rechteck 94"/>
                <p:cNvSpPr/>
                <p:nvPr/>
              </p:nvSpPr>
              <p:spPr bwMode="auto">
                <a:xfrm>
                  <a:off x="2555775" y="5564524"/>
                  <a:ext cx="360041" cy="422953"/>
                </a:xfrm>
                <a:prstGeom prst="roundRect">
                  <a:avLst/>
                </a:prstGeom>
                <a:solidFill>
                  <a:srgbClr val="9E44E2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98" name="Abgerundetes Rechteck 97"/>
                <p:cNvSpPr/>
                <p:nvPr/>
              </p:nvSpPr>
              <p:spPr bwMode="auto">
                <a:xfrm>
                  <a:off x="1691680" y="5238781"/>
                  <a:ext cx="360041" cy="748696"/>
                </a:xfrm>
                <a:prstGeom prst="roundRect">
                  <a:avLst/>
                </a:prstGeom>
                <a:solidFill>
                  <a:srgbClr val="5C2586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de-DE" sz="1400" b="1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 Rounded MT Bold" pitchFamily="34" charset="0"/>
                  </a:endParaRPr>
                </a:p>
              </p:txBody>
            </p:sp>
          </p:grpSp>
          <p:sp>
            <p:nvSpPr>
              <p:cNvPr id="82" name="Textfeld 81"/>
              <p:cNvSpPr txBox="1"/>
              <p:nvPr/>
            </p:nvSpPr>
            <p:spPr>
              <a:xfrm>
                <a:off x="3695965" y="3490483"/>
                <a:ext cx="598241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de-DE" sz="900" b="0" dirty="0" smtClean="0"/>
                  <a:t>Bit rate</a:t>
                </a:r>
                <a:endParaRPr lang="de-DE" sz="900" b="0" dirty="0"/>
              </a:p>
            </p:txBody>
          </p:sp>
          <p:sp>
            <p:nvSpPr>
              <p:cNvPr id="83" name="Textfeld 82"/>
              <p:cNvSpPr txBox="1"/>
              <p:nvPr/>
            </p:nvSpPr>
            <p:spPr>
              <a:xfrm>
                <a:off x="4877233" y="4770466"/>
                <a:ext cx="248220" cy="14906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de-DE" sz="900" b="0" dirty="0" smtClean="0"/>
                  <a:t>Time</a:t>
                </a:r>
                <a:endParaRPr lang="de-DE" sz="900" b="0" dirty="0"/>
              </a:p>
            </p:txBody>
          </p:sp>
          <p:sp>
            <p:nvSpPr>
              <p:cNvPr id="106" name="Freihandform 105"/>
              <p:cNvSpPr/>
              <p:nvPr/>
            </p:nvSpPr>
            <p:spPr bwMode="auto">
              <a:xfrm>
                <a:off x="3863340" y="4204051"/>
                <a:ext cx="1143000" cy="322229"/>
              </a:xfrm>
              <a:custGeom>
                <a:avLst/>
                <a:gdLst>
                  <a:gd name="connsiteX0" fmla="*/ 0 w 1143000"/>
                  <a:gd name="connsiteY0" fmla="*/ 322229 h 322229"/>
                  <a:gd name="connsiteX1" fmla="*/ 289560 w 1143000"/>
                  <a:gd name="connsiteY1" fmla="*/ 2189 h 322229"/>
                  <a:gd name="connsiteX2" fmla="*/ 746760 w 1143000"/>
                  <a:gd name="connsiteY2" fmla="*/ 177449 h 322229"/>
                  <a:gd name="connsiteX3" fmla="*/ 967740 w 1143000"/>
                  <a:gd name="connsiteY3" fmla="*/ 101249 h 322229"/>
                  <a:gd name="connsiteX4" fmla="*/ 1143000 w 1143000"/>
                  <a:gd name="connsiteY4" fmla="*/ 177449 h 3222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43000" h="322229">
                    <a:moveTo>
                      <a:pt x="0" y="322229"/>
                    </a:moveTo>
                    <a:cubicBezTo>
                      <a:pt x="82550" y="174274"/>
                      <a:pt x="165100" y="26319"/>
                      <a:pt x="289560" y="2189"/>
                    </a:cubicBezTo>
                    <a:cubicBezTo>
                      <a:pt x="414020" y="-21941"/>
                      <a:pt x="633730" y="160939"/>
                      <a:pt x="746760" y="177449"/>
                    </a:cubicBezTo>
                    <a:cubicBezTo>
                      <a:pt x="859790" y="193959"/>
                      <a:pt x="901700" y="101249"/>
                      <a:pt x="967740" y="101249"/>
                    </a:cubicBezTo>
                    <a:cubicBezTo>
                      <a:pt x="1033780" y="101249"/>
                      <a:pt x="1088390" y="139349"/>
                      <a:pt x="1143000" y="177449"/>
                    </a:cubicBezTo>
                  </a:path>
                </a:pathLst>
              </a:custGeom>
              <a:noFill/>
              <a:ln w="19050" cap="flat" cmpd="sng" algn="ctr">
                <a:solidFill>
                  <a:srgbClr val="FF0000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de-DE" sz="14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 Rounded MT Bold" pitchFamily="34" charset="0"/>
                </a:endParaRPr>
              </a:p>
            </p:txBody>
          </p:sp>
          <p:sp>
            <p:nvSpPr>
              <p:cNvPr id="107" name="Textfeld 106"/>
              <p:cNvSpPr txBox="1"/>
              <p:nvPr/>
            </p:nvSpPr>
            <p:spPr>
              <a:xfrm>
                <a:off x="3851334" y="3743578"/>
                <a:ext cx="1067921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de-DE" sz="900" b="0" dirty="0" smtClean="0"/>
                  <a:t>TCP </a:t>
                </a:r>
                <a:r>
                  <a:rPr lang="de-DE" sz="900" b="0" dirty="0" err="1" smtClean="0"/>
                  <a:t>throughput</a:t>
                </a:r>
                <a:endParaRPr lang="de-DE" sz="900" b="0" dirty="0"/>
              </a:p>
            </p:txBody>
          </p:sp>
          <p:sp>
            <p:nvSpPr>
              <p:cNvPr id="108" name="Textfeld 107"/>
              <p:cNvSpPr txBox="1"/>
              <p:nvPr/>
            </p:nvSpPr>
            <p:spPr>
              <a:xfrm>
                <a:off x="4647023" y="3990628"/>
                <a:ext cx="1223412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de-DE" sz="900" b="0" dirty="0" err="1" smtClean="0"/>
                  <a:t>Requested</a:t>
                </a:r>
                <a:r>
                  <a:rPr lang="de-DE" sz="900" b="0" dirty="0" smtClean="0"/>
                  <a:t> </a:t>
                </a:r>
                <a:r>
                  <a:rPr lang="de-DE" sz="900" b="0" dirty="0" err="1" smtClean="0"/>
                  <a:t>chunks</a:t>
                </a:r>
                <a:endParaRPr lang="de-DE" sz="900" b="0" dirty="0"/>
              </a:p>
            </p:txBody>
          </p:sp>
          <p:cxnSp>
            <p:nvCxnSpPr>
              <p:cNvPr id="110" name="Gerade Verbindung mit Pfeil 109"/>
              <p:cNvCxnSpPr/>
              <p:nvPr/>
            </p:nvCxnSpPr>
            <p:spPr bwMode="auto">
              <a:xfrm flipH="1">
                <a:off x="4027541" y="3966804"/>
                <a:ext cx="31332" cy="237247"/>
              </a:xfrm>
              <a:prstGeom prst="straightConnector1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triangle"/>
              </a:ln>
              <a:effectLst/>
            </p:spPr>
          </p:cxnSp>
          <p:cxnSp>
            <p:nvCxnSpPr>
              <p:cNvPr id="112" name="Gerade Verbindung mit Pfeil 111"/>
              <p:cNvCxnSpPr/>
              <p:nvPr/>
            </p:nvCxnSpPr>
            <p:spPr bwMode="auto">
              <a:xfrm flipH="1">
                <a:off x="4370431" y="4195282"/>
                <a:ext cx="336252" cy="391433"/>
              </a:xfrm>
              <a:prstGeom prst="straightConnector1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triangle"/>
              </a:ln>
              <a:effectLst/>
            </p:spPr>
          </p:cxnSp>
        </p:grpSp>
        <p:grpSp>
          <p:nvGrpSpPr>
            <p:cNvPr id="27" name="Gruppieren 26"/>
            <p:cNvGrpSpPr/>
            <p:nvPr/>
          </p:nvGrpSpPr>
          <p:grpSpPr>
            <a:xfrm>
              <a:off x="6095214" y="2297877"/>
              <a:ext cx="2853232" cy="1398939"/>
              <a:chOff x="6095214" y="2297877"/>
              <a:chExt cx="2853232" cy="1398939"/>
            </a:xfrm>
          </p:grpSpPr>
          <p:grpSp>
            <p:nvGrpSpPr>
              <p:cNvPr id="77" name="Gruppieren 76"/>
              <p:cNvGrpSpPr/>
              <p:nvPr/>
            </p:nvGrpSpPr>
            <p:grpSpPr>
              <a:xfrm>
                <a:off x="6095214" y="2659112"/>
                <a:ext cx="2853232" cy="1037704"/>
                <a:chOff x="273957" y="5057921"/>
                <a:chExt cx="2853232" cy="1037704"/>
              </a:xfrm>
            </p:grpSpPr>
            <p:grpSp>
              <p:nvGrpSpPr>
                <p:cNvPr id="79" name="Gruppieren 78"/>
                <p:cNvGrpSpPr/>
                <p:nvPr/>
              </p:nvGrpSpPr>
              <p:grpSpPr>
                <a:xfrm>
                  <a:off x="592283" y="5057921"/>
                  <a:ext cx="2074524" cy="828371"/>
                  <a:chOff x="808307" y="5250788"/>
                  <a:chExt cx="2074524" cy="828371"/>
                </a:xfrm>
              </p:grpSpPr>
              <p:cxnSp>
                <p:nvCxnSpPr>
                  <p:cNvPr id="90" name="Gerader Verbinder 59"/>
                  <p:cNvCxnSpPr/>
                  <p:nvPr/>
                </p:nvCxnSpPr>
                <p:spPr bwMode="auto">
                  <a:xfrm>
                    <a:off x="808307" y="5250788"/>
                    <a:ext cx="0" cy="827925"/>
                  </a:xfrm>
                  <a:prstGeom prst="line">
                    <a:avLst/>
                  </a:prstGeom>
                  <a:solidFill>
                    <a:schemeClr val="accent1"/>
                  </a:solidFill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triangle" w="sm" len="sm"/>
                    <a:tailEnd type="none" w="sm" len="sm"/>
                  </a:ln>
                  <a:effectLst/>
                </p:spPr>
              </p:cxnSp>
              <p:cxnSp>
                <p:nvCxnSpPr>
                  <p:cNvPr id="91" name="Gerader Verbinder 60"/>
                  <p:cNvCxnSpPr/>
                  <p:nvPr/>
                </p:nvCxnSpPr>
                <p:spPr bwMode="auto">
                  <a:xfrm flipV="1">
                    <a:off x="813877" y="6071412"/>
                    <a:ext cx="2068954" cy="7747"/>
                  </a:xfrm>
                  <a:prstGeom prst="line">
                    <a:avLst/>
                  </a:prstGeom>
                  <a:solidFill>
                    <a:schemeClr val="accent1"/>
                  </a:solidFill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none" w="sm" len="sm"/>
                    <a:tailEnd type="triangle" w="sm" len="sm"/>
                  </a:ln>
                  <a:effectLst/>
                </p:spPr>
              </p:cxnSp>
            </p:grpSp>
            <p:sp>
              <p:nvSpPr>
                <p:cNvPr id="80" name="Textfeld 79"/>
                <p:cNvSpPr txBox="1"/>
                <p:nvPr/>
              </p:nvSpPr>
              <p:spPr>
                <a:xfrm>
                  <a:off x="273957" y="5584633"/>
                  <a:ext cx="253596" cy="2308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de-DE" sz="900" b="0" dirty="0" smtClean="0"/>
                    <a:t>1</a:t>
                  </a:r>
                  <a:endParaRPr lang="de-DE" sz="900" b="0" dirty="0"/>
                </a:p>
              </p:txBody>
            </p:sp>
            <p:sp>
              <p:nvSpPr>
                <p:cNvPr id="81" name="Textfeld 80"/>
                <p:cNvSpPr txBox="1"/>
                <p:nvPr/>
              </p:nvSpPr>
              <p:spPr>
                <a:xfrm>
                  <a:off x="273957" y="5320752"/>
                  <a:ext cx="253596" cy="2308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de-DE" sz="900" b="0" dirty="0" smtClean="0"/>
                    <a:t>2</a:t>
                  </a:r>
                  <a:endParaRPr lang="de-DE" sz="900" b="0" dirty="0"/>
                </a:p>
              </p:txBody>
            </p:sp>
            <p:sp>
              <p:nvSpPr>
                <p:cNvPr id="87" name="Textfeld 86"/>
                <p:cNvSpPr txBox="1"/>
                <p:nvPr/>
              </p:nvSpPr>
              <p:spPr>
                <a:xfrm>
                  <a:off x="273957" y="5057921"/>
                  <a:ext cx="253596" cy="2308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de-DE" sz="900" b="0" dirty="0" smtClean="0"/>
                    <a:t>3</a:t>
                  </a:r>
                  <a:endParaRPr lang="de-DE" sz="900" b="0" dirty="0"/>
                </a:p>
              </p:txBody>
            </p:sp>
            <p:sp>
              <p:nvSpPr>
                <p:cNvPr id="89" name="Textfeld 88"/>
                <p:cNvSpPr txBox="1"/>
                <p:nvPr/>
              </p:nvSpPr>
              <p:spPr>
                <a:xfrm>
                  <a:off x="2666807" y="5864793"/>
                  <a:ext cx="460382" cy="2308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de-DE" sz="900" b="0" dirty="0" smtClean="0"/>
                    <a:t>Time</a:t>
                  </a:r>
                  <a:endParaRPr lang="de-DE" sz="900" b="0" dirty="0"/>
                </a:p>
              </p:txBody>
            </p:sp>
          </p:grpSp>
          <p:sp>
            <p:nvSpPr>
              <p:cNvPr id="116" name="Textfeld 115"/>
              <p:cNvSpPr txBox="1"/>
              <p:nvPr/>
            </p:nvSpPr>
            <p:spPr>
              <a:xfrm>
                <a:off x="6181419" y="2297877"/>
                <a:ext cx="60946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de-DE" sz="900" b="0" dirty="0" smtClean="0"/>
                  <a:t>Quality </a:t>
                </a:r>
              </a:p>
              <a:p>
                <a:r>
                  <a:rPr lang="de-DE" sz="900" b="0" dirty="0" smtClean="0"/>
                  <a:t>Level</a:t>
                </a:r>
                <a:endParaRPr lang="de-DE" sz="900" b="0" dirty="0"/>
              </a:p>
            </p:txBody>
          </p:sp>
          <p:cxnSp>
            <p:nvCxnSpPr>
              <p:cNvPr id="8" name="Gerade Verbindung 7"/>
              <p:cNvCxnSpPr/>
              <p:nvPr/>
            </p:nvCxnSpPr>
            <p:spPr bwMode="auto">
              <a:xfrm>
                <a:off x="6401414" y="3364456"/>
                <a:ext cx="339423" cy="0"/>
              </a:xfrm>
              <a:prstGeom prst="line">
                <a:avLst/>
              </a:prstGeom>
              <a:solidFill>
                <a:schemeClr val="accent1"/>
              </a:solidFill>
              <a:ln w="25400" cap="flat" cmpd="sng" algn="ctr">
                <a:solidFill>
                  <a:srgbClr val="FF0000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</p:cxnSp>
          <p:cxnSp>
            <p:nvCxnSpPr>
              <p:cNvPr id="117" name="Gerade Verbindung 116"/>
              <p:cNvCxnSpPr/>
              <p:nvPr/>
            </p:nvCxnSpPr>
            <p:spPr bwMode="auto">
              <a:xfrm>
                <a:off x="6740837" y="3079830"/>
                <a:ext cx="407537" cy="2578"/>
              </a:xfrm>
              <a:prstGeom prst="line">
                <a:avLst/>
              </a:prstGeom>
              <a:solidFill>
                <a:schemeClr val="accent1"/>
              </a:solidFill>
              <a:ln w="25400" cap="flat" cmpd="sng" algn="ctr">
                <a:solidFill>
                  <a:srgbClr val="FF0000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</p:cxnSp>
          <p:cxnSp>
            <p:nvCxnSpPr>
              <p:cNvPr id="118" name="Gerade Verbindung 117"/>
              <p:cNvCxnSpPr/>
              <p:nvPr/>
            </p:nvCxnSpPr>
            <p:spPr bwMode="auto">
              <a:xfrm flipV="1">
                <a:off x="7148374" y="2786783"/>
                <a:ext cx="403137" cy="1134"/>
              </a:xfrm>
              <a:prstGeom prst="line">
                <a:avLst/>
              </a:prstGeom>
              <a:solidFill>
                <a:schemeClr val="accent1"/>
              </a:solidFill>
              <a:ln w="25400" cap="flat" cmpd="sng" algn="ctr">
                <a:solidFill>
                  <a:srgbClr val="FF0000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</p:cxnSp>
          <p:cxnSp>
            <p:nvCxnSpPr>
              <p:cNvPr id="10" name="Gerade Verbindung 9"/>
              <p:cNvCxnSpPr/>
              <p:nvPr/>
            </p:nvCxnSpPr>
            <p:spPr bwMode="auto">
              <a:xfrm flipV="1">
                <a:off x="6740837" y="3082408"/>
                <a:ext cx="3097" cy="291774"/>
              </a:xfrm>
              <a:prstGeom prst="line">
                <a:avLst/>
              </a:prstGeom>
              <a:solidFill>
                <a:schemeClr val="accent1"/>
              </a:solidFill>
              <a:ln w="25400" cap="flat" cmpd="sng" algn="ctr">
                <a:solidFill>
                  <a:srgbClr val="FF0000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</p:cxnSp>
          <p:cxnSp>
            <p:nvCxnSpPr>
              <p:cNvPr id="121" name="Gerade Verbindung 120"/>
              <p:cNvCxnSpPr/>
              <p:nvPr/>
            </p:nvCxnSpPr>
            <p:spPr bwMode="auto">
              <a:xfrm flipV="1">
                <a:off x="7148374" y="2786784"/>
                <a:ext cx="0" cy="280384"/>
              </a:xfrm>
              <a:prstGeom prst="line">
                <a:avLst/>
              </a:prstGeom>
              <a:solidFill>
                <a:schemeClr val="accent1"/>
              </a:solidFill>
              <a:ln w="25400" cap="flat" cmpd="sng" algn="ctr">
                <a:solidFill>
                  <a:srgbClr val="FF0000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</p:cxnSp>
          <p:cxnSp>
            <p:nvCxnSpPr>
              <p:cNvPr id="122" name="Gerade Verbindung 121"/>
              <p:cNvCxnSpPr/>
              <p:nvPr/>
            </p:nvCxnSpPr>
            <p:spPr bwMode="auto">
              <a:xfrm flipV="1">
                <a:off x="7551511" y="3048361"/>
                <a:ext cx="868259" cy="1288"/>
              </a:xfrm>
              <a:prstGeom prst="line">
                <a:avLst/>
              </a:prstGeom>
              <a:solidFill>
                <a:schemeClr val="accent1"/>
              </a:solidFill>
              <a:ln w="25400" cap="flat" cmpd="sng" algn="ctr">
                <a:solidFill>
                  <a:srgbClr val="FF0000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</p:cxnSp>
          <p:cxnSp>
            <p:nvCxnSpPr>
              <p:cNvPr id="124" name="Gerade Verbindung 123"/>
              <p:cNvCxnSpPr/>
              <p:nvPr/>
            </p:nvCxnSpPr>
            <p:spPr bwMode="auto">
              <a:xfrm flipV="1">
                <a:off x="7548414" y="2775394"/>
                <a:ext cx="3097" cy="274255"/>
              </a:xfrm>
              <a:prstGeom prst="line">
                <a:avLst/>
              </a:prstGeom>
              <a:solidFill>
                <a:schemeClr val="accent1"/>
              </a:solidFill>
              <a:ln w="25400" cap="flat" cmpd="sng" algn="ctr">
                <a:solidFill>
                  <a:srgbClr val="FF0000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</p:cxnSp>
        </p:grpSp>
      </p:grpSp>
      <p:sp>
        <p:nvSpPr>
          <p:cNvPr id="13" name="TextBox 12"/>
          <p:cNvSpPr txBox="1"/>
          <p:nvPr/>
        </p:nvSpPr>
        <p:spPr>
          <a:xfrm>
            <a:off x="134305" y="6602837"/>
            <a:ext cx="1498730" cy="26888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/>
          </a:p>
        </p:txBody>
      </p:sp>
      <p:grpSp>
        <p:nvGrpSpPr>
          <p:cNvPr id="28" name="Group 27"/>
          <p:cNvGrpSpPr/>
          <p:nvPr/>
        </p:nvGrpSpPr>
        <p:grpSpPr>
          <a:xfrm>
            <a:off x="383711" y="2311856"/>
            <a:ext cx="431892" cy="3669523"/>
            <a:chOff x="-54250" y="3926585"/>
            <a:chExt cx="829221" cy="3271078"/>
          </a:xfrm>
        </p:grpSpPr>
        <p:sp>
          <p:nvSpPr>
            <p:cNvPr id="16" name="Left Brace 15"/>
            <p:cNvSpPr/>
            <p:nvPr/>
          </p:nvSpPr>
          <p:spPr>
            <a:xfrm>
              <a:off x="-54250" y="3926585"/>
              <a:ext cx="436813" cy="1363955"/>
            </a:xfrm>
            <a:prstGeom prst="leftBrace">
              <a:avLst>
                <a:gd name="adj1" fmla="val 8333"/>
                <a:gd name="adj2" fmla="val 51982"/>
              </a:avLst>
            </a:prstGeom>
            <a:ln w="3175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2" name="Elbow Connector 21"/>
            <p:cNvCxnSpPr>
              <a:stCxn id="127" idx="1"/>
              <a:endCxn id="16" idx="1"/>
            </p:cNvCxnSpPr>
            <p:nvPr/>
          </p:nvCxnSpPr>
          <p:spPr>
            <a:xfrm rot="10800000">
              <a:off x="-54248" y="4635597"/>
              <a:ext cx="829219" cy="2562066"/>
            </a:xfrm>
            <a:prstGeom prst="bentConnector3">
              <a:avLst>
                <a:gd name="adj1" fmla="val 152930"/>
              </a:avLst>
            </a:prstGeom>
            <a:ln w="31750">
              <a:solidFill>
                <a:schemeClr val="bg1">
                  <a:lumMod val="65000"/>
                </a:schemeClr>
              </a:solidFill>
              <a:tailEnd type="non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8" name="TextBox 87"/>
          <p:cNvSpPr txBox="1"/>
          <p:nvPr/>
        </p:nvSpPr>
        <p:spPr>
          <a:xfrm>
            <a:off x="1891862" y="-1450428"/>
            <a:ext cx="1847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grpSp>
        <p:nvGrpSpPr>
          <p:cNvPr id="105" name="Group 104"/>
          <p:cNvGrpSpPr/>
          <p:nvPr/>
        </p:nvGrpSpPr>
        <p:grpSpPr>
          <a:xfrm>
            <a:off x="423846" y="2002039"/>
            <a:ext cx="8740254" cy="2845971"/>
            <a:chOff x="280806" y="3833169"/>
            <a:chExt cx="8740254" cy="2845971"/>
          </a:xfrm>
        </p:grpSpPr>
        <p:grpSp>
          <p:nvGrpSpPr>
            <p:cNvPr id="12" name="Group 11"/>
            <p:cNvGrpSpPr/>
            <p:nvPr/>
          </p:nvGrpSpPr>
          <p:grpSpPr>
            <a:xfrm>
              <a:off x="280806" y="3833169"/>
              <a:ext cx="8740254" cy="2845971"/>
              <a:chOff x="164499" y="3536869"/>
              <a:chExt cx="8740254" cy="2845971"/>
            </a:xfrm>
          </p:grpSpPr>
          <p:sp>
            <p:nvSpPr>
              <p:cNvPr id="96" name="Textfeld 95"/>
              <p:cNvSpPr txBox="1"/>
              <p:nvPr/>
            </p:nvSpPr>
            <p:spPr>
              <a:xfrm>
                <a:off x="3880812" y="5720515"/>
                <a:ext cx="1612197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de-DE" dirty="0" smtClean="0">
                    <a:solidFill>
                      <a:schemeClr val="accent1"/>
                    </a:solidFill>
                  </a:rPr>
                  <a:t>HTTP</a:t>
                </a:r>
                <a:endParaRPr lang="de-DE" dirty="0">
                  <a:solidFill>
                    <a:schemeClr val="accent1"/>
                  </a:solidFill>
                </a:endParaRPr>
              </a:p>
            </p:txBody>
          </p:sp>
          <p:grpSp>
            <p:nvGrpSpPr>
              <p:cNvPr id="52" name="Gruppieren 51"/>
              <p:cNvGrpSpPr/>
              <p:nvPr/>
            </p:nvGrpSpPr>
            <p:grpSpPr>
              <a:xfrm>
                <a:off x="164499" y="3536869"/>
                <a:ext cx="3112623" cy="2132193"/>
                <a:chOff x="-12328" y="3976879"/>
                <a:chExt cx="3112623" cy="2132193"/>
              </a:xfrm>
            </p:grpSpPr>
            <p:grpSp>
              <p:nvGrpSpPr>
                <p:cNvPr id="29" name="Gruppieren 28"/>
                <p:cNvGrpSpPr/>
                <p:nvPr/>
              </p:nvGrpSpPr>
              <p:grpSpPr>
                <a:xfrm>
                  <a:off x="584666" y="4041668"/>
                  <a:ext cx="2304256" cy="1798712"/>
                  <a:chOff x="800690" y="4234535"/>
                  <a:chExt cx="2304256" cy="1798712"/>
                </a:xfrm>
              </p:grpSpPr>
              <p:cxnSp>
                <p:nvCxnSpPr>
                  <p:cNvPr id="30" name="Gerader Verbinder 29"/>
                  <p:cNvCxnSpPr/>
                  <p:nvPr/>
                </p:nvCxnSpPr>
                <p:spPr bwMode="auto">
                  <a:xfrm>
                    <a:off x="800690" y="4234535"/>
                    <a:ext cx="0" cy="1798712"/>
                  </a:xfrm>
                  <a:prstGeom prst="line">
                    <a:avLst/>
                  </a:prstGeom>
                  <a:solidFill>
                    <a:schemeClr val="accent1"/>
                  </a:solidFill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triangle" w="sm" len="sm"/>
                    <a:tailEnd type="none" w="sm" len="sm"/>
                  </a:ln>
                  <a:effectLst/>
                </p:spPr>
              </p:cxnSp>
              <p:cxnSp>
                <p:nvCxnSpPr>
                  <p:cNvPr id="31" name="Gerader Verbinder 30"/>
                  <p:cNvCxnSpPr/>
                  <p:nvPr/>
                </p:nvCxnSpPr>
                <p:spPr bwMode="auto">
                  <a:xfrm>
                    <a:off x="800690" y="6033247"/>
                    <a:ext cx="2304256" cy="0"/>
                  </a:xfrm>
                  <a:prstGeom prst="line">
                    <a:avLst/>
                  </a:prstGeom>
                  <a:solidFill>
                    <a:schemeClr val="accent1"/>
                  </a:solidFill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none" w="sm" len="sm"/>
                    <a:tailEnd type="triangle" w="sm" len="sm"/>
                  </a:ln>
                  <a:effectLst/>
                </p:spPr>
              </p:cxnSp>
              <p:sp>
                <p:nvSpPr>
                  <p:cNvPr id="32" name="Abgerundetes Rechteck 31"/>
                  <p:cNvSpPr/>
                  <p:nvPr/>
                </p:nvSpPr>
                <p:spPr bwMode="auto">
                  <a:xfrm>
                    <a:off x="800690" y="5795122"/>
                    <a:ext cx="360040" cy="214536"/>
                  </a:xfrm>
                  <a:prstGeom prst="roundRect">
                    <a:avLst/>
                  </a:prstGeom>
                  <a:solidFill>
                    <a:srgbClr val="E461EF"/>
                  </a:solidFill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de-DE" sz="1400" b="1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 Rounded MT Bold" pitchFamily="34" charset="0"/>
                    </a:endParaRPr>
                  </a:p>
                </p:txBody>
              </p:sp>
              <p:sp>
                <p:nvSpPr>
                  <p:cNvPr id="33" name="Abgerundetes Rechteck 32"/>
                  <p:cNvSpPr/>
                  <p:nvPr/>
                </p:nvSpPr>
                <p:spPr bwMode="auto">
                  <a:xfrm>
                    <a:off x="1232738" y="5795122"/>
                    <a:ext cx="360040" cy="214536"/>
                  </a:xfrm>
                  <a:prstGeom prst="roundRect">
                    <a:avLst/>
                  </a:prstGeom>
                  <a:solidFill>
                    <a:srgbClr val="E461EF"/>
                  </a:solidFill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34" name="Abgerundetes Rechteck 33"/>
                  <p:cNvSpPr/>
                  <p:nvPr/>
                </p:nvSpPr>
                <p:spPr bwMode="auto">
                  <a:xfrm>
                    <a:off x="1664786" y="5795122"/>
                    <a:ext cx="360040" cy="214536"/>
                  </a:xfrm>
                  <a:prstGeom prst="roundRect">
                    <a:avLst/>
                  </a:prstGeom>
                  <a:solidFill>
                    <a:srgbClr val="E461EF"/>
                  </a:solidFill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35" name="Abgerundetes Rechteck 34"/>
                  <p:cNvSpPr/>
                  <p:nvPr/>
                </p:nvSpPr>
                <p:spPr bwMode="auto">
                  <a:xfrm>
                    <a:off x="2096834" y="5795122"/>
                    <a:ext cx="360040" cy="214536"/>
                  </a:xfrm>
                  <a:prstGeom prst="roundRect">
                    <a:avLst/>
                  </a:prstGeom>
                  <a:solidFill>
                    <a:srgbClr val="E461EF"/>
                  </a:solidFill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36" name="Abgerundetes Rechteck 35"/>
                  <p:cNvSpPr/>
                  <p:nvPr/>
                </p:nvSpPr>
                <p:spPr bwMode="auto">
                  <a:xfrm>
                    <a:off x="2528882" y="5795122"/>
                    <a:ext cx="360040" cy="214536"/>
                  </a:xfrm>
                  <a:prstGeom prst="roundRect">
                    <a:avLst/>
                  </a:prstGeom>
                  <a:solidFill>
                    <a:srgbClr val="E461EF"/>
                  </a:solidFill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37" name="Abgerundetes Rechteck 36"/>
                  <p:cNvSpPr/>
                  <p:nvPr/>
                </p:nvSpPr>
                <p:spPr bwMode="auto">
                  <a:xfrm>
                    <a:off x="800690" y="5314655"/>
                    <a:ext cx="360040" cy="422953"/>
                  </a:xfrm>
                  <a:prstGeom prst="roundRect">
                    <a:avLst/>
                  </a:prstGeom>
                  <a:solidFill>
                    <a:srgbClr val="9E44E2"/>
                  </a:solidFill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de-DE" sz="1400" b="1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 Rounded MT Bold" pitchFamily="34" charset="0"/>
                    </a:endParaRPr>
                  </a:p>
                </p:txBody>
              </p:sp>
              <p:sp>
                <p:nvSpPr>
                  <p:cNvPr id="38" name="Abgerundetes Rechteck 37"/>
                  <p:cNvSpPr/>
                  <p:nvPr/>
                </p:nvSpPr>
                <p:spPr bwMode="auto">
                  <a:xfrm>
                    <a:off x="1232738" y="5314243"/>
                    <a:ext cx="360040" cy="422953"/>
                  </a:xfrm>
                  <a:prstGeom prst="roundRect">
                    <a:avLst/>
                  </a:prstGeom>
                  <a:solidFill>
                    <a:srgbClr val="9E44E2"/>
                  </a:solidFill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39" name="Abgerundetes Rechteck 38"/>
                  <p:cNvSpPr/>
                  <p:nvPr/>
                </p:nvSpPr>
                <p:spPr bwMode="auto">
                  <a:xfrm>
                    <a:off x="1664786" y="5306580"/>
                    <a:ext cx="360040" cy="422953"/>
                  </a:xfrm>
                  <a:prstGeom prst="roundRect">
                    <a:avLst/>
                  </a:prstGeom>
                  <a:solidFill>
                    <a:srgbClr val="9E44E2"/>
                  </a:solidFill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40" name="Abgerundetes Rechteck 39"/>
                  <p:cNvSpPr/>
                  <p:nvPr/>
                </p:nvSpPr>
                <p:spPr bwMode="auto">
                  <a:xfrm>
                    <a:off x="2096834" y="5314488"/>
                    <a:ext cx="360040" cy="422953"/>
                  </a:xfrm>
                  <a:prstGeom prst="roundRect">
                    <a:avLst/>
                  </a:prstGeom>
                  <a:solidFill>
                    <a:srgbClr val="9E44E2"/>
                  </a:solidFill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41" name="Abgerundetes Rechteck 40"/>
                  <p:cNvSpPr/>
                  <p:nvPr/>
                </p:nvSpPr>
                <p:spPr bwMode="auto">
                  <a:xfrm>
                    <a:off x="2528881" y="5338600"/>
                    <a:ext cx="360040" cy="422953"/>
                  </a:xfrm>
                  <a:prstGeom prst="roundRect">
                    <a:avLst/>
                  </a:prstGeom>
                  <a:solidFill>
                    <a:srgbClr val="9E44E2"/>
                  </a:solidFill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42" name="Abgerundetes Rechteck 41"/>
                  <p:cNvSpPr/>
                  <p:nvPr/>
                </p:nvSpPr>
                <p:spPr bwMode="auto">
                  <a:xfrm>
                    <a:off x="803787" y="4522567"/>
                    <a:ext cx="360040" cy="748697"/>
                  </a:xfrm>
                  <a:prstGeom prst="roundRect">
                    <a:avLst/>
                  </a:prstGeom>
                  <a:solidFill>
                    <a:srgbClr val="5C2586"/>
                  </a:solidFill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de-DE" sz="1400" b="1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 Rounded MT Bold" pitchFamily="34" charset="0"/>
                    </a:endParaRPr>
                  </a:p>
                </p:txBody>
              </p:sp>
              <p:sp>
                <p:nvSpPr>
                  <p:cNvPr id="43" name="Abgerundetes Rechteck 42"/>
                  <p:cNvSpPr/>
                  <p:nvPr/>
                </p:nvSpPr>
                <p:spPr bwMode="auto">
                  <a:xfrm>
                    <a:off x="1232738" y="4522567"/>
                    <a:ext cx="360040" cy="748697"/>
                  </a:xfrm>
                  <a:prstGeom prst="roundRect">
                    <a:avLst/>
                  </a:prstGeom>
                  <a:solidFill>
                    <a:srgbClr val="5C2586"/>
                  </a:solidFill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de-DE" sz="1400" b="1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 Rounded MT Bold" pitchFamily="34" charset="0"/>
                    </a:endParaRPr>
                  </a:p>
                </p:txBody>
              </p:sp>
              <p:sp>
                <p:nvSpPr>
                  <p:cNvPr id="44" name="Abgerundetes Rechteck 43"/>
                  <p:cNvSpPr/>
                  <p:nvPr/>
                </p:nvSpPr>
                <p:spPr bwMode="auto">
                  <a:xfrm>
                    <a:off x="1664786" y="4522567"/>
                    <a:ext cx="360040" cy="748697"/>
                  </a:xfrm>
                  <a:prstGeom prst="roundRect">
                    <a:avLst/>
                  </a:prstGeom>
                  <a:solidFill>
                    <a:srgbClr val="5C2586"/>
                  </a:solidFill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de-DE" sz="1400" b="1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 Rounded MT Bold" pitchFamily="34" charset="0"/>
                    </a:endParaRPr>
                  </a:p>
                </p:txBody>
              </p:sp>
              <p:sp>
                <p:nvSpPr>
                  <p:cNvPr id="45" name="Abgerundetes Rechteck 44"/>
                  <p:cNvSpPr/>
                  <p:nvPr/>
                </p:nvSpPr>
                <p:spPr bwMode="auto">
                  <a:xfrm>
                    <a:off x="2107335" y="4522567"/>
                    <a:ext cx="360040" cy="748697"/>
                  </a:xfrm>
                  <a:prstGeom prst="roundRect">
                    <a:avLst/>
                  </a:prstGeom>
                  <a:solidFill>
                    <a:srgbClr val="5C2586"/>
                  </a:solidFill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de-DE" sz="1400" b="1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 Rounded MT Bold" pitchFamily="34" charset="0"/>
                    </a:endParaRPr>
                  </a:p>
                </p:txBody>
              </p:sp>
              <p:sp>
                <p:nvSpPr>
                  <p:cNvPr id="46" name="Abgerundetes Rechteck 45"/>
                  <p:cNvSpPr/>
                  <p:nvPr/>
                </p:nvSpPr>
                <p:spPr bwMode="auto">
                  <a:xfrm>
                    <a:off x="2528881" y="4520220"/>
                    <a:ext cx="360040" cy="748697"/>
                  </a:xfrm>
                  <a:prstGeom prst="roundRect">
                    <a:avLst/>
                  </a:prstGeom>
                  <a:solidFill>
                    <a:srgbClr val="5C2586"/>
                  </a:solidFill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de-DE" sz="1400" b="1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 Rounded MT Bold" pitchFamily="34" charset="0"/>
                    </a:endParaRPr>
                  </a:p>
                </p:txBody>
              </p:sp>
            </p:grpSp>
            <p:sp>
              <p:nvSpPr>
                <p:cNvPr id="47" name="Textfeld 46"/>
                <p:cNvSpPr txBox="1"/>
                <p:nvPr/>
              </p:nvSpPr>
              <p:spPr>
                <a:xfrm>
                  <a:off x="-12328" y="5540638"/>
                  <a:ext cx="696024" cy="2308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de-DE" sz="900" b="0" dirty="0" smtClean="0"/>
                    <a:t>Bit rate 1</a:t>
                  </a:r>
                  <a:endParaRPr lang="de-DE" sz="900" b="0" dirty="0"/>
                </a:p>
              </p:txBody>
            </p:sp>
            <p:sp>
              <p:nvSpPr>
                <p:cNvPr id="48" name="Textfeld 47"/>
                <p:cNvSpPr txBox="1"/>
                <p:nvPr/>
              </p:nvSpPr>
              <p:spPr>
                <a:xfrm>
                  <a:off x="-12328" y="5076050"/>
                  <a:ext cx="696024" cy="2308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de-DE" sz="900" b="0" dirty="0" smtClean="0"/>
                    <a:t>Bit rate 2</a:t>
                  </a:r>
                  <a:endParaRPr lang="de-DE" sz="900" b="0" dirty="0"/>
                </a:p>
              </p:txBody>
            </p:sp>
            <p:sp>
              <p:nvSpPr>
                <p:cNvPr id="49" name="Textfeld 48"/>
                <p:cNvSpPr txBox="1"/>
                <p:nvPr/>
              </p:nvSpPr>
              <p:spPr>
                <a:xfrm>
                  <a:off x="-9669" y="4266327"/>
                  <a:ext cx="696024" cy="2308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de-DE" sz="900" b="0" dirty="0" smtClean="0"/>
                    <a:t>Bit rate 3</a:t>
                  </a:r>
                  <a:endParaRPr lang="de-DE" sz="900" b="0" dirty="0"/>
                </a:p>
              </p:txBody>
            </p:sp>
            <p:sp>
              <p:nvSpPr>
                <p:cNvPr id="50" name="Textfeld 49"/>
                <p:cNvSpPr txBox="1"/>
                <p:nvPr/>
              </p:nvSpPr>
              <p:spPr>
                <a:xfrm>
                  <a:off x="244235" y="3976879"/>
                  <a:ext cx="402674" cy="2308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de-DE" sz="900" b="0" dirty="0" smtClean="0"/>
                    <a:t>Bits</a:t>
                  </a:r>
                  <a:endParaRPr lang="de-DE" sz="900" b="0" dirty="0"/>
                </a:p>
              </p:txBody>
            </p:sp>
            <p:sp>
              <p:nvSpPr>
                <p:cNvPr id="51" name="Textfeld 50"/>
                <p:cNvSpPr txBox="1"/>
                <p:nvPr/>
              </p:nvSpPr>
              <p:spPr>
                <a:xfrm>
                  <a:off x="2639913" y="5878240"/>
                  <a:ext cx="460382" cy="2308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de-DE" sz="900" b="0" dirty="0" smtClean="0"/>
                    <a:t>Time</a:t>
                  </a:r>
                  <a:endParaRPr lang="de-DE" sz="900" b="0" dirty="0"/>
                </a:p>
              </p:txBody>
            </p:sp>
          </p:grpSp>
          <p:grpSp>
            <p:nvGrpSpPr>
              <p:cNvPr id="53" name="Gruppieren 52"/>
              <p:cNvGrpSpPr/>
              <p:nvPr/>
            </p:nvGrpSpPr>
            <p:grpSpPr>
              <a:xfrm>
                <a:off x="5700061" y="3817247"/>
                <a:ext cx="3204692" cy="1878919"/>
                <a:chOff x="-78099" y="4257257"/>
                <a:chExt cx="3204692" cy="1878919"/>
              </a:xfrm>
            </p:grpSpPr>
            <p:grpSp>
              <p:nvGrpSpPr>
                <p:cNvPr id="54" name="Gruppieren 53"/>
                <p:cNvGrpSpPr/>
                <p:nvPr/>
              </p:nvGrpSpPr>
              <p:grpSpPr>
                <a:xfrm>
                  <a:off x="610964" y="4257257"/>
                  <a:ext cx="2304256" cy="1613532"/>
                  <a:chOff x="826988" y="4450124"/>
                  <a:chExt cx="2304256" cy="1613532"/>
                </a:xfrm>
              </p:grpSpPr>
              <p:cxnSp>
                <p:nvCxnSpPr>
                  <p:cNvPr id="60" name="Gerader Verbinder 59"/>
                  <p:cNvCxnSpPr/>
                  <p:nvPr/>
                </p:nvCxnSpPr>
                <p:spPr bwMode="auto">
                  <a:xfrm flipH="1">
                    <a:off x="828027" y="4450124"/>
                    <a:ext cx="11845" cy="1596930"/>
                  </a:xfrm>
                  <a:prstGeom prst="line">
                    <a:avLst/>
                  </a:prstGeom>
                  <a:solidFill>
                    <a:schemeClr val="accent1"/>
                  </a:solidFill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triangle" w="sm" len="sm"/>
                    <a:tailEnd type="none" w="sm" len="sm"/>
                  </a:ln>
                  <a:effectLst/>
                </p:spPr>
              </p:cxnSp>
              <p:cxnSp>
                <p:nvCxnSpPr>
                  <p:cNvPr id="61" name="Gerader Verbinder 60"/>
                  <p:cNvCxnSpPr/>
                  <p:nvPr/>
                </p:nvCxnSpPr>
                <p:spPr bwMode="auto">
                  <a:xfrm>
                    <a:off x="826988" y="6060351"/>
                    <a:ext cx="2304256" cy="0"/>
                  </a:xfrm>
                  <a:prstGeom prst="line">
                    <a:avLst/>
                  </a:prstGeom>
                  <a:solidFill>
                    <a:schemeClr val="accent1"/>
                  </a:solidFill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none" w="sm" len="sm"/>
                    <a:tailEnd type="triangle" w="sm" len="sm"/>
                  </a:ln>
                  <a:effectLst/>
                </p:spPr>
              </p:cxnSp>
              <p:sp>
                <p:nvSpPr>
                  <p:cNvPr id="62" name="Abgerundetes Rechteck 61"/>
                  <p:cNvSpPr/>
                  <p:nvPr/>
                </p:nvSpPr>
                <p:spPr bwMode="auto">
                  <a:xfrm>
                    <a:off x="826988" y="5849120"/>
                    <a:ext cx="360040" cy="214536"/>
                  </a:xfrm>
                  <a:prstGeom prst="roundRect">
                    <a:avLst/>
                  </a:prstGeom>
                  <a:solidFill>
                    <a:srgbClr val="E461EF"/>
                  </a:solidFill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de-DE" sz="1400" b="1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 Rounded MT Bold" pitchFamily="34" charset="0"/>
                    </a:endParaRPr>
                  </a:p>
                </p:txBody>
              </p:sp>
              <p:sp>
                <p:nvSpPr>
                  <p:cNvPr id="63" name="Abgerundetes Rechteck 62"/>
                  <p:cNvSpPr/>
                  <p:nvPr/>
                </p:nvSpPr>
                <p:spPr bwMode="auto">
                  <a:xfrm>
                    <a:off x="1259036" y="5849120"/>
                    <a:ext cx="360040" cy="214536"/>
                  </a:xfrm>
                  <a:prstGeom prst="roundRect">
                    <a:avLst/>
                  </a:prstGeom>
                  <a:solidFill>
                    <a:schemeClr val="bg1">
                      <a:lumMod val="85000"/>
                    </a:schemeClr>
                  </a:solidFill>
                  <a:ln w="12700" cap="flat" cmpd="sng" algn="ctr">
                    <a:solidFill>
                      <a:schemeClr val="tx1"/>
                    </a:solidFill>
                    <a:prstDash val="sysDot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64" name="Abgerundetes Rechteck 63"/>
                  <p:cNvSpPr/>
                  <p:nvPr/>
                </p:nvSpPr>
                <p:spPr bwMode="auto">
                  <a:xfrm>
                    <a:off x="1691084" y="5822226"/>
                    <a:ext cx="360040" cy="214536"/>
                  </a:xfrm>
                  <a:prstGeom prst="roundRect">
                    <a:avLst/>
                  </a:prstGeom>
                  <a:solidFill>
                    <a:schemeClr val="bg1">
                      <a:lumMod val="85000"/>
                    </a:schemeClr>
                  </a:solidFill>
                  <a:ln w="12700" cap="flat" cmpd="sng" algn="ctr">
                    <a:solidFill>
                      <a:schemeClr val="tx1"/>
                    </a:solidFill>
                    <a:prstDash val="sysDot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65" name="Abgerundetes Rechteck 64"/>
                  <p:cNvSpPr/>
                  <p:nvPr/>
                </p:nvSpPr>
                <p:spPr bwMode="auto">
                  <a:xfrm>
                    <a:off x="2123132" y="5822226"/>
                    <a:ext cx="360040" cy="214536"/>
                  </a:xfrm>
                  <a:prstGeom prst="roundRect">
                    <a:avLst/>
                  </a:prstGeom>
                  <a:solidFill>
                    <a:schemeClr val="bg1">
                      <a:lumMod val="85000"/>
                    </a:schemeClr>
                  </a:solidFill>
                  <a:ln w="12700" cap="flat" cmpd="sng" algn="ctr">
                    <a:solidFill>
                      <a:schemeClr val="tx1"/>
                    </a:solidFill>
                    <a:prstDash val="sysDot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66" name="Abgerundetes Rechteck 65"/>
                  <p:cNvSpPr/>
                  <p:nvPr/>
                </p:nvSpPr>
                <p:spPr bwMode="auto">
                  <a:xfrm>
                    <a:off x="2555179" y="5834965"/>
                    <a:ext cx="360040" cy="214536"/>
                  </a:xfrm>
                  <a:prstGeom prst="roundRect">
                    <a:avLst/>
                  </a:prstGeom>
                  <a:solidFill>
                    <a:schemeClr val="bg1">
                      <a:lumMod val="85000"/>
                    </a:schemeClr>
                  </a:solidFill>
                  <a:ln w="12700" cap="flat" cmpd="sng" algn="ctr">
                    <a:solidFill>
                      <a:schemeClr val="tx1"/>
                    </a:solidFill>
                    <a:prstDash val="sysDot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67" name="Abgerundetes Rechteck 66"/>
                  <p:cNvSpPr/>
                  <p:nvPr/>
                </p:nvSpPr>
                <p:spPr bwMode="auto">
                  <a:xfrm>
                    <a:off x="826988" y="5368653"/>
                    <a:ext cx="360040" cy="422953"/>
                  </a:xfrm>
                  <a:prstGeom prst="roundRect">
                    <a:avLst/>
                  </a:prstGeom>
                  <a:solidFill>
                    <a:schemeClr val="bg1">
                      <a:lumMod val="85000"/>
                    </a:schemeClr>
                  </a:solidFill>
                  <a:ln w="12700" cap="flat" cmpd="sng" algn="ctr">
                    <a:solidFill>
                      <a:schemeClr val="tx1"/>
                    </a:solidFill>
                    <a:prstDash val="sysDot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68" name="Abgerundetes Rechteck 67"/>
                  <p:cNvSpPr/>
                  <p:nvPr/>
                </p:nvSpPr>
                <p:spPr bwMode="auto">
                  <a:xfrm>
                    <a:off x="1259036" y="5368241"/>
                    <a:ext cx="360040" cy="422953"/>
                  </a:xfrm>
                  <a:prstGeom prst="roundRect">
                    <a:avLst/>
                  </a:prstGeom>
                  <a:solidFill>
                    <a:srgbClr val="9E44E2"/>
                  </a:solidFill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de-DE" sz="1400" b="1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 Rounded MT Bold" pitchFamily="34" charset="0"/>
                    </a:endParaRPr>
                  </a:p>
                </p:txBody>
              </p:sp>
              <p:sp>
                <p:nvSpPr>
                  <p:cNvPr id="69" name="Abgerundetes Rechteck 68"/>
                  <p:cNvSpPr/>
                  <p:nvPr/>
                </p:nvSpPr>
                <p:spPr bwMode="auto">
                  <a:xfrm>
                    <a:off x="1691084" y="5360578"/>
                    <a:ext cx="360040" cy="422953"/>
                  </a:xfrm>
                  <a:prstGeom prst="roundRect">
                    <a:avLst/>
                  </a:prstGeom>
                  <a:solidFill>
                    <a:schemeClr val="bg1">
                      <a:lumMod val="85000"/>
                    </a:schemeClr>
                  </a:solidFill>
                  <a:ln w="12700" cap="flat" cmpd="sng" algn="ctr">
                    <a:solidFill>
                      <a:schemeClr val="tx1"/>
                    </a:solidFill>
                    <a:prstDash val="sysDot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70" name="Abgerundetes Rechteck 69"/>
                  <p:cNvSpPr/>
                  <p:nvPr/>
                </p:nvSpPr>
                <p:spPr bwMode="auto">
                  <a:xfrm>
                    <a:off x="2123132" y="5341592"/>
                    <a:ext cx="360040" cy="422953"/>
                  </a:xfrm>
                  <a:prstGeom prst="roundRect">
                    <a:avLst/>
                  </a:prstGeom>
                  <a:solidFill>
                    <a:srgbClr val="9E44E2"/>
                  </a:solidFill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71" name="Abgerundetes Rechteck 70"/>
                  <p:cNvSpPr/>
                  <p:nvPr/>
                </p:nvSpPr>
                <p:spPr bwMode="auto">
                  <a:xfrm>
                    <a:off x="2555179" y="5337656"/>
                    <a:ext cx="360040" cy="422953"/>
                  </a:xfrm>
                  <a:prstGeom prst="roundRect">
                    <a:avLst/>
                  </a:prstGeom>
                  <a:solidFill>
                    <a:srgbClr val="9E44E2"/>
                  </a:solidFill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72" name="Abgerundetes Rechteck 71"/>
                  <p:cNvSpPr/>
                  <p:nvPr/>
                </p:nvSpPr>
                <p:spPr bwMode="auto">
                  <a:xfrm>
                    <a:off x="830085" y="4628023"/>
                    <a:ext cx="360040" cy="697239"/>
                  </a:xfrm>
                  <a:prstGeom prst="roundRect">
                    <a:avLst/>
                  </a:prstGeom>
                  <a:solidFill>
                    <a:schemeClr val="bg1">
                      <a:lumMod val="85000"/>
                    </a:schemeClr>
                  </a:solidFill>
                  <a:ln w="12700" cap="flat" cmpd="sng" algn="ctr">
                    <a:solidFill>
                      <a:schemeClr val="tx1"/>
                    </a:solidFill>
                    <a:prstDash val="sysDot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73" name="Abgerundetes Rechteck 72"/>
                  <p:cNvSpPr/>
                  <p:nvPr/>
                </p:nvSpPr>
                <p:spPr bwMode="auto">
                  <a:xfrm>
                    <a:off x="1259036" y="4628023"/>
                    <a:ext cx="360040" cy="697239"/>
                  </a:xfrm>
                  <a:prstGeom prst="roundRect">
                    <a:avLst/>
                  </a:prstGeom>
                  <a:solidFill>
                    <a:schemeClr val="bg1">
                      <a:lumMod val="85000"/>
                    </a:schemeClr>
                  </a:solidFill>
                  <a:ln w="12700" cap="flat" cmpd="sng" algn="ctr">
                    <a:solidFill>
                      <a:schemeClr val="tx1"/>
                    </a:solidFill>
                    <a:prstDash val="sysDot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74" name="Abgerundetes Rechteck 73"/>
                  <p:cNvSpPr/>
                  <p:nvPr/>
                </p:nvSpPr>
                <p:spPr bwMode="auto">
                  <a:xfrm>
                    <a:off x="1691084" y="4607588"/>
                    <a:ext cx="360040" cy="717674"/>
                  </a:xfrm>
                  <a:prstGeom prst="roundRect">
                    <a:avLst/>
                  </a:prstGeom>
                  <a:solidFill>
                    <a:srgbClr val="5C2586"/>
                  </a:solidFill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de-DE" sz="1400" b="1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 Rounded MT Bold" pitchFamily="34" charset="0"/>
                    </a:endParaRPr>
                  </a:p>
                </p:txBody>
              </p:sp>
              <p:sp>
                <p:nvSpPr>
                  <p:cNvPr id="75" name="Abgerundetes Rechteck 74"/>
                  <p:cNvSpPr/>
                  <p:nvPr/>
                </p:nvSpPr>
                <p:spPr bwMode="auto">
                  <a:xfrm>
                    <a:off x="2133633" y="4628023"/>
                    <a:ext cx="360040" cy="697239"/>
                  </a:xfrm>
                  <a:prstGeom prst="roundRect">
                    <a:avLst/>
                  </a:prstGeom>
                  <a:solidFill>
                    <a:schemeClr val="bg1">
                      <a:lumMod val="85000"/>
                    </a:schemeClr>
                  </a:solidFill>
                  <a:ln w="12700" cap="flat" cmpd="sng" algn="ctr">
                    <a:solidFill>
                      <a:schemeClr val="tx1"/>
                    </a:solidFill>
                    <a:prstDash val="sysDot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76" name="Abgerundetes Rechteck 75"/>
                  <p:cNvSpPr/>
                  <p:nvPr/>
                </p:nvSpPr>
                <p:spPr bwMode="auto">
                  <a:xfrm>
                    <a:off x="2555179" y="4628023"/>
                    <a:ext cx="360040" cy="694892"/>
                  </a:xfrm>
                  <a:prstGeom prst="roundRect">
                    <a:avLst/>
                  </a:prstGeom>
                  <a:solidFill>
                    <a:schemeClr val="bg1">
                      <a:lumMod val="85000"/>
                    </a:schemeClr>
                  </a:solidFill>
                  <a:ln w="12700" cap="flat" cmpd="sng" algn="ctr">
                    <a:solidFill>
                      <a:schemeClr val="tx1"/>
                    </a:solidFill>
                    <a:prstDash val="sysDot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</p:grpSp>
            <p:sp>
              <p:nvSpPr>
                <p:cNvPr id="55" name="Textfeld 54"/>
                <p:cNvSpPr txBox="1"/>
                <p:nvPr/>
              </p:nvSpPr>
              <p:spPr>
                <a:xfrm>
                  <a:off x="-39932" y="5499820"/>
                  <a:ext cx="696024" cy="2308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de-DE" sz="900" b="0" dirty="0" smtClean="0"/>
                    <a:t>Bit rate 1</a:t>
                  </a:r>
                  <a:endParaRPr lang="de-DE" sz="900" b="0" dirty="0"/>
                </a:p>
              </p:txBody>
            </p:sp>
            <p:sp>
              <p:nvSpPr>
                <p:cNvPr id="56" name="Textfeld 55"/>
                <p:cNvSpPr txBox="1"/>
                <p:nvPr/>
              </p:nvSpPr>
              <p:spPr>
                <a:xfrm>
                  <a:off x="-39932" y="5102099"/>
                  <a:ext cx="696024" cy="2308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de-DE" sz="900" b="0" dirty="0" smtClean="0"/>
                    <a:t>Bit rate 2</a:t>
                  </a:r>
                  <a:endParaRPr lang="de-DE" sz="900" b="0" dirty="0"/>
                </a:p>
              </p:txBody>
            </p:sp>
            <p:sp>
              <p:nvSpPr>
                <p:cNvPr id="57" name="Textfeld 56"/>
                <p:cNvSpPr txBox="1"/>
                <p:nvPr/>
              </p:nvSpPr>
              <p:spPr>
                <a:xfrm>
                  <a:off x="-78099" y="4391550"/>
                  <a:ext cx="696024" cy="2308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de-DE" sz="900" b="0" dirty="0" smtClean="0"/>
                    <a:t>Bit rate 3</a:t>
                  </a:r>
                  <a:endParaRPr lang="de-DE" sz="900" b="0" dirty="0"/>
                </a:p>
              </p:txBody>
            </p:sp>
            <p:sp>
              <p:nvSpPr>
                <p:cNvPr id="59" name="Textfeld 58"/>
                <p:cNvSpPr txBox="1"/>
                <p:nvPr/>
              </p:nvSpPr>
              <p:spPr>
                <a:xfrm>
                  <a:off x="2666211" y="5905344"/>
                  <a:ext cx="460382" cy="2308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de-DE" sz="900" b="0" dirty="0" smtClean="0"/>
                    <a:t>Time</a:t>
                  </a:r>
                  <a:endParaRPr lang="de-DE" sz="900" b="0" dirty="0"/>
                </a:p>
              </p:txBody>
            </p:sp>
          </p:grpSp>
          <p:sp>
            <p:nvSpPr>
              <p:cNvPr id="119" name="Bogen 118"/>
              <p:cNvSpPr/>
              <p:nvPr/>
            </p:nvSpPr>
            <p:spPr bwMode="auto">
              <a:xfrm>
                <a:off x="3600003" y="5185516"/>
                <a:ext cx="2594579" cy="876575"/>
              </a:xfrm>
              <a:prstGeom prst="arc">
                <a:avLst>
                  <a:gd name="adj1" fmla="val 1403737"/>
                  <a:gd name="adj2" fmla="val 10955646"/>
                </a:avLst>
              </a:prstGeom>
              <a:noFill/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triangle" w="sm" len="sm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de-DE" sz="14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 Rounded MT Bold" pitchFamily="34" charset="0"/>
                </a:endParaRPr>
              </a:p>
            </p:txBody>
          </p:sp>
          <p:pic>
            <p:nvPicPr>
              <p:cNvPr id="2050" name="Picture 2" descr="http://www.efytimes.com/admin/useradmin/photo/j76n101118AM4232013.png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09004" y="5172147"/>
                <a:ext cx="943203" cy="94320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054" name="Picture 6" descr="http://cliparts101.com/files/842/E1E49EF03A844EF6CF3FC05539AAE0DD/SERVER1.png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12777" y="4918026"/>
                <a:ext cx="703844" cy="70384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6" name="Textfeld 5"/>
              <p:cNvSpPr txBox="1"/>
              <p:nvPr/>
            </p:nvSpPr>
            <p:spPr>
              <a:xfrm>
                <a:off x="5598057" y="6075063"/>
                <a:ext cx="1612197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e-DE" dirty="0" err="1" smtClean="0">
                    <a:solidFill>
                      <a:schemeClr val="accent1"/>
                    </a:solidFill>
                  </a:rPr>
                  <a:t>stateful</a:t>
                </a:r>
                <a:r>
                  <a:rPr lang="de-DE" dirty="0" smtClean="0">
                    <a:solidFill>
                      <a:schemeClr val="accent1"/>
                    </a:solidFill>
                  </a:rPr>
                  <a:t> </a:t>
                </a:r>
                <a:r>
                  <a:rPr lang="de-DE" dirty="0" err="1" smtClean="0">
                    <a:solidFill>
                      <a:schemeClr val="accent1"/>
                    </a:solidFill>
                  </a:rPr>
                  <a:t>client</a:t>
                </a:r>
                <a:endParaRPr lang="de-DE" dirty="0">
                  <a:solidFill>
                    <a:schemeClr val="accent1"/>
                  </a:solidFill>
                </a:endParaRPr>
              </a:p>
            </p:txBody>
          </p:sp>
          <p:sp>
            <p:nvSpPr>
              <p:cNvPr id="93" name="Textfeld 92"/>
              <p:cNvSpPr txBox="1"/>
              <p:nvPr/>
            </p:nvSpPr>
            <p:spPr>
              <a:xfrm>
                <a:off x="2406678" y="5733730"/>
                <a:ext cx="1612197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e-DE" dirty="0" err="1" smtClean="0">
                    <a:solidFill>
                      <a:schemeClr val="accent1"/>
                    </a:solidFill>
                  </a:rPr>
                  <a:t>stateless</a:t>
                </a:r>
                <a:r>
                  <a:rPr lang="de-DE" dirty="0" smtClean="0">
                    <a:solidFill>
                      <a:schemeClr val="accent1"/>
                    </a:solidFill>
                  </a:rPr>
                  <a:t> </a:t>
                </a:r>
                <a:r>
                  <a:rPr lang="de-DE" dirty="0" err="1" smtClean="0">
                    <a:solidFill>
                      <a:schemeClr val="accent1"/>
                    </a:solidFill>
                  </a:rPr>
                  <a:t>server</a:t>
                </a:r>
                <a:endParaRPr lang="de-DE" dirty="0">
                  <a:solidFill>
                    <a:schemeClr val="accent1"/>
                  </a:solidFill>
                </a:endParaRPr>
              </a:p>
            </p:txBody>
          </p:sp>
          <p:pic>
            <p:nvPicPr>
              <p:cNvPr id="97" name="Picture 33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0420" y="5503307"/>
                <a:ext cx="478081" cy="47808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126" name="Textfeld 98"/>
            <p:cNvSpPr txBox="1"/>
            <p:nvPr/>
          </p:nvSpPr>
          <p:spPr>
            <a:xfrm>
              <a:off x="301944" y="6304649"/>
              <a:ext cx="161219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dirty="0" smtClean="0">
                  <a:solidFill>
                    <a:schemeClr val="accent1"/>
                  </a:solidFill>
                </a:rPr>
                <a:t>manifest</a:t>
              </a:r>
              <a:endParaRPr lang="de-DE" dirty="0">
                <a:solidFill>
                  <a:schemeClr val="accent1"/>
                </a:solidFill>
              </a:endParaRPr>
            </a:p>
          </p:txBody>
        </p:sp>
      </p:grpSp>
      <p:pic>
        <p:nvPicPr>
          <p:cNvPr id="127" name="Picture 2" descr="http://i.ytimg.com/vi/MtObrnaovrI/mqdefault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602" y="5286134"/>
            <a:ext cx="2471976" cy="1390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8" name="Picture 2" descr="http://i.ytimg.com/vi/MtObrnaovrI/mqdefault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9834" y="5920457"/>
            <a:ext cx="1357802" cy="763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9" name="Picture 2" descr="http://i.ytimg.com/vi/MtObrnaovrI/mqdefault.jpg"/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artisticMarke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3417" y="5301372"/>
            <a:ext cx="2545200" cy="13558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19612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5324" y="198594"/>
            <a:ext cx="7167752" cy="857250"/>
          </a:xfrm>
        </p:spPr>
        <p:txBody>
          <a:bodyPr>
            <a:normAutofit/>
          </a:bodyPr>
          <a:lstStyle/>
          <a:p>
            <a:r>
              <a:rPr lang="sv-SE" dirty="0" smtClean="0"/>
              <a:t>Observation Points for HAS </a:t>
            </a:r>
            <a:r>
              <a:rPr lang="sv-SE" dirty="0" err="1" smtClean="0"/>
              <a:t>QoE</a:t>
            </a:r>
            <a:r>
              <a:rPr lang="sv-SE" dirty="0" smtClean="0"/>
              <a:t> </a:t>
            </a:r>
            <a:r>
              <a:rPr lang="sv-SE" dirty="0" err="1"/>
              <a:t>m</a:t>
            </a:r>
            <a:r>
              <a:rPr lang="sv-SE" dirty="0" err="1" smtClean="0"/>
              <a:t>easurement</a:t>
            </a:r>
            <a:endParaRPr lang="sv-SE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13145" y="1450380"/>
            <a:ext cx="8229600" cy="5045075"/>
          </a:xfrm>
        </p:spPr>
        <p:txBody>
          <a:bodyPr>
            <a:normAutofit/>
          </a:bodyPr>
          <a:lstStyle/>
          <a:p>
            <a:endParaRPr lang="sv-SE" sz="2700" dirty="0" smtClean="0"/>
          </a:p>
          <a:p>
            <a:endParaRPr lang="sv-SE" sz="2700" dirty="0"/>
          </a:p>
          <a:p>
            <a:endParaRPr lang="sv-SE" sz="2700" dirty="0" smtClean="0"/>
          </a:p>
          <a:p>
            <a:endParaRPr lang="sv-SE" sz="2700" dirty="0"/>
          </a:p>
          <a:p>
            <a:endParaRPr lang="sv-SE" sz="2700" dirty="0" smtClean="0"/>
          </a:p>
          <a:p>
            <a:endParaRPr lang="sv-SE" sz="2700" dirty="0"/>
          </a:p>
          <a:p>
            <a:endParaRPr lang="sv-SE" sz="2700" dirty="0"/>
          </a:p>
        </p:txBody>
      </p:sp>
      <p:graphicFrame>
        <p:nvGraphicFramePr>
          <p:cNvPr id="37" name="Table 3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382947"/>
              </p:ext>
            </p:extLst>
          </p:nvPr>
        </p:nvGraphicFramePr>
        <p:xfrm>
          <a:off x="5772173" y="3679015"/>
          <a:ext cx="3209754" cy="29340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2668"/>
                <a:gridCol w="1817086"/>
              </a:tblGrid>
              <a:tr h="350380">
                <a:tc>
                  <a:txBody>
                    <a:bodyPr/>
                    <a:lstStyle/>
                    <a:p>
                      <a:r>
                        <a:rPr lang="en-US" sz="1300" dirty="0" smtClean="0"/>
                        <a:t>Key</a:t>
                      </a:r>
                      <a:endParaRPr lang="en-US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300" dirty="0" smtClean="0"/>
                        <a:t>Description</a:t>
                      </a:r>
                      <a:endParaRPr lang="en-US" sz="1300" dirty="0"/>
                    </a:p>
                  </a:txBody>
                  <a:tcPr/>
                </a:tc>
              </a:tr>
              <a:tr h="663478">
                <a:tc>
                  <a:txBody>
                    <a:bodyPr/>
                    <a:lstStyle/>
                    <a:p>
                      <a:r>
                        <a:rPr lang="en-US" sz="1350" dirty="0" smtClean="0"/>
                        <a:t>Waiting</a:t>
                      </a:r>
                      <a:r>
                        <a:rPr lang="en-US" sz="1350" baseline="0" dirty="0" smtClean="0"/>
                        <a:t> time</a:t>
                      </a:r>
                      <a:endParaRPr lang="en-US" sz="13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Tx/>
                        <a:buChar char="-"/>
                      </a:pPr>
                      <a:r>
                        <a:rPr lang="en-US" sz="1350" dirty="0" smtClean="0"/>
                        <a:t>Initial</a:t>
                      </a:r>
                      <a:r>
                        <a:rPr lang="en-US" sz="1350" baseline="0" dirty="0" smtClean="0"/>
                        <a:t> delay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n-US" sz="1350" baseline="0" dirty="0" smtClean="0"/>
                        <a:t>Stalling frequency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n-US" sz="1350" baseline="0" dirty="0" smtClean="0"/>
                        <a:t>Stalling duration</a:t>
                      </a:r>
                      <a:endParaRPr lang="en-US" sz="1350" dirty="0"/>
                    </a:p>
                  </a:txBody>
                  <a:tcPr/>
                </a:tc>
              </a:tr>
              <a:tr h="475624">
                <a:tc>
                  <a:txBody>
                    <a:bodyPr/>
                    <a:lstStyle/>
                    <a:p>
                      <a:r>
                        <a:rPr lang="en-US" sz="1350" dirty="0" smtClean="0"/>
                        <a:t>Video adaptation</a:t>
                      </a:r>
                      <a:endParaRPr lang="en-US" sz="13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Tx/>
                        <a:buChar char="-"/>
                      </a:pPr>
                      <a:r>
                        <a:rPr lang="en-US" sz="1350" baseline="0" dirty="0" smtClean="0"/>
                        <a:t>Switching Behavior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n-US" sz="1350" baseline="0" dirty="0" smtClean="0"/>
                        <a:t>Quality dimension</a:t>
                      </a:r>
                    </a:p>
                  </a:txBody>
                  <a:tcPr/>
                </a:tc>
              </a:tr>
              <a:tr h="663478">
                <a:tc>
                  <a:txBody>
                    <a:bodyPr/>
                    <a:lstStyle/>
                    <a:p>
                      <a:r>
                        <a:rPr lang="en-US" sz="1350" dirty="0" smtClean="0"/>
                        <a:t>Quality</a:t>
                      </a:r>
                      <a:r>
                        <a:rPr lang="en-US" sz="1350" baseline="0" dirty="0" smtClean="0"/>
                        <a:t> dimension</a:t>
                      </a:r>
                      <a:endParaRPr lang="en-US" sz="13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Tx/>
                        <a:buChar char="-"/>
                      </a:pPr>
                      <a:r>
                        <a:rPr lang="en-US" sz="1350" dirty="0" smtClean="0"/>
                        <a:t>Spatial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n-US" sz="1350" dirty="0" smtClean="0"/>
                        <a:t>Temporal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n-US" sz="1350" dirty="0" smtClean="0"/>
                        <a:t>Image quality</a:t>
                      </a:r>
                    </a:p>
                  </a:txBody>
                  <a:tcPr/>
                </a:tc>
              </a:tr>
              <a:tr h="663478">
                <a:tc>
                  <a:txBody>
                    <a:bodyPr/>
                    <a:lstStyle/>
                    <a:p>
                      <a:r>
                        <a:rPr lang="en-US" sz="1350" dirty="0" smtClean="0"/>
                        <a:t>Contextual factors</a:t>
                      </a:r>
                      <a:endParaRPr lang="en-US" sz="13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Tx/>
                        <a:buChar char="-"/>
                      </a:pPr>
                      <a:r>
                        <a:rPr lang="en-US" sz="1350" dirty="0" smtClean="0"/>
                        <a:t>Device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n-US" sz="1350" smtClean="0"/>
                        <a:t>Content </a:t>
                      </a:r>
                      <a:endParaRPr lang="en-US" sz="1350" dirty="0" smtClean="0"/>
                    </a:p>
                  </a:txBody>
                  <a:tcPr/>
                </a:tc>
              </a:tr>
            </a:tbl>
          </a:graphicData>
        </a:graphic>
      </p:graphicFrame>
      <p:grpSp>
        <p:nvGrpSpPr>
          <p:cNvPr id="25" name="Group 24"/>
          <p:cNvGrpSpPr/>
          <p:nvPr/>
        </p:nvGrpSpPr>
        <p:grpSpPr>
          <a:xfrm>
            <a:off x="395536" y="1310586"/>
            <a:ext cx="8585259" cy="1886091"/>
            <a:chOff x="401486" y="1532858"/>
            <a:chExt cx="8585259" cy="1886091"/>
          </a:xfrm>
        </p:grpSpPr>
        <p:grpSp>
          <p:nvGrpSpPr>
            <p:cNvPr id="21" name="Group 20"/>
            <p:cNvGrpSpPr/>
            <p:nvPr/>
          </p:nvGrpSpPr>
          <p:grpSpPr>
            <a:xfrm>
              <a:off x="401486" y="1532858"/>
              <a:ext cx="8585259" cy="1842572"/>
              <a:chOff x="329478" y="2070231"/>
              <a:chExt cx="8585259" cy="1842572"/>
            </a:xfrm>
          </p:grpSpPr>
          <p:grpSp>
            <p:nvGrpSpPr>
              <p:cNvPr id="12" name="Group 11"/>
              <p:cNvGrpSpPr/>
              <p:nvPr/>
            </p:nvGrpSpPr>
            <p:grpSpPr>
              <a:xfrm>
                <a:off x="467544" y="2070231"/>
                <a:ext cx="8447193" cy="1827884"/>
                <a:chOff x="206789" y="1988512"/>
                <a:chExt cx="8447193" cy="1827884"/>
              </a:xfrm>
            </p:grpSpPr>
            <p:grpSp>
              <p:nvGrpSpPr>
                <p:cNvPr id="4" name="Group 3"/>
                <p:cNvGrpSpPr/>
                <p:nvPr/>
              </p:nvGrpSpPr>
              <p:grpSpPr>
                <a:xfrm>
                  <a:off x="1508516" y="1988512"/>
                  <a:ext cx="7145466" cy="1827884"/>
                  <a:chOff x="1409647" y="2636912"/>
                  <a:chExt cx="7145466" cy="1827884"/>
                </a:xfrm>
              </p:grpSpPr>
              <p:sp>
                <p:nvSpPr>
                  <p:cNvPr id="38" name="Rectangle 37"/>
                  <p:cNvSpPr/>
                  <p:nvPr/>
                </p:nvSpPr>
                <p:spPr>
                  <a:xfrm>
                    <a:off x="3076698" y="2658098"/>
                    <a:ext cx="1332789" cy="794085"/>
                  </a:xfrm>
                  <a:prstGeom prst="rect">
                    <a:avLst/>
                  </a:prstGeom>
                  <a:noFill/>
                  <a:ln w="22225" cap="flat" cmpd="sng" algn="ctr">
                    <a:solidFill>
                      <a:srgbClr val="0070C0"/>
                    </a:solidFill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1600" b="1" i="0" u="none" strike="noStrike" kern="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rPr>
                      <a:t>HAS Client</a:t>
                    </a:r>
                  </a:p>
                </p:txBody>
              </p:sp>
              <p:cxnSp>
                <p:nvCxnSpPr>
                  <p:cNvPr id="39" name="Straight Arrow Connector 38"/>
                  <p:cNvCxnSpPr/>
                  <p:nvPr/>
                </p:nvCxnSpPr>
                <p:spPr>
                  <a:xfrm flipV="1">
                    <a:off x="1409647" y="2945169"/>
                    <a:ext cx="1661415" cy="7231"/>
                  </a:xfrm>
                  <a:prstGeom prst="straightConnector1">
                    <a:avLst/>
                  </a:prstGeom>
                  <a:noFill/>
                  <a:ln w="34925" cap="flat" cmpd="sng" algn="ctr">
                    <a:solidFill>
                      <a:schemeClr val="tx1">
                        <a:lumMod val="90000"/>
                        <a:lumOff val="10000"/>
                      </a:schemeClr>
                    </a:solidFill>
                    <a:prstDash val="solid"/>
                    <a:miter lim="800000"/>
                    <a:headEnd type="arrow"/>
                    <a:tailEnd type="none"/>
                  </a:ln>
                  <a:effectLst/>
                </p:spPr>
              </p:cxnSp>
              <p:cxnSp>
                <p:nvCxnSpPr>
                  <p:cNvPr id="40" name="Straight Arrow Connector 39"/>
                  <p:cNvCxnSpPr/>
                  <p:nvPr/>
                </p:nvCxnSpPr>
                <p:spPr>
                  <a:xfrm flipH="1" flipV="1">
                    <a:off x="1409647" y="3187947"/>
                    <a:ext cx="1661415" cy="2047"/>
                  </a:xfrm>
                  <a:prstGeom prst="straightConnector1">
                    <a:avLst/>
                  </a:prstGeom>
                  <a:noFill/>
                  <a:ln w="34925" cap="flat" cmpd="sng" algn="ctr">
                    <a:solidFill>
                      <a:schemeClr val="bg2">
                        <a:lumMod val="10000"/>
                      </a:schemeClr>
                    </a:solidFill>
                    <a:prstDash val="solid"/>
                    <a:miter lim="800000"/>
                    <a:headEnd type="arrow"/>
                    <a:tailEnd type="none"/>
                  </a:ln>
                  <a:effectLst/>
                </p:spPr>
              </p:cxnSp>
              <p:cxnSp>
                <p:nvCxnSpPr>
                  <p:cNvPr id="43" name="Straight Arrow Connector 42"/>
                  <p:cNvCxnSpPr/>
                  <p:nvPr/>
                </p:nvCxnSpPr>
                <p:spPr>
                  <a:xfrm flipH="1" flipV="1">
                    <a:off x="4415121" y="3076379"/>
                    <a:ext cx="752839" cy="1"/>
                  </a:xfrm>
                  <a:prstGeom prst="straightConnector1">
                    <a:avLst/>
                  </a:prstGeom>
                  <a:noFill/>
                  <a:ln w="34925" cap="flat" cmpd="sng" algn="ctr">
                    <a:solidFill>
                      <a:schemeClr val="bg2">
                        <a:lumMod val="10000"/>
                      </a:schemeClr>
                    </a:solidFill>
                    <a:prstDash val="solid"/>
                    <a:miter lim="800000"/>
                    <a:headEnd type="arrow"/>
                    <a:tailEnd type="none"/>
                  </a:ln>
                  <a:effectLst/>
                </p:spPr>
              </p:cxnSp>
              <p:sp>
                <p:nvSpPr>
                  <p:cNvPr id="44" name="Rectangle 43"/>
                  <p:cNvSpPr/>
                  <p:nvPr/>
                </p:nvSpPr>
                <p:spPr>
                  <a:xfrm>
                    <a:off x="5173594" y="2699290"/>
                    <a:ext cx="1025311" cy="794085"/>
                  </a:xfrm>
                  <a:prstGeom prst="rect">
                    <a:avLst/>
                  </a:prstGeom>
                  <a:noFill/>
                  <a:ln w="22225" cap="flat" cmpd="sng" algn="ctr">
                    <a:solidFill>
                      <a:srgbClr val="0070C0"/>
                    </a:solidFill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s-ES" sz="1600" b="1" i="0" u="none" strike="noStrike" kern="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rPr>
                      <a:t>Media output</a:t>
                    </a:r>
                    <a:endParaRPr kumimoji="0" lang="en-US" sz="1600" b="1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cxnSp>
                <p:nvCxnSpPr>
                  <p:cNvPr id="45" name="Straight Connector 44"/>
                  <p:cNvCxnSpPr/>
                  <p:nvPr/>
                </p:nvCxnSpPr>
                <p:spPr>
                  <a:xfrm>
                    <a:off x="6548607" y="2744165"/>
                    <a:ext cx="0" cy="1079115"/>
                  </a:xfrm>
                  <a:prstGeom prst="line">
                    <a:avLst/>
                  </a:prstGeom>
                  <a:noFill/>
                  <a:ln w="41275" cap="flat" cmpd="sng" algn="ctr">
                    <a:solidFill>
                      <a:srgbClr val="C00000"/>
                    </a:solidFill>
                    <a:prstDash val="solid"/>
                    <a:miter lim="800000"/>
                    <a:tailEnd type="arrow"/>
                  </a:ln>
                  <a:effectLst/>
                </p:spPr>
              </p:cxnSp>
              <p:sp>
                <p:nvSpPr>
                  <p:cNvPr id="46" name="TextBox 45"/>
                  <p:cNvSpPr txBox="1"/>
                  <p:nvPr/>
                </p:nvSpPr>
                <p:spPr>
                  <a:xfrm>
                    <a:off x="5763910" y="3880021"/>
                    <a:ext cx="1577858" cy="58477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1600" b="1" i="0" u="none" strike="noStrike" kern="0" cap="none" spc="0" normalizeH="0" baseline="0" noProof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uLnTx/>
                        <a:uFillTx/>
                        <a:latin typeface="Calibri" panose="020F0502020204030204"/>
                        <a:cs typeface="+mn-cs"/>
                      </a:rPr>
                      <a:t>Observation </a:t>
                    </a:r>
                    <a:br>
                      <a:rPr kumimoji="0" lang="en-US" sz="1600" b="1" i="0" u="none" strike="noStrike" kern="0" cap="none" spc="0" normalizeH="0" baseline="0" noProof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uLnTx/>
                        <a:uFillTx/>
                        <a:latin typeface="Calibri" panose="020F0502020204030204"/>
                        <a:cs typeface="+mn-cs"/>
                      </a:rPr>
                    </a:br>
                    <a:r>
                      <a:rPr kumimoji="0" lang="en-US" sz="1600" b="1" i="0" u="none" strike="noStrike" kern="0" cap="none" spc="0" normalizeH="0" baseline="0" noProof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uLnTx/>
                        <a:uFillTx/>
                        <a:latin typeface="Calibri" panose="020F0502020204030204"/>
                        <a:cs typeface="+mn-cs"/>
                      </a:rPr>
                      <a:t>point 3</a:t>
                    </a:r>
                  </a:p>
                </p:txBody>
              </p:sp>
              <p:cxnSp>
                <p:nvCxnSpPr>
                  <p:cNvPr id="47" name="Straight Arrow Connector 46"/>
                  <p:cNvCxnSpPr/>
                  <p:nvPr/>
                </p:nvCxnSpPr>
                <p:spPr>
                  <a:xfrm flipH="1">
                    <a:off x="6178367" y="3055141"/>
                    <a:ext cx="911189" cy="1"/>
                  </a:xfrm>
                  <a:prstGeom prst="straightConnector1">
                    <a:avLst/>
                  </a:prstGeom>
                  <a:noFill/>
                  <a:ln w="34925" cap="flat" cmpd="sng" algn="ctr">
                    <a:solidFill>
                      <a:schemeClr val="bg2">
                        <a:lumMod val="10000"/>
                      </a:schemeClr>
                    </a:solidFill>
                    <a:prstDash val="solid"/>
                    <a:miter lim="800000"/>
                    <a:headEnd type="arrow"/>
                    <a:tailEnd type="none"/>
                  </a:ln>
                  <a:effectLst/>
                </p:spPr>
              </p:cxnSp>
              <p:sp>
                <p:nvSpPr>
                  <p:cNvPr id="50" name="TextBox 1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7559506" y="2945169"/>
                    <a:ext cx="995607" cy="33855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square">
                    <a:sp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lang="en-US" sz="1600" b="1" kern="0" dirty="0">
                        <a:solidFill>
                          <a:srgbClr val="002060"/>
                        </a:solidFill>
                        <a:latin typeface="Calibri" panose="020F0502020204030204"/>
                        <a:cs typeface="+mn-cs"/>
                      </a:rPr>
                      <a:t>End </a:t>
                    </a:r>
                    <a:r>
                      <a:rPr kumimoji="0" lang="en-US" sz="1600" b="1" i="0" u="none" strike="noStrike" kern="0" cap="none" spc="0" normalizeH="0" baseline="0" noProof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Calibri" panose="020F0502020204030204"/>
                        <a:cs typeface="+mn-cs"/>
                      </a:rPr>
                      <a:t>user</a:t>
                    </a:r>
                  </a:p>
                </p:txBody>
              </p:sp>
              <p:sp>
                <p:nvSpPr>
                  <p:cNvPr id="55" name="Freeform 7"/>
                  <p:cNvSpPr>
                    <a:spLocks noChangeAspect="1" noEditPoints="1"/>
                  </p:cNvSpPr>
                  <p:nvPr/>
                </p:nvSpPr>
                <p:spPr bwMode="auto">
                  <a:xfrm>
                    <a:off x="7164288" y="2636912"/>
                    <a:ext cx="354961" cy="710616"/>
                  </a:xfrm>
                  <a:custGeom>
                    <a:avLst/>
                    <a:gdLst>
                      <a:gd name="T0" fmla="*/ 2147483647 w 206"/>
                      <a:gd name="T1" fmla="*/ 2147483647 h 310"/>
                      <a:gd name="T2" fmla="*/ 2147483647 w 206"/>
                      <a:gd name="T3" fmla="*/ 2147483647 h 310"/>
                      <a:gd name="T4" fmla="*/ 2147483647 w 206"/>
                      <a:gd name="T5" fmla="*/ 2147483647 h 310"/>
                      <a:gd name="T6" fmla="*/ 2147483647 w 206"/>
                      <a:gd name="T7" fmla="*/ 2147483647 h 310"/>
                      <a:gd name="T8" fmla="*/ 2147483647 w 206"/>
                      <a:gd name="T9" fmla="*/ 2147483647 h 310"/>
                      <a:gd name="T10" fmla="*/ 2147483647 w 206"/>
                      <a:gd name="T11" fmla="*/ 2147483647 h 310"/>
                      <a:gd name="T12" fmla="*/ 2147483647 w 206"/>
                      <a:gd name="T13" fmla="*/ 2147483647 h 310"/>
                      <a:gd name="T14" fmla="*/ 2147483647 w 206"/>
                      <a:gd name="T15" fmla="*/ 2147483647 h 310"/>
                      <a:gd name="T16" fmla="*/ 2147483647 w 206"/>
                      <a:gd name="T17" fmla="*/ 2147483647 h 310"/>
                      <a:gd name="T18" fmla="*/ 2147483647 w 206"/>
                      <a:gd name="T19" fmla="*/ 2147483647 h 310"/>
                      <a:gd name="T20" fmla="*/ 2147483647 w 206"/>
                      <a:gd name="T21" fmla="*/ 2147483647 h 310"/>
                      <a:gd name="T22" fmla="*/ 2147483647 w 206"/>
                      <a:gd name="T23" fmla="*/ 2147483647 h 310"/>
                      <a:gd name="T24" fmla="*/ 2147483647 w 206"/>
                      <a:gd name="T25" fmla="*/ 2147483647 h 310"/>
                      <a:gd name="T26" fmla="*/ 2147483647 w 206"/>
                      <a:gd name="T27" fmla="*/ 2147483647 h 310"/>
                      <a:gd name="T28" fmla="*/ 2147483647 w 206"/>
                      <a:gd name="T29" fmla="*/ 2147483647 h 310"/>
                      <a:gd name="T30" fmla="*/ 2147483647 w 206"/>
                      <a:gd name="T31" fmla="*/ 2147483647 h 310"/>
                      <a:gd name="T32" fmla="*/ 2147483647 w 206"/>
                      <a:gd name="T33" fmla="*/ 2147483647 h 310"/>
                      <a:gd name="T34" fmla="*/ 2147483647 w 206"/>
                      <a:gd name="T35" fmla="*/ 2147483647 h 310"/>
                      <a:gd name="T36" fmla="*/ 2147483647 w 206"/>
                      <a:gd name="T37" fmla="*/ 2147483647 h 310"/>
                      <a:gd name="T38" fmla="*/ 2147483647 w 206"/>
                      <a:gd name="T39" fmla="*/ 2147483647 h 310"/>
                      <a:gd name="T40" fmla="*/ 2147483647 w 206"/>
                      <a:gd name="T41" fmla="*/ 2147483647 h 310"/>
                      <a:gd name="T42" fmla="*/ 2147483647 w 206"/>
                      <a:gd name="T43" fmla="*/ 2147483647 h 310"/>
                      <a:gd name="T44" fmla="*/ 2147483647 w 206"/>
                      <a:gd name="T45" fmla="*/ 2147483647 h 310"/>
                      <a:gd name="T46" fmla="*/ 2147483647 w 206"/>
                      <a:gd name="T47" fmla="*/ 2147483647 h 310"/>
                      <a:gd name="T48" fmla="*/ 2147483647 w 206"/>
                      <a:gd name="T49" fmla="*/ 2147483647 h 310"/>
                      <a:gd name="T50" fmla="*/ 0 w 206"/>
                      <a:gd name="T51" fmla="*/ 2147483647 h 310"/>
                      <a:gd name="T52" fmla="*/ 2147483647 w 206"/>
                      <a:gd name="T53" fmla="*/ 2147483647 h 310"/>
                      <a:gd name="T54" fmla="*/ 2147483647 w 206"/>
                      <a:gd name="T55" fmla="*/ 2147483647 h 310"/>
                      <a:gd name="T56" fmla="*/ 2147483647 w 206"/>
                      <a:gd name="T57" fmla="*/ 2147483647 h 310"/>
                      <a:gd name="T58" fmla="*/ 2147483647 w 206"/>
                      <a:gd name="T59" fmla="*/ 2147483647 h 310"/>
                      <a:gd name="T60" fmla="*/ 2147483647 w 206"/>
                      <a:gd name="T61" fmla="*/ 2147483647 h 310"/>
                      <a:gd name="T62" fmla="*/ 2147483647 w 206"/>
                      <a:gd name="T63" fmla="*/ 2147483647 h 310"/>
                      <a:gd name="T64" fmla="*/ 2147483647 w 206"/>
                      <a:gd name="T65" fmla="*/ 2147483647 h 310"/>
                      <a:gd name="T66" fmla="*/ 2147483647 w 206"/>
                      <a:gd name="T67" fmla="*/ 2147483647 h 310"/>
                      <a:gd name="T68" fmla="*/ 2147483647 w 206"/>
                      <a:gd name="T69" fmla="*/ 2147483647 h 310"/>
                      <a:gd name="T70" fmla="*/ 2147483647 w 206"/>
                      <a:gd name="T71" fmla="*/ 2147483647 h 310"/>
                      <a:gd name="T72" fmla="*/ 2147483647 w 206"/>
                      <a:gd name="T73" fmla="*/ 2147483647 h 310"/>
                      <a:gd name="T74" fmla="*/ 2147483647 w 206"/>
                      <a:gd name="T75" fmla="*/ 2147483647 h 310"/>
                      <a:gd name="T76" fmla="*/ 2147483647 w 206"/>
                      <a:gd name="T77" fmla="*/ 2147483647 h 310"/>
                      <a:gd name="T78" fmla="*/ 2147483647 w 206"/>
                      <a:gd name="T79" fmla="*/ 2147483647 h 310"/>
                      <a:gd name="T80" fmla="*/ 2147483647 w 206"/>
                      <a:gd name="T81" fmla="*/ 2147483647 h 310"/>
                      <a:gd name="T82" fmla="*/ 2147483647 w 206"/>
                      <a:gd name="T83" fmla="*/ 2147483647 h 310"/>
                      <a:gd name="T84" fmla="*/ 2147483647 w 206"/>
                      <a:gd name="T85" fmla="*/ 2147483647 h 310"/>
                      <a:gd name="T86" fmla="*/ 2147483647 w 206"/>
                      <a:gd name="T87" fmla="*/ 2147483647 h 310"/>
                      <a:gd name="T88" fmla="*/ 2147483647 w 206"/>
                      <a:gd name="T89" fmla="*/ 2147483647 h 310"/>
                      <a:gd name="T90" fmla="*/ 2147483647 w 206"/>
                      <a:gd name="T91" fmla="*/ 2147483647 h 310"/>
                      <a:gd name="T92" fmla="*/ 2147483647 w 206"/>
                      <a:gd name="T93" fmla="*/ 2147483647 h 310"/>
                      <a:gd name="T94" fmla="*/ 2147483647 w 206"/>
                      <a:gd name="T95" fmla="*/ 2147483647 h 310"/>
                      <a:gd name="T96" fmla="*/ 2147483647 w 206"/>
                      <a:gd name="T97" fmla="*/ 2147483647 h 310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w 206"/>
                      <a:gd name="T148" fmla="*/ 0 h 310"/>
                      <a:gd name="T149" fmla="*/ 206 w 206"/>
                      <a:gd name="T150" fmla="*/ 310 h 310"/>
                    </a:gdLst>
                    <a:ahLst/>
                    <a:cxnLst>
                      <a:cxn ang="T98">
                        <a:pos x="T0" y="T1"/>
                      </a:cxn>
                      <a:cxn ang="T99">
                        <a:pos x="T2" y="T3"/>
                      </a:cxn>
                      <a:cxn ang="T100">
                        <a:pos x="T4" y="T5"/>
                      </a:cxn>
                      <a:cxn ang="T101">
                        <a:pos x="T6" y="T7"/>
                      </a:cxn>
                      <a:cxn ang="T102">
                        <a:pos x="T8" y="T9"/>
                      </a:cxn>
                      <a:cxn ang="T103">
                        <a:pos x="T10" y="T11"/>
                      </a:cxn>
                      <a:cxn ang="T104">
                        <a:pos x="T12" y="T13"/>
                      </a:cxn>
                      <a:cxn ang="T105">
                        <a:pos x="T14" y="T15"/>
                      </a:cxn>
                      <a:cxn ang="T106">
                        <a:pos x="T16" y="T17"/>
                      </a:cxn>
                      <a:cxn ang="T107">
                        <a:pos x="T18" y="T19"/>
                      </a:cxn>
                      <a:cxn ang="T108">
                        <a:pos x="T20" y="T21"/>
                      </a:cxn>
                      <a:cxn ang="T109">
                        <a:pos x="T22" y="T23"/>
                      </a:cxn>
                      <a:cxn ang="T110">
                        <a:pos x="T24" y="T25"/>
                      </a:cxn>
                      <a:cxn ang="T111">
                        <a:pos x="T26" y="T27"/>
                      </a:cxn>
                      <a:cxn ang="T112">
                        <a:pos x="T28" y="T29"/>
                      </a:cxn>
                      <a:cxn ang="T113">
                        <a:pos x="T30" y="T31"/>
                      </a:cxn>
                      <a:cxn ang="T114">
                        <a:pos x="T32" y="T33"/>
                      </a:cxn>
                      <a:cxn ang="T115">
                        <a:pos x="T34" y="T35"/>
                      </a:cxn>
                      <a:cxn ang="T116">
                        <a:pos x="T36" y="T37"/>
                      </a:cxn>
                      <a:cxn ang="T117">
                        <a:pos x="T38" y="T39"/>
                      </a:cxn>
                      <a:cxn ang="T118">
                        <a:pos x="T40" y="T41"/>
                      </a:cxn>
                      <a:cxn ang="T119">
                        <a:pos x="T42" y="T43"/>
                      </a:cxn>
                      <a:cxn ang="T120">
                        <a:pos x="T44" y="T45"/>
                      </a:cxn>
                      <a:cxn ang="T121">
                        <a:pos x="T46" y="T47"/>
                      </a:cxn>
                      <a:cxn ang="T122">
                        <a:pos x="T48" y="T49"/>
                      </a:cxn>
                      <a:cxn ang="T123">
                        <a:pos x="T50" y="T51"/>
                      </a:cxn>
                      <a:cxn ang="T124">
                        <a:pos x="T52" y="T53"/>
                      </a:cxn>
                      <a:cxn ang="T125">
                        <a:pos x="T54" y="T55"/>
                      </a:cxn>
                      <a:cxn ang="T126">
                        <a:pos x="T56" y="T57"/>
                      </a:cxn>
                      <a:cxn ang="T127">
                        <a:pos x="T58" y="T59"/>
                      </a:cxn>
                      <a:cxn ang="T128">
                        <a:pos x="T60" y="T61"/>
                      </a:cxn>
                      <a:cxn ang="T129">
                        <a:pos x="T62" y="T63"/>
                      </a:cxn>
                      <a:cxn ang="T130">
                        <a:pos x="T64" y="T65"/>
                      </a:cxn>
                      <a:cxn ang="T131">
                        <a:pos x="T66" y="T67"/>
                      </a:cxn>
                      <a:cxn ang="T132">
                        <a:pos x="T68" y="T69"/>
                      </a:cxn>
                      <a:cxn ang="T133">
                        <a:pos x="T70" y="T71"/>
                      </a:cxn>
                      <a:cxn ang="T134">
                        <a:pos x="T72" y="T73"/>
                      </a:cxn>
                      <a:cxn ang="T135">
                        <a:pos x="T74" y="T75"/>
                      </a:cxn>
                      <a:cxn ang="T136">
                        <a:pos x="T76" y="T77"/>
                      </a:cxn>
                      <a:cxn ang="T137">
                        <a:pos x="T78" y="T79"/>
                      </a:cxn>
                      <a:cxn ang="T138">
                        <a:pos x="T80" y="T81"/>
                      </a:cxn>
                      <a:cxn ang="T139">
                        <a:pos x="T82" y="T83"/>
                      </a:cxn>
                      <a:cxn ang="T140">
                        <a:pos x="T84" y="T85"/>
                      </a:cxn>
                      <a:cxn ang="T141">
                        <a:pos x="T86" y="T87"/>
                      </a:cxn>
                      <a:cxn ang="T142">
                        <a:pos x="T88" y="T89"/>
                      </a:cxn>
                      <a:cxn ang="T143">
                        <a:pos x="T90" y="T91"/>
                      </a:cxn>
                      <a:cxn ang="T144">
                        <a:pos x="T92" y="T93"/>
                      </a:cxn>
                      <a:cxn ang="T145">
                        <a:pos x="T94" y="T95"/>
                      </a:cxn>
                      <a:cxn ang="T146">
                        <a:pos x="T96" y="T97"/>
                      </a:cxn>
                    </a:cxnLst>
                    <a:rect l="T147" t="T148" r="T149" b="T150"/>
                    <a:pathLst>
                      <a:path w="206" h="310">
                        <a:moveTo>
                          <a:pt x="190" y="154"/>
                        </a:moveTo>
                        <a:cubicBezTo>
                          <a:pt x="183" y="145"/>
                          <a:pt x="174" y="137"/>
                          <a:pt x="164" y="132"/>
                        </a:cubicBezTo>
                        <a:cubicBezTo>
                          <a:pt x="176" y="118"/>
                          <a:pt x="183" y="100"/>
                          <a:pt x="183" y="80"/>
                        </a:cubicBezTo>
                        <a:cubicBezTo>
                          <a:pt x="183" y="68"/>
                          <a:pt x="180" y="56"/>
                          <a:pt x="175" y="46"/>
                        </a:cubicBezTo>
                        <a:cubicBezTo>
                          <a:pt x="174" y="43"/>
                          <a:pt x="172" y="39"/>
                          <a:pt x="170" y="36"/>
                        </a:cubicBezTo>
                        <a:cubicBezTo>
                          <a:pt x="167" y="33"/>
                          <a:pt x="162" y="32"/>
                          <a:pt x="159" y="34"/>
                        </a:cubicBezTo>
                        <a:cubicBezTo>
                          <a:pt x="155" y="36"/>
                          <a:pt x="154" y="41"/>
                          <a:pt x="156" y="45"/>
                        </a:cubicBezTo>
                        <a:cubicBezTo>
                          <a:pt x="158" y="48"/>
                          <a:pt x="159" y="50"/>
                          <a:pt x="161" y="53"/>
                        </a:cubicBezTo>
                        <a:cubicBezTo>
                          <a:pt x="165" y="61"/>
                          <a:pt x="167" y="70"/>
                          <a:pt x="167" y="80"/>
                        </a:cubicBezTo>
                        <a:cubicBezTo>
                          <a:pt x="167" y="100"/>
                          <a:pt x="158" y="117"/>
                          <a:pt x="144" y="129"/>
                        </a:cubicBezTo>
                        <a:cubicBezTo>
                          <a:pt x="143" y="130"/>
                          <a:pt x="142" y="130"/>
                          <a:pt x="141" y="131"/>
                        </a:cubicBezTo>
                        <a:cubicBezTo>
                          <a:pt x="141" y="132"/>
                          <a:pt x="140" y="132"/>
                          <a:pt x="140" y="132"/>
                        </a:cubicBezTo>
                        <a:cubicBezTo>
                          <a:pt x="139" y="133"/>
                          <a:pt x="138" y="134"/>
                          <a:pt x="137" y="134"/>
                        </a:cubicBezTo>
                        <a:cubicBezTo>
                          <a:pt x="136" y="135"/>
                          <a:pt x="135" y="135"/>
                          <a:pt x="135" y="136"/>
                        </a:cubicBezTo>
                        <a:cubicBezTo>
                          <a:pt x="134" y="136"/>
                          <a:pt x="133" y="137"/>
                          <a:pt x="132" y="137"/>
                        </a:cubicBezTo>
                        <a:cubicBezTo>
                          <a:pt x="131" y="138"/>
                          <a:pt x="130" y="138"/>
                          <a:pt x="129" y="138"/>
                        </a:cubicBezTo>
                        <a:cubicBezTo>
                          <a:pt x="128" y="139"/>
                          <a:pt x="127" y="139"/>
                          <a:pt x="127" y="139"/>
                        </a:cubicBezTo>
                        <a:cubicBezTo>
                          <a:pt x="125" y="140"/>
                          <a:pt x="124" y="140"/>
                          <a:pt x="123" y="141"/>
                        </a:cubicBezTo>
                        <a:cubicBezTo>
                          <a:pt x="122" y="141"/>
                          <a:pt x="122" y="141"/>
                          <a:pt x="121" y="141"/>
                        </a:cubicBezTo>
                        <a:cubicBezTo>
                          <a:pt x="120" y="142"/>
                          <a:pt x="118" y="142"/>
                          <a:pt x="117" y="142"/>
                        </a:cubicBezTo>
                        <a:cubicBezTo>
                          <a:pt x="116" y="143"/>
                          <a:pt x="116" y="143"/>
                          <a:pt x="115" y="143"/>
                        </a:cubicBezTo>
                        <a:cubicBezTo>
                          <a:pt x="114" y="143"/>
                          <a:pt x="112" y="143"/>
                          <a:pt x="110" y="144"/>
                        </a:cubicBezTo>
                        <a:cubicBezTo>
                          <a:pt x="110" y="144"/>
                          <a:pt x="109" y="144"/>
                          <a:pt x="109" y="144"/>
                        </a:cubicBezTo>
                        <a:cubicBezTo>
                          <a:pt x="107" y="144"/>
                          <a:pt x="105" y="144"/>
                          <a:pt x="103" y="144"/>
                        </a:cubicBezTo>
                        <a:cubicBezTo>
                          <a:pt x="101" y="144"/>
                          <a:pt x="98" y="144"/>
                          <a:pt x="96" y="144"/>
                        </a:cubicBezTo>
                        <a:cubicBezTo>
                          <a:pt x="96" y="144"/>
                          <a:pt x="95" y="144"/>
                          <a:pt x="95" y="144"/>
                        </a:cubicBezTo>
                        <a:cubicBezTo>
                          <a:pt x="93" y="143"/>
                          <a:pt x="92" y="143"/>
                          <a:pt x="90" y="143"/>
                        </a:cubicBezTo>
                        <a:cubicBezTo>
                          <a:pt x="90" y="143"/>
                          <a:pt x="89" y="143"/>
                          <a:pt x="88" y="142"/>
                        </a:cubicBezTo>
                        <a:cubicBezTo>
                          <a:pt x="87" y="142"/>
                          <a:pt x="86" y="142"/>
                          <a:pt x="84" y="141"/>
                        </a:cubicBezTo>
                        <a:cubicBezTo>
                          <a:pt x="84" y="141"/>
                          <a:pt x="83" y="141"/>
                          <a:pt x="82" y="141"/>
                        </a:cubicBezTo>
                        <a:cubicBezTo>
                          <a:pt x="81" y="140"/>
                          <a:pt x="80" y="140"/>
                          <a:pt x="79" y="140"/>
                        </a:cubicBezTo>
                        <a:cubicBezTo>
                          <a:pt x="78" y="139"/>
                          <a:pt x="77" y="139"/>
                          <a:pt x="76" y="138"/>
                        </a:cubicBezTo>
                        <a:cubicBezTo>
                          <a:pt x="75" y="138"/>
                          <a:pt x="74" y="138"/>
                          <a:pt x="74" y="137"/>
                        </a:cubicBezTo>
                        <a:cubicBezTo>
                          <a:pt x="73" y="137"/>
                          <a:pt x="72" y="136"/>
                          <a:pt x="71" y="136"/>
                        </a:cubicBezTo>
                        <a:cubicBezTo>
                          <a:pt x="70" y="135"/>
                          <a:pt x="69" y="135"/>
                          <a:pt x="69" y="134"/>
                        </a:cubicBezTo>
                        <a:cubicBezTo>
                          <a:pt x="68" y="134"/>
                          <a:pt x="67" y="133"/>
                          <a:pt x="66" y="132"/>
                        </a:cubicBezTo>
                        <a:cubicBezTo>
                          <a:pt x="65" y="132"/>
                          <a:pt x="65" y="132"/>
                          <a:pt x="64" y="131"/>
                        </a:cubicBezTo>
                        <a:cubicBezTo>
                          <a:pt x="63" y="130"/>
                          <a:pt x="62" y="130"/>
                          <a:pt x="61" y="129"/>
                        </a:cubicBezTo>
                        <a:cubicBezTo>
                          <a:pt x="47" y="117"/>
                          <a:pt x="39" y="100"/>
                          <a:pt x="39" y="80"/>
                        </a:cubicBezTo>
                        <a:cubicBezTo>
                          <a:pt x="39" y="45"/>
                          <a:pt x="67" y="16"/>
                          <a:pt x="103" y="16"/>
                        </a:cubicBezTo>
                        <a:cubicBezTo>
                          <a:pt x="112" y="16"/>
                          <a:pt x="122" y="18"/>
                          <a:pt x="130" y="22"/>
                        </a:cubicBezTo>
                        <a:cubicBezTo>
                          <a:pt x="133" y="23"/>
                          <a:pt x="135" y="25"/>
                          <a:pt x="138" y="27"/>
                        </a:cubicBezTo>
                        <a:cubicBezTo>
                          <a:pt x="142" y="29"/>
                          <a:pt x="147" y="28"/>
                          <a:pt x="149" y="24"/>
                        </a:cubicBezTo>
                        <a:cubicBezTo>
                          <a:pt x="152" y="21"/>
                          <a:pt x="151" y="16"/>
                          <a:pt x="147" y="13"/>
                        </a:cubicBezTo>
                        <a:cubicBezTo>
                          <a:pt x="147" y="13"/>
                          <a:pt x="147" y="13"/>
                          <a:pt x="147" y="13"/>
                        </a:cubicBezTo>
                        <a:cubicBezTo>
                          <a:pt x="144" y="11"/>
                          <a:pt x="140" y="9"/>
                          <a:pt x="137" y="8"/>
                        </a:cubicBezTo>
                        <a:cubicBezTo>
                          <a:pt x="126" y="3"/>
                          <a:pt x="115" y="0"/>
                          <a:pt x="103" y="0"/>
                        </a:cubicBezTo>
                        <a:cubicBezTo>
                          <a:pt x="58" y="0"/>
                          <a:pt x="23" y="36"/>
                          <a:pt x="23" y="80"/>
                        </a:cubicBezTo>
                        <a:cubicBezTo>
                          <a:pt x="23" y="100"/>
                          <a:pt x="30" y="118"/>
                          <a:pt x="41" y="132"/>
                        </a:cubicBezTo>
                        <a:cubicBezTo>
                          <a:pt x="31" y="137"/>
                          <a:pt x="23" y="145"/>
                          <a:pt x="16" y="154"/>
                        </a:cubicBezTo>
                        <a:cubicBezTo>
                          <a:pt x="6" y="166"/>
                          <a:pt x="0" y="181"/>
                          <a:pt x="0" y="196"/>
                        </a:cubicBezTo>
                        <a:cubicBezTo>
                          <a:pt x="0" y="224"/>
                          <a:pt x="0" y="288"/>
                          <a:pt x="0" y="288"/>
                        </a:cubicBezTo>
                        <a:cubicBezTo>
                          <a:pt x="0" y="300"/>
                          <a:pt x="8" y="310"/>
                          <a:pt x="20" y="310"/>
                        </a:cubicBezTo>
                        <a:cubicBezTo>
                          <a:pt x="186" y="310"/>
                          <a:pt x="186" y="310"/>
                          <a:pt x="186" y="310"/>
                        </a:cubicBezTo>
                        <a:cubicBezTo>
                          <a:pt x="197" y="310"/>
                          <a:pt x="206" y="300"/>
                          <a:pt x="206" y="288"/>
                        </a:cubicBezTo>
                        <a:cubicBezTo>
                          <a:pt x="206" y="288"/>
                          <a:pt x="206" y="224"/>
                          <a:pt x="206" y="196"/>
                        </a:cubicBezTo>
                        <a:cubicBezTo>
                          <a:pt x="206" y="181"/>
                          <a:pt x="199" y="166"/>
                          <a:pt x="190" y="154"/>
                        </a:cubicBezTo>
                        <a:close/>
                        <a:moveTo>
                          <a:pt x="190" y="288"/>
                        </a:moveTo>
                        <a:cubicBezTo>
                          <a:pt x="190" y="292"/>
                          <a:pt x="187" y="294"/>
                          <a:pt x="186" y="294"/>
                        </a:cubicBezTo>
                        <a:cubicBezTo>
                          <a:pt x="169" y="294"/>
                          <a:pt x="169" y="294"/>
                          <a:pt x="169" y="294"/>
                        </a:cubicBezTo>
                        <a:cubicBezTo>
                          <a:pt x="169" y="196"/>
                          <a:pt x="169" y="196"/>
                          <a:pt x="169" y="196"/>
                        </a:cubicBezTo>
                        <a:cubicBezTo>
                          <a:pt x="169" y="191"/>
                          <a:pt x="166" y="188"/>
                          <a:pt x="161" y="188"/>
                        </a:cubicBezTo>
                        <a:cubicBezTo>
                          <a:pt x="157" y="188"/>
                          <a:pt x="153" y="191"/>
                          <a:pt x="153" y="196"/>
                        </a:cubicBezTo>
                        <a:cubicBezTo>
                          <a:pt x="153" y="294"/>
                          <a:pt x="153" y="294"/>
                          <a:pt x="153" y="294"/>
                        </a:cubicBezTo>
                        <a:cubicBezTo>
                          <a:pt x="52" y="294"/>
                          <a:pt x="52" y="294"/>
                          <a:pt x="52" y="294"/>
                        </a:cubicBezTo>
                        <a:cubicBezTo>
                          <a:pt x="52" y="196"/>
                          <a:pt x="52" y="196"/>
                          <a:pt x="52" y="196"/>
                        </a:cubicBezTo>
                        <a:cubicBezTo>
                          <a:pt x="52" y="191"/>
                          <a:pt x="48" y="188"/>
                          <a:pt x="44" y="188"/>
                        </a:cubicBezTo>
                        <a:cubicBezTo>
                          <a:pt x="39" y="188"/>
                          <a:pt x="36" y="191"/>
                          <a:pt x="36" y="196"/>
                        </a:cubicBezTo>
                        <a:cubicBezTo>
                          <a:pt x="36" y="294"/>
                          <a:pt x="36" y="294"/>
                          <a:pt x="36" y="294"/>
                        </a:cubicBezTo>
                        <a:cubicBezTo>
                          <a:pt x="20" y="294"/>
                          <a:pt x="20" y="294"/>
                          <a:pt x="20" y="294"/>
                        </a:cubicBezTo>
                        <a:cubicBezTo>
                          <a:pt x="18" y="294"/>
                          <a:pt x="16" y="292"/>
                          <a:pt x="16" y="288"/>
                        </a:cubicBezTo>
                        <a:cubicBezTo>
                          <a:pt x="16" y="288"/>
                          <a:pt x="16" y="224"/>
                          <a:pt x="16" y="196"/>
                        </a:cubicBezTo>
                        <a:cubicBezTo>
                          <a:pt x="16" y="186"/>
                          <a:pt x="20" y="174"/>
                          <a:pt x="28" y="163"/>
                        </a:cubicBezTo>
                        <a:cubicBezTo>
                          <a:pt x="35" y="154"/>
                          <a:pt x="45" y="147"/>
                          <a:pt x="54" y="143"/>
                        </a:cubicBezTo>
                        <a:cubicBezTo>
                          <a:pt x="54" y="144"/>
                          <a:pt x="54" y="144"/>
                          <a:pt x="54" y="144"/>
                        </a:cubicBezTo>
                        <a:cubicBezTo>
                          <a:pt x="59" y="147"/>
                          <a:pt x="64" y="150"/>
                          <a:pt x="69" y="153"/>
                        </a:cubicBezTo>
                        <a:cubicBezTo>
                          <a:pt x="69" y="153"/>
                          <a:pt x="70" y="153"/>
                          <a:pt x="70" y="153"/>
                        </a:cubicBezTo>
                        <a:cubicBezTo>
                          <a:pt x="72" y="154"/>
                          <a:pt x="73" y="154"/>
                          <a:pt x="74" y="155"/>
                        </a:cubicBezTo>
                        <a:cubicBezTo>
                          <a:pt x="75" y="155"/>
                          <a:pt x="76" y="156"/>
                          <a:pt x="77" y="156"/>
                        </a:cubicBezTo>
                        <a:cubicBezTo>
                          <a:pt x="78" y="156"/>
                          <a:pt x="80" y="157"/>
                          <a:pt x="81" y="157"/>
                        </a:cubicBezTo>
                        <a:cubicBezTo>
                          <a:pt x="82" y="157"/>
                          <a:pt x="83" y="158"/>
                          <a:pt x="85" y="158"/>
                        </a:cubicBezTo>
                        <a:cubicBezTo>
                          <a:pt x="86" y="158"/>
                          <a:pt x="87" y="159"/>
                          <a:pt x="88" y="159"/>
                        </a:cubicBezTo>
                        <a:cubicBezTo>
                          <a:pt x="89" y="159"/>
                          <a:pt x="91" y="159"/>
                          <a:pt x="93" y="159"/>
                        </a:cubicBezTo>
                        <a:cubicBezTo>
                          <a:pt x="93" y="160"/>
                          <a:pt x="94" y="160"/>
                          <a:pt x="95" y="160"/>
                        </a:cubicBezTo>
                        <a:cubicBezTo>
                          <a:pt x="98" y="160"/>
                          <a:pt x="100" y="160"/>
                          <a:pt x="103" y="160"/>
                        </a:cubicBezTo>
                        <a:cubicBezTo>
                          <a:pt x="105" y="160"/>
                          <a:pt x="108" y="160"/>
                          <a:pt x="110" y="160"/>
                        </a:cubicBezTo>
                        <a:cubicBezTo>
                          <a:pt x="111" y="160"/>
                          <a:pt x="112" y="160"/>
                          <a:pt x="113" y="159"/>
                        </a:cubicBezTo>
                        <a:cubicBezTo>
                          <a:pt x="114" y="159"/>
                          <a:pt x="116" y="159"/>
                          <a:pt x="118" y="159"/>
                        </a:cubicBezTo>
                        <a:cubicBezTo>
                          <a:pt x="119" y="159"/>
                          <a:pt x="120" y="158"/>
                          <a:pt x="121" y="158"/>
                        </a:cubicBezTo>
                        <a:cubicBezTo>
                          <a:pt x="122" y="158"/>
                          <a:pt x="123" y="157"/>
                          <a:pt x="125" y="157"/>
                        </a:cubicBezTo>
                        <a:cubicBezTo>
                          <a:pt x="126" y="157"/>
                          <a:pt x="127" y="156"/>
                          <a:pt x="128" y="156"/>
                        </a:cubicBezTo>
                        <a:cubicBezTo>
                          <a:pt x="129" y="156"/>
                          <a:pt x="130" y="155"/>
                          <a:pt x="131" y="155"/>
                        </a:cubicBezTo>
                        <a:cubicBezTo>
                          <a:pt x="132" y="154"/>
                          <a:pt x="134" y="154"/>
                          <a:pt x="135" y="153"/>
                        </a:cubicBezTo>
                        <a:cubicBezTo>
                          <a:pt x="135" y="153"/>
                          <a:pt x="136" y="153"/>
                          <a:pt x="136" y="153"/>
                        </a:cubicBezTo>
                        <a:cubicBezTo>
                          <a:pt x="142" y="150"/>
                          <a:pt x="146" y="147"/>
                          <a:pt x="151" y="144"/>
                        </a:cubicBezTo>
                        <a:cubicBezTo>
                          <a:pt x="151" y="144"/>
                          <a:pt x="151" y="144"/>
                          <a:pt x="152" y="143"/>
                        </a:cubicBezTo>
                        <a:cubicBezTo>
                          <a:pt x="161" y="147"/>
                          <a:pt x="170" y="154"/>
                          <a:pt x="177" y="163"/>
                        </a:cubicBezTo>
                        <a:cubicBezTo>
                          <a:pt x="185" y="174"/>
                          <a:pt x="190" y="186"/>
                          <a:pt x="190" y="196"/>
                        </a:cubicBezTo>
                        <a:cubicBezTo>
                          <a:pt x="190" y="224"/>
                          <a:pt x="190" y="288"/>
                          <a:pt x="190" y="288"/>
                        </a:cubicBezTo>
                        <a:close/>
                      </a:path>
                    </a:pathLst>
                  </a:custGeom>
                  <a:solidFill>
                    <a:srgbClr val="00206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sv-SE"/>
                  </a:p>
                </p:txBody>
              </p:sp>
            </p:grpSp>
            <p:sp>
              <p:nvSpPr>
                <p:cNvPr id="18" name="Rectangle 17"/>
                <p:cNvSpPr/>
                <p:nvPr/>
              </p:nvSpPr>
              <p:spPr>
                <a:xfrm>
                  <a:off x="206789" y="2030938"/>
                  <a:ext cx="1301727" cy="760582"/>
                </a:xfrm>
                <a:prstGeom prst="rect">
                  <a:avLst/>
                </a:prstGeom>
                <a:noFill/>
                <a:ln w="22225" cap="flat" cmpd="sng" algn="ctr">
                  <a:solidFill>
                    <a:srgbClr val="0070C0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600" b="1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rPr>
                    <a:t>Server</a:t>
                  </a:r>
                </a:p>
              </p:txBody>
            </p:sp>
          </p:grpSp>
          <p:cxnSp>
            <p:nvCxnSpPr>
              <p:cNvPr id="32" name="Straight Connector 31"/>
              <p:cNvCxnSpPr/>
              <p:nvPr/>
            </p:nvCxnSpPr>
            <p:spPr>
              <a:xfrm>
                <a:off x="1118407" y="2873239"/>
                <a:ext cx="0" cy="450251"/>
              </a:xfrm>
              <a:prstGeom prst="line">
                <a:avLst/>
              </a:prstGeom>
              <a:noFill/>
              <a:ln w="41275" cap="flat" cmpd="sng" algn="ctr">
                <a:solidFill>
                  <a:srgbClr val="C00000"/>
                </a:solidFill>
                <a:prstDash val="solid"/>
                <a:miter lim="800000"/>
                <a:tailEnd type="arrow"/>
              </a:ln>
              <a:effectLst/>
            </p:spPr>
          </p:cxnSp>
          <p:sp>
            <p:nvSpPr>
              <p:cNvPr id="33" name="TextBox 32"/>
              <p:cNvSpPr txBox="1"/>
              <p:nvPr/>
            </p:nvSpPr>
            <p:spPr>
              <a:xfrm>
                <a:off x="329478" y="3328028"/>
                <a:ext cx="157785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Calibri" panose="020F0502020204030204"/>
                    <a:cs typeface="+mn-cs"/>
                  </a:rPr>
                  <a:t>Observation </a:t>
                </a:r>
                <a:br>
                  <a:rPr kumimoji="0" lang="en-US" sz="16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Calibri" panose="020F0502020204030204"/>
                    <a:cs typeface="+mn-cs"/>
                  </a:rPr>
                </a:br>
                <a:r>
                  <a:rPr kumimoji="0" lang="en-US" sz="16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Calibri" panose="020F0502020204030204"/>
                    <a:cs typeface="+mn-cs"/>
                  </a:rPr>
                  <a:t>point 1</a:t>
                </a:r>
              </a:p>
            </p:txBody>
          </p:sp>
        </p:grpSp>
        <p:cxnSp>
          <p:nvCxnSpPr>
            <p:cNvPr id="48" name="Straight Connector 47"/>
            <p:cNvCxnSpPr/>
            <p:nvPr/>
          </p:nvCxnSpPr>
          <p:spPr>
            <a:xfrm>
              <a:off x="4118752" y="2369368"/>
              <a:ext cx="0" cy="511670"/>
            </a:xfrm>
            <a:prstGeom prst="line">
              <a:avLst/>
            </a:prstGeom>
            <a:noFill/>
            <a:ln w="41275" cap="flat" cmpd="sng" algn="ctr">
              <a:solidFill>
                <a:srgbClr val="C00000"/>
              </a:solidFill>
              <a:prstDash val="solid"/>
              <a:miter lim="800000"/>
              <a:tailEnd type="arrow"/>
            </a:ln>
            <a:effectLst/>
          </p:spPr>
        </p:cxnSp>
        <p:sp>
          <p:nvSpPr>
            <p:cNvPr id="49" name="TextBox 48"/>
            <p:cNvSpPr txBox="1"/>
            <p:nvPr/>
          </p:nvSpPr>
          <p:spPr>
            <a:xfrm>
              <a:off x="3276368" y="2834174"/>
              <a:ext cx="157785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/>
                  <a:cs typeface="+mn-cs"/>
                </a:rPr>
                <a:t>Observation </a:t>
              </a:r>
              <a:br>
                <a:rPr kumimoji="0" lang="en-US" sz="16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/>
                  <a:cs typeface="+mn-cs"/>
                </a:rPr>
              </a:br>
              <a:r>
                <a:rPr kumimoji="0" lang="en-US" sz="16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/>
                  <a:cs typeface="+mn-cs"/>
                </a:rPr>
                <a:t>point 2</a:t>
              </a:r>
            </a:p>
          </p:txBody>
        </p:sp>
      </p:grpSp>
      <p:sp>
        <p:nvSpPr>
          <p:cNvPr id="51" name="TextBox 50"/>
          <p:cNvSpPr txBox="1"/>
          <p:nvPr/>
        </p:nvSpPr>
        <p:spPr>
          <a:xfrm>
            <a:off x="35427" y="3351051"/>
            <a:ext cx="289070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00823B"/>
                </a:solidFill>
                <a:effectLst/>
                <a:uLnTx/>
                <a:uFillTx/>
                <a:latin typeface="Calibri" panose="020F0502020204030204"/>
                <a:cs typeface="+mn-cs"/>
              </a:rPr>
              <a:t>Example of OP1 metrics</a:t>
            </a:r>
            <a:r>
              <a:rPr kumimoji="0" lang="en-US" sz="1600" b="1" i="0" u="none" strike="noStrike" kern="0" cap="none" spc="0" normalizeH="0" noProof="0" dirty="0" smtClean="0">
                <a:ln>
                  <a:noFill/>
                </a:ln>
                <a:solidFill>
                  <a:srgbClr val="00823B"/>
                </a:solidFill>
                <a:effectLst/>
                <a:uLnTx/>
                <a:uFillTx/>
                <a:latin typeface="Calibri" panose="020F0502020204030204"/>
                <a:cs typeface="+mn-cs"/>
              </a:rPr>
              <a:t> </a:t>
            </a:r>
            <a:endParaRPr kumimoji="0" lang="en-US" sz="1600" b="1" i="0" u="none" strike="noStrike" kern="0" cap="none" spc="0" normalizeH="0" baseline="0" noProof="0" dirty="0" smtClean="0">
              <a:ln>
                <a:noFill/>
              </a:ln>
              <a:solidFill>
                <a:srgbClr val="00823B"/>
              </a:solidFill>
              <a:effectLst/>
              <a:uLnTx/>
              <a:uFillTx/>
              <a:latin typeface="Calibri" panose="020F0502020204030204"/>
              <a:cs typeface="+mn-cs"/>
            </a:endParaRPr>
          </a:p>
        </p:txBody>
      </p:sp>
      <p:graphicFrame>
        <p:nvGraphicFramePr>
          <p:cNvPr id="52" name="Table 5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27579571"/>
              </p:ext>
            </p:extLst>
          </p:nvPr>
        </p:nvGraphicFramePr>
        <p:xfrm>
          <a:off x="2752798" y="3689000"/>
          <a:ext cx="2931604" cy="17957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43138"/>
                <a:gridCol w="1688466"/>
              </a:tblGrid>
              <a:tr h="332675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Key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Description</a:t>
                      </a:r>
                      <a:endParaRPr lang="en-US" sz="1400" dirty="0"/>
                    </a:p>
                  </a:txBody>
                  <a:tcPr/>
                </a:tc>
              </a:tr>
              <a:tr h="504056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Client</a:t>
                      </a:r>
                      <a:r>
                        <a:rPr lang="en-US" sz="1400" baseline="0" dirty="0" smtClean="0"/>
                        <a:t> 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- Video player</a:t>
                      </a:r>
                    </a:p>
                    <a:p>
                      <a:r>
                        <a:rPr lang="en-US" sz="1400" dirty="0" smtClean="0"/>
                        <a:t>- Video buffer</a:t>
                      </a:r>
                      <a:endParaRPr lang="en-US" sz="1400" dirty="0"/>
                    </a:p>
                  </a:txBody>
                  <a:tcPr/>
                </a:tc>
              </a:tr>
              <a:tr h="57693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Adaptation</a:t>
                      </a:r>
                      <a:r>
                        <a:rPr lang="en-US" sz="1400" baseline="0" dirty="0" smtClean="0"/>
                        <a:t> </a:t>
                      </a:r>
                      <a:br>
                        <a:rPr lang="en-US" sz="1400" baseline="0" dirty="0" smtClean="0"/>
                      </a:br>
                      <a:r>
                        <a:rPr lang="en-US" sz="1400" dirty="0" smtClean="0"/>
                        <a:t>logic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- </a:t>
                      </a:r>
                      <a:r>
                        <a:rPr lang="en-US" sz="1400" dirty="0" err="1" smtClean="0"/>
                        <a:t>QoS</a:t>
                      </a:r>
                      <a:r>
                        <a:rPr lang="en-US" sz="1400" dirty="0" smtClean="0"/>
                        <a:t> monitoring</a:t>
                      </a:r>
                      <a:br>
                        <a:rPr lang="en-US" sz="1400" dirty="0" smtClean="0"/>
                      </a:br>
                      <a:r>
                        <a:rPr lang="en-US" sz="1400" dirty="0" smtClean="0"/>
                        <a:t>- Buffer fill</a:t>
                      </a:r>
                    </a:p>
                    <a:p>
                      <a:r>
                        <a:rPr lang="en-US" sz="1400" dirty="0" smtClean="0"/>
                        <a:t>- Bitrate estimation</a:t>
                      </a:r>
                    </a:p>
                    <a:p>
                      <a:endParaRPr lang="en-US" sz="1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3" name="TextBox 52"/>
          <p:cNvSpPr txBox="1"/>
          <p:nvPr/>
        </p:nvSpPr>
        <p:spPr>
          <a:xfrm>
            <a:off x="2929772" y="3358907"/>
            <a:ext cx="278443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00823B"/>
                </a:solidFill>
                <a:effectLst/>
                <a:uLnTx/>
                <a:uFillTx/>
                <a:latin typeface="Calibri" panose="020F0502020204030204"/>
                <a:cs typeface="+mn-cs"/>
              </a:rPr>
              <a:t>Example of OP2 metrics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5873737" y="3351051"/>
            <a:ext cx="289070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00823B"/>
                </a:solidFill>
                <a:effectLst/>
                <a:uLnTx/>
                <a:uFillTx/>
                <a:latin typeface="Calibri" panose="020F0502020204030204"/>
                <a:cs typeface="+mn-cs"/>
              </a:rPr>
              <a:t>Example of OP3 metrics</a:t>
            </a:r>
            <a:r>
              <a:rPr kumimoji="0" lang="en-US" sz="1600" b="1" i="0" u="none" strike="noStrike" kern="0" cap="none" spc="0" normalizeH="0" noProof="0" dirty="0" smtClean="0">
                <a:ln>
                  <a:noFill/>
                </a:ln>
                <a:solidFill>
                  <a:srgbClr val="00823B"/>
                </a:solidFill>
                <a:effectLst/>
                <a:uLnTx/>
                <a:uFillTx/>
                <a:latin typeface="Calibri" panose="020F0502020204030204"/>
                <a:cs typeface="+mn-cs"/>
              </a:rPr>
              <a:t> </a:t>
            </a:r>
            <a:endParaRPr kumimoji="0" lang="en-US" sz="1600" b="1" i="0" u="none" strike="noStrike" kern="0" cap="none" spc="0" normalizeH="0" baseline="0" noProof="0" dirty="0" smtClean="0">
              <a:ln>
                <a:noFill/>
              </a:ln>
              <a:solidFill>
                <a:srgbClr val="00823B"/>
              </a:solidFill>
              <a:effectLst/>
              <a:uLnTx/>
              <a:uFillTx/>
              <a:latin typeface="Calibri" panose="020F0502020204030204"/>
              <a:cs typeface="+mn-cs"/>
            </a:endParaRPr>
          </a:p>
        </p:txBody>
      </p:sp>
      <p:graphicFrame>
        <p:nvGraphicFramePr>
          <p:cNvPr id="58" name="Table 5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3754121"/>
              </p:ext>
            </p:extLst>
          </p:nvPr>
        </p:nvGraphicFramePr>
        <p:xfrm>
          <a:off x="66806" y="3689000"/>
          <a:ext cx="2626373" cy="15403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70402"/>
                <a:gridCol w="1355971"/>
              </a:tblGrid>
              <a:tr h="224408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Key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Description</a:t>
                      </a:r>
                      <a:endParaRPr lang="en-US" sz="1400" dirty="0"/>
                    </a:p>
                  </a:txBody>
                  <a:tcPr/>
                </a:tc>
              </a:tr>
              <a:tr h="504056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Video Codec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H.264/HEVC</a:t>
                      </a:r>
                      <a:endParaRPr lang="en-US" sz="1400" dirty="0"/>
                    </a:p>
                  </a:txBody>
                  <a:tcPr/>
                </a:tc>
              </a:tr>
              <a:tr h="57693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Adaptation set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Per-title encoding optimization</a:t>
                      </a:r>
                      <a:endParaRPr lang="en-US" sz="14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29360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Different entities concern from different </a:t>
            </a:r>
            <a:r>
              <a:rPr lang="en-US" dirty="0" smtClean="0"/>
              <a:t>perspectives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0" y="1042988"/>
            <a:ext cx="8963025" cy="5221287"/>
          </a:xfrm>
          <a:noFill/>
          <a:ln>
            <a:noFill/>
          </a:ln>
        </p:spPr>
        <p:txBody>
          <a:bodyPr>
            <a:normAutofit/>
          </a:bodyPr>
          <a:lstStyle/>
          <a:p>
            <a:r>
              <a:rPr lang="en-US" sz="2000" dirty="0" smtClean="0"/>
              <a:t>Network Providers → </a:t>
            </a:r>
            <a:r>
              <a:rPr lang="en-US" sz="2000" dirty="0"/>
              <a:t>Adaptation </a:t>
            </a:r>
            <a:r>
              <a:rPr lang="en-US" sz="2000" dirty="0" smtClean="0"/>
              <a:t>logic</a:t>
            </a:r>
            <a:endParaRPr lang="en-US" sz="2000" dirty="0"/>
          </a:p>
          <a:p>
            <a:pPr lvl="1"/>
            <a:r>
              <a:rPr lang="en-US" dirty="0" smtClean="0"/>
              <a:t>Real-time </a:t>
            </a:r>
            <a:r>
              <a:rPr lang="en-US" dirty="0"/>
              <a:t>monitoring in the </a:t>
            </a:r>
            <a:r>
              <a:rPr lang="en-US" dirty="0" smtClean="0"/>
              <a:t>networks</a:t>
            </a:r>
            <a:r>
              <a:rPr lang="en-US" dirty="0"/>
              <a:t> </a:t>
            </a:r>
            <a:r>
              <a:rPr lang="en-US" dirty="0" smtClean="0"/>
              <a:t>→Network planning</a:t>
            </a:r>
          </a:p>
          <a:p>
            <a:pPr lvl="1"/>
            <a:r>
              <a:rPr lang="en-US" b="1" dirty="0" smtClean="0"/>
              <a:t>Has </a:t>
            </a:r>
            <a:r>
              <a:rPr lang="en-US" b="1" dirty="0"/>
              <a:t>been the major attention point in </a:t>
            </a:r>
            <a:r>
              <a:rPr lang="en-US" b="1" dirty="0" smtClean="0"/>
              <a:t>research</a:t>
            </a:r>
          </a:p>
          <a:p>
            <a:endParaRPr lang="en-US" dirty="0" smtClean="0"/>
          </a:p>
          <a:p>
            <a:r>
              <a:rPr lang="en-US" sz="2000" dirty="0" smtClean="0"/>
              <a:t>Content/Service P</a:t>
            </a:r>
            <a:r>
              <a:rPr lang="en-US" sz="2000" dirty="0"/>
              <a:t>roviders </a:t>
            </a:r>
            <a:r>
              <a:rPr lang="en-US" sz="2000" dirty="0" smtClean="0"/>
              <a:t>→ </a:t>
            </a:r>
            <a:r>
              <a:rPr lang="en-US" sz="2000" dirty="0"/>
              <a:t>V</a:t>
            </a:r>
            <a:r>
              <a:rPr lang="en-US" sz="2000" dirty="0" smtClean="0"/>
              <a:t>ideo generation</a:t>
            </a:r>
            <a:endParaRPr lang="en-US" sz="2000" b="1" dirty="0">
              <a:solidFill>
                <a:srgbClr val="00B050"/>
              </a:solidFill>
            </a:endParaRPr>
          </a:p>
          <a:p>
            <a:pPr lvl="1"/>
            <a:r>
              <a:rPr lang="en-US" dirty="0" smtClean="0">
                <a:solidFill>
                  <a:srgbClr val="0070C0"/>
                </a:solidFill>
              </a:rPr>
              <a:t>Content-Aware Adaptive Streaming</a:t>
            </a:r>
          </a:p>
          <a:p>
            <a:pPr lvl="2"/>
            <a:r>
              <a:rPr lang="en-US" sz="2000" dirty="0" smtClean="0"/>
              <a:t>After a threshold, increasing encoding </a:t>
            </a:r>
            <a:br>
              <a:rPr lang="en-US" sz="2000" dirty="0" smtClean="0"/>
            </a:br>
            <a:r>
              <a:rPr lang="en-US" sz="2000" dirty="0" smtClean="0"/>
              <a:t>quality not lead to a better </a:t>
            </a:r>
            <a:r>
              <a:rPr lang="en-US" sz="2000" dirty="0" err="1" smtClean="0"/>
              <a:t>QoE</a:t>
            </a:r>
            <a:r>
              <a:rPr lang="en-US" sz="2000" dirty="0" smtClean="0"/>
              <a:t> </a:t>
            </a:r>
          </a:p>
          <a:p>
            <a:pPr lvl="2"/>
            <a:r>
              <a:rPr lang="en-US" sz="2000" dirty="0" smtClean="0"/>
              <a:t>By efficient selection of upper bound </a:t>
            </a:r>
            <a:br>
              <a:rPr lang="en-US" sz="2000" dirty="0" smtClean="0"/>
            </a:br>
            <a:r>
              <a:rPr lang="en-US" sz="2000" dirty="0" smtClean="0"/>
              <a:t>quality level and representation set </a:t>
            </a:r>
          </a:p>
          <a:p>
            <a:pPr lvl="3">
              <a:buFont typeface="LucidaGrande" charset="0"/>
              <a:buChar char="→"/>
            </a:pPr>
            <a:r>
              <a:rPr lang="en-US" u="sng" dirty="0" smtClean="0">
                <a:solidFill>
                  <a:srgbClr val="0070C0"/>
                </a:solidFill>
              </a:rPr>
              <a:t>Improves</a:t>
            </a:r>
            <a:r>
              <a:rPr lang="en-US" dirty="0" smtClean="0">
                <a:solidFill>
                  <a:srgbClr val="0070C0"/>
                </a:solidFill>
              </a:rPr>
              <a:t> perceptual quality (&gt;200%) while </a:t>
            </a:r>
            <a:br>
              <a:rPr lang="en-US" dirty="0" smtClean="0">
                <a:solidFill>
                  <a:srgbClr val="0070C0"/>
                </a:solidFill>
              </a:rPr>
            </a:br>
            <a:r>
              <a:rPr lang="en-US" dirty="0" smtClean="0">
                <a:solidFill>
                  <a:srgbClr val="0070C0"/>
                </a:solidFill>
              </a:rPr>
              <a:t>  </a:t>
            </a:r>
            <a:r>
              <a:rPr lang="en-US" u="sng" dirty="0" smtClean="0">
                <a:solidFill>
                  <a:srgbClr val="0070C0"/>
                </a:solidFill>
              </a:rPr>
              <a:t>lowering bandwidth requirement</a:t>
            </a:r>
            <a:r>
              <a:rPr lang="en-US" dirty="0" smtClean="0">
                <a:solidFill>
                  <a:srgbClr val="0070C0"/>
                </a:solidFill>
              </a:rPr>
              <a:t> (35%)</a:t>
            </a:r>
          </a:p>
          <a:p>
            <a:pPr lvl="2">
              <a:buFont typeface="LucidaGrande" charset="0"/>
              <a:buChar char="→"/>
            </a:pPr>
            <a:endParaRPr lang="en-US" sz="1800" b="1" dirty="0">
              <a:solidFill>
                <a:srgbClr val="00B050"/>
              </a:solidFill>
            </a:endParaRPr>
          </a:p>
          <a:p>
            <a:pPr lvl="1"/>
            <a:endParaRPr lang="en-US" dirty="0" smtClean="0"/>
          </a:p>
          <a:p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pPr algn="l">
              <a:defRPr/>
            </a:pPr>
            <a:r>
              <a:rPr lang="de-DE"/>
              <a:t>mas.wiwi.uni-due.de</a:t>
            </a:r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3763592E-281B-4D7F-84F8-E3B1CF6B0A25}" type="slidenum">
              <a:rPr lang="de-DE" smtClean="0"/>
              <a:pPr>
                <a:defRPr/>
              </a:pPr>
              <a:t>4</a:t>
            </a:fld>
            <a:endParaRPr lang="de-DE" dirty="0"/>
          </a:p>
        </p:txBody>
      </p:sp>
      <p:sp>
        <p:nvSpPr>
          <p:cNvPr id="16" name="AutoShape 2" descr="\sim "/>
          <p:cNvSpPr>
            <a:spLocks noChangeAspect="1" noChangeArrowheads="1"/>
          </p:cNvSpPr>
          <p:nvPr/>
        </p:nvSpPr>
        <p:spPr bwMode="auto">
          <a:xfrm>
            <a:off x="0" y="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AutoShape 4" descr="\sim "/>
          <p:cNvSpPr>
            <a:spLocks noChangeAspect="1" noChangeArrowheads="1"/>
          </p:cNvSpPr>
          <p:nvPr/>
        </p:nvSpPr>
        <p:spPr bwMode="auto">
          <a:xfrm>
            <a:off x="152400" y="1524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" name="AutoShape 6" descr="\sim "/>
          <p:cNvSpPr>
            <a:spLocks noChangeAspect="1" noChangeArrowheads="1"/>
          </p:cNvSpPr>
          <p:nvPr/>
        </p:nvSpPr>
        <p:spPr bwMode="auto">
          <a:xfrm>
            <a:off x="304800" y="3048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27" name="Group 26"/>
          <p:cNvGrpSpPr/>
          <p:nvPr/>
        </p:nvGrpSpPr>
        <p:grpSpPr>
          <a:xfrm>
            <a:off x="6552219" y="2298930"/>
            <a:ext cx="2410806" cy="1950048"/>
            <a:chOff x="5594172" y="2222356"/>
            <a:chExt cx="4130453" cy="2767524"/>
          </a:xfrm>
        </p:grpSpPr>
        <p:grpSp>
          <p:nvGrpSpPr>
            <p:cNvPr id="15" name="Group 14"/>
            <p:cNvGrpSpPr/>
            <p:nvPr/>
          </p:nvGrpSpPr>
          <p:grpSpPr>
            <a:xfrm>
              <a:off x="5594172" y="2222356"/>
              <a:ext cx="3911295" cy="1618063"/>
              <a:chOff x="5270941" y="2345466"/>
              <a:chExt cx="3911295" cy="1618063"/>
            </a:xfrm>
          </p:grpSpPr>
          <p:grpSp>
            <p:nvGrpSpPr>
              <p:cNvPr id="12" name="Group 11"/>
              <p:cNvGrpSpPr/>
              <p:nvPr/>
            </p:nvGrpSpPr>
            <p:grpSpPr>
              <a:xfrm>
                <a:off x="5270941" y="2345466"/>
                <a:ext cx="3752634" cy="1070495"/>
                <a:chOff x="2265945" y="2717192"/>
                <a:chExt cx="4210598" cy="951551"/>
              </a:xfrm>
            </p:grpSpPr>
            <p:pic>
              <p:nvPicPr>
                <p:cNvPr id="8" name="Picture 7"/>
                <p:cNvPicPr>
                  <a:picLocks noChangeAspect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265945" y="2717192"/>
                  <a:ext cx="2105299" cy="951551"/>
                </a:xfrm>
                <a:prstGeom prst="rect">
                  <a:avLst/>
                </a:prstGeom>
              </p:spPr>
            </p:pic>
            <p:pic>
              <p:nvPicPr>
                <p:cNvPr id="10" name="Picture 9"/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371244" y="2717192"/>
                  <a:ext cx="2105299" cy="951551"/>
                </a:xfrm>
                <a:prstGeom prst="rect">
                  <a:avLst/>
                </a:prstGeom>
              </p:spPr>
            </p:pic>
          </p:grpSp>
          <p:sp>
            <p:nvSpPr>
              <p:cNvPr id="13" name="TextBox 12"/>
              <p:cNvSpPr txBox="1"/>
              <p:nvPr/>
            </p:nvSpPr>
            <p:spPr>
              <a:xfrm>
                <a:off x="5435921" y="3395690"/>
                <a:ext cx="1812457" cy="5678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000" b="0" dirty="0" smtClean="0"/>
                  <a:t>High motion content</a:t>
                </a:r>
                <a:endParaRPr lang="en-US" sz="1000" b="0" dirty="0"/>
              </a:p>
            </p:txBody>
          </p:sp>
          <p:sp>
            <p:nvSpPr>
              <p:cNvPr id="14" name="TextBox 13"/>
              <p:cNvSpPr txBox="1"/>
              <p:nvPr/>
            </p:nvSpPr>
            <p:spPr>
              <a:xfrm>
                <a:off x="7407038" y="3379894"/>
                <a:ext cx="1775198" cy="5678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000" b="0" dirty="0" smtClean="0"/>
                  <a:t>Low motion content</a:t>
                </a:r>
                <a:endParaRPr lang="en-US" sz="1000" b="0" dirty="0"/>
              </a:p>
            </p:txBody>
          </p:sp>
        </p:grpSp>
        <p:grpSp>
          <p:nvGrpSpPr>
            <p:cNvPr id="25" name="Group 24"/>
            <p:cNvGrpSpPr/>
            <p:nvPr/>
          </p:nvGrpSpPr>
          <p:grpSpPr>
            <a:xfrm>
              <a:off x="5594172" y="3534597"/>
              <a:ext cx="3785961" cy="1070496"/>
              <a:chOff x="5602880" y="3688155"/>
              <a:chExt cx="3785961" cy="1070496"/>
            </a:xfrm>
          </p:grpSpPr>
          <p:pic>
            <p:nvPicPr>
              <p:cNvPr id="22" name="Picture 21"/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602880" y="3688155"/>
                <a:ext cx="1890286" cy="1070496"/>
              </a:xfrm>
              <a:prstGeom prst="rect">
                <a:avLst/>
              </a:prstGeom>
            </p:spPr>
          </p:pic>
          <p:pic>
            <p:nvPicPr>
              <p:cNvPr id="23" name="Picture 22"/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493167" y="3688155"/>
                <a:ext cx="1895674" cy="1070496"/>
              </a:xfrm>
              <a:prstGeom prst="rect">
                <a:avLst/>
              </a:prstGeom>
            </p:spPr>
          </p:pic>
        </p:grpSp>
        <p:sp>
          <p:nvSpPr>
            <p:cNvPr id="24" name="TextBox 23"/>
            <p:cNvSpPr txBox="1"/>
            <p:nvPr/>
          </p:nvSpPr>
          <p:spPr>
            <a:xfrm>
              <a:off x="5594172" y="4640441"/>
              <a:ext cx="1876317" cy="349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b="0" dirty="0" smtClean="0"/>
                <a:t>Complex scene</a:t>
              </a:r>
              <a:endParaRPr lang="en-US" sz="1000" b="0" dirty="0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7484461" y="4636685"/>
              <a:ext cx="2240164" cy="3531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b="0" dirty="0" smtClean="0"/>
                <a:t>Talking head scene</a:t>
              </a:r>
              <a:endParaRPr lang="en-US" sz="1000" b="0" dirty="0"/>
            </a:p>
          </p:txBody>
        </p:sp>
      </p:grpSp>
      <p:pic>
        <p:nvPicPr>
          <p:cNvPr id="4" name="Picture 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4110" y="4326470"/>
            <a:ext cx="2498915" cy="2431377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571561" y="5445224"/>
            <a:ext cx="247989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0" i="1" dirty="0" smtClean="0">
                <a:latin typeface="Times" charset="0"/>
                <a:ea typeface="Times" charset="0"/>
                <a:cs typeface="Times" charset="0"/>
              </a:rPr>
              <a:t> - Netflix Tech Blog, June 2016</a:t>
            </a:r>
            <a:endParaRPr lang="en-US" sz="1200" b="0" i="1" dirty="0">
              <a:latin typeface="Times" charset="0"/>
              <a:ea typeface="Times" charset="0"/>
              <a:cs typeface="Time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25210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9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1"/>
          <p:cNvSpPr txBox="1">
            <a:spLocks/>
          </p:cNvSpPr>
          <p:nvPr/>
        </p:nvSpPr>
        <p:spPr bwMode="auto">
          <a:xfrm>
            <a:off x="360000" y="4860000"/>
            <a:ext cx="5969000" cy="9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80000" tIns="180000" rIns="180000" bIns="180000" numCol="1" anchor="t" anchorCtr="0" compatLnSpc="1">
            <a:prstTxWarp prst="textNoShape">
              <a:avLst/>
            </a:prstTxWarp>
          </a:bodyPr>
          <a:lstStyle>
            <a:lvl1pPr marL="0" indent="0" algn="l" defTabSz="457200" rtl="0" eaLnBrk="1" fontAlgn="base" hangingPunct="1">
              <a:spcBef>
                <a:spcPts val="0"/>
              </a:spcBef>
              <a:spcAft>
                <a:spcPts val="0"/>
              </a:spcAft>
              <a:buFont typeface="Arial" charset="0"/>
              <a:buNone/>
              <a:defRPr sz="3500" b="0" kern="1200">
                <a:solidFill>
                  <a:srgbClr val="FFFFFF"/>
                </a:solidFill>
                <a:latin typeface="Arial"/>
                <a:ea typeface="ヒラギノ角ゴ Pro W3" charset="-128"/>
                <a:cs typeface="Arial"/>
              </a:defRPr>
            </a:lvl1pPr>
            <a:lvl2pPr marL="742950" indent="-285750" algn="l" defTabSz="457200" rtl="0" eaLnBrk="1" fontAlgn="base" hangingPunct="1">
              <a:spcBef>
                <a:spcPts val="0"/>
              </a:spcBef>
              <a:spcAft>
                <a:spcPts val="0"/>
              </a:spcAft>
              <a:buFont typeface="Arial" charset="0"/>
              <a:buChar char="–"/>
              <a:defRPr sz="2000" b="0" kern="1200">
                <a:solidFill>
                  <a:schemeClr val="tx1"/>
                </a:solidFill>
                <a:latin typeface="Arial"/>
                <a:ea typeface="ヒラギノ角ゴ Pro W3" charset="-128"/>
                <a:cs typeface="Arial"/>
              </a:defRPr>
            </a:lvl2pPr>
            <a:lvl3pPr marL="895350" indent="-180975" algn="l" defTabSz="457200" rtl="0" eaLnBrk="1" fontAlgn="base" hangingPunct="1"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 typeface="Lucida Grande" charset="0"/>
              <a:buChar char="▪"/>
              <a:tabLst>
                <a:tab pos="895350" algn="l"/>
              </a:tabLst>
              <a:defRPr sz="1600" b="0" kern="1200">
                <a:solidFill>
                  <a:schemeClr val="tx1"/>
                </a:solidFill>
                <a:latin typeface="Arial"/>
                <a:ea typeface="ヒラギノ角ゴ Pro W3" charset="-128"/>
                <a:cs typeface="Arial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ヒラギノ角ゴ Pro W3" charset="-128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ヒラギノ角ゴ Pro W3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Subjective Evaluation of </a:t>
            </a:r>
            <a:br>
              <a:rPr lang="en-US" dirty="0" smtClean="0"/>
            </a:br>
            <a:r>
              <a:rPr lang="en-US" dirty="0" smtClean="0"/>
              <a:t>HAS </a:t>
            </a:r>
            <a:r>
              <a:rPr lang="en-US" dirty="0" err="1" smtClean="0"/>
              <a:t>QoE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2958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Two Survey on HAS Subjective </a:t>
            </a:r>
            <a:r>
              <a:rPr lang="en-US" dirty="0" err="1" smtClean="0"/>
              <a:t>QoE</a:t>
            </a:r>
            <a:r>
              <a:rPr lang="en-US" dirty="0" smtClean="0"/>
              <a:t> Studies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3772" y="1124744"/>
            <a:ext cx="8676456" cy="5256212"/>
          </a:xfrm>
        </p:spPr>
        <p:txBody>
          <a:bodyPr/>
          <a:lstStyle/>
          <a:p>
            <a:endParaRPr lang="en-US" sz="1900" dirty="0" smtClean="0"/>
          </a:p>
          <a:p>
            <a:endParaRPr lang="en-US" sz="1900" dirty="0" smtClean="0"/>
          </a:p>
          <a:p>
            <a:endParaRPr lang="en-US" sz="1900" dirty="0"/>
          </a:p>
          <a:p>
            <a:endParaRPr lang="en-US" sz="1900" dirty="0" smtClean="0"/>
          </a:p>
          <a:p>
            <a:endParaRPr lang="en-US" dirty="0" smtClean="0"/>
          </a:p>
          <a:p>
            <a:r>
              <a:rPr lang="en-US" dirty="0" smtClean="0"/>
              <a:t>Around 100 related works </a:t>
            </a:r>
          </a:p>
          <a:p>
            <a:r>
              <a:rPr lang="en-US" dirty="0" smtClean="0"/>
              <a:t>Many aspects have  been already addressed, mostly</a:t>
            </a:r>
            <a:endParaRPr lang="en-US" b="1" dirty="0" smtClean="0"/>
          </a:p>
          <a:p>
            <a:pPr lvl="1"/>
            <a:r>
              <a:rPr lang="es-ES" sz="2400" dirty="0" err="1" smtClean="0"/>
              <a:t>Effect</a:t>
            </a:r>
            <a:r>
              <a:rPr lang="es-ES" sz="2400" dirty="0" smtClean="0"/>
              <a:t>: </a:t>
            </a:r>
            <a:r>
              <a:rPr lang="es-ES" sz="2400" b="1" dirty="0" err="1" smtClean="0"/>
              <a:t>Waiting</a:t>
            </a:r>
            <a:r>
              <a:rPr lang="es-ES" sz="2400" b="1" dirty="0" smtClean="0"/>
              <a:t> time </a:t>
            </a:r>
            <a:r>
              <a:rPr lang="es-ES" sz="2400" dirty="0" smtClean="0"/>
              <a:t>(</a:t>
            </a:r>
            <a:r>
              <a:rPr lang="es-ES" sz="2400" dirty="0" err="1" smtClean="0">
                <a:solidFill>
                  <a:srgbClr val="0070C0"/>
                </a:solidFill>
              </a:rPr>
              <a:t>not</a:t>
            </a:r>
            <a:r>
              <a:rPr lang="es-ES" sz="2400" dirty="0" smtClean="0">
                <a:solidFill>
                  <a:srgbClr val="0070C0"/>
                </a:solidFill>
              </a:rPr>
              <a:t> </a:t>
            </a:r>
            <a:r>
              <a:rPr lang="es-ES" sz="2400" dirty="0" err="1" smtClean="0">
                <a:solidFill>
                  <a:srgbClr val="0070C0"/>
                </a:solidFill>
              </a:rPr>
              <a:t>switching</a:t>
            </a:r>
            <a:r>
              <a:rPr lang="es-ES" sz="2400" dirty="0" smtClean="0">
                <a:solidFill>
                  <a:srgbClr val="0070C0"/>
                </a:solidFill>
              </a:rPr>
              <a:t> </a:t>
            </a:r>
            <a:r>
              <a:rPr lang="es-ES" sz="2400" dirty="0" err="1" smtClean="0">
                <a:solidFill>
                  <a:srgbClr val="0070C0"/>
                </a:solidFill>
              </a:rPr>
              <a:t>strategies</a:t>
            </a:r>
            <a:r>
              <a:rPr lang="es-ES" sz="2400" dirty="0" smtClean="0"/>
              <a:t>)</a:t>
            </a:r>
            <a:endParaRPr lang="en-US" sz="2400" dirty="0" smtClean="0"/>
          </a:p>
          <a:p>
            <a:pPr lvl="1"/>
            <a:r>
              <a:rPr lang="en-US" sz="2400" dirty="0" smtClean="0"/>
              <a:t>Quality dimension: </a:t>
            </a:r>
            <a:r>
              <a:rPr lang="en-US" sz="2400" b="1" dirty="0" smtClean="0"/>
              <a:t>QP encoding</a:t>
            </a:r>
          </a:p>
          <a:p>
            <a:pPr lvl="1"/>
            <a:r>
              <a:rPr lang="en-US" sz="2400" dirty="0" smtClean="0"/>
              <a:t>Content: </a:t>
            </a:r>
            <a:r>
              <a:rPr lang="en-US" sz="2400" b="1" dirty="0" smtClean="0"/>
              <a:t>few number &amp; short duration</a:t>
            </a:r>
          </a:p>
          <a:p>
            <a:pPr lvl="1"/>
            <a:r>
              <a:rPr lang="en-US" sz="2400" dirty="0" smtClean="0"/>
              <a:t>Testing method: single stimulus evaluation </a:t>
            </a:r>
            <a:r>
              <a:rPr lang="en-US" sz="2400" b="1" dirty="0" smtClean="0"/>
              <a:t>without audio</a:t>
            </a:r>
          </a:p>
          <a:p>
            <a:pPr marL="0" indent="0">
              <a:buNone/>
            </a:pPr>
            <a:endParaRPr lang="es-ES" sz="1800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6948264" y="2204864"/>
            <a:ext cx="864096" cy="43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295466" y="1196242"/>
            <a:ext cx="8614762" cy="69249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softEdge rad="0"/>
          </a:effectLst>
        </p:spPr>
        <p:txBody>
          <a:bodyPr wrap="square" rtlCol="0">
            <a:spAutoFit/>
          </a:bodyPr>
          <a:lstStyle/>
          <a:p>
            <a:r>
              <a:rPr lang="en-US" sz="1300" b="0" dirty="0">
                <a:latin typeface="Times" charset="0"/>
                <a:ea typeface="Times" charset="0"/>
                <a:cs typeface="Times" charset="0"/>
              </a:rPr>
              <a:t>Garcia, M.-N.; De Simone, F.; Tavakoli, S.; </a:t>
            </a:r>
            <a:r>
              <a:rPr lang="en-US" sz="1300" b="0" dirty="0" err="1">
                <a:latin typeface="Times" charset="0"/>
                <a:ea typeface="Times" charset="0"/>
                <a:cs typeface="Times" charset="0"/>
              </a:rPr>
              <a:t>Staelens</a:t>
            </a:r>
            <a:r>
              <a:rPr lang="en-US" sz="1300" b="0" dirty="0">
                <a:latin typeface="Times" charset="0"/>
                <a:ea typeface="Times" charset="0"/>
                <a:cs typeface="Times" charset="0"/>
              </a:rPr>
              <a:t>, N.; Egger, S.; </a:t>
            </a:r>
            <a:r>
              <a:rPr lang="en-US" sz="1300" b="0" dirty="0" err="1">
                <a:latin typeface="Times" charset="0"/>
                <a:ea typeface="Times" charset="0"/>
                <a:cs typeface="Times" charset="0"/>
              </a:rPr>
              <a:t>Brunnstrom</a:t>
            </a:r>
            <a:r>
              <a:rPr lang="en-US" sz="1300" b="0" dirty="0">
                <a:latin typeface="Times" charset="0"/>
                <a:ea typeface="Times" charset="0"/>
                <a:cs typeface="Times" charset="0"/>
              </a:rPr>
              <a:t>, K.; </a:t>
            </a:r>
            <a:r>
              <a:rPr lang="en-US" sz="1300" b="0" dirty="0" err="1">
                <a:latin typeface="Times" charset="0"/>
                <a:ea typeface="Times" charset="0"/>
                <a:cs typeface="Times" charset="0"/>
              </a:rPr>
              <a:t>Raake</a:t>
            </a:r>
            <a:r>
              <a:rPr lang="en-US" sz="1300" b="0" dirty="0">
                <a:latin typeface="Times" charset="0"/>
                <a:ea typeface="Times" charset="0"/>
                <a:cs typeface="Times" charset="0"/>
              </a:rPr>
              <a:t>, A.,  </a:t>
            </a:r>
            <a:r>
              <a:rPr lang="en-US" sz="1300" b="0" dirty="0" smtClean="0">
                <a:latin typeface="Times" charset="0"/>
                <a:ea typeface="Times" charset="0"/>
                <a:cs typeface="Times" charset="0"/>
              </a:rPr>
              <a:t>“</a:t>
            </a:r>
            <a:r>
              <a:rPr lang="en-US" sz="1300" dirty="0">
                <a:latin typeface="Times" charset="0"/>
                <a:ea typeface="Times" charset="0"/>
                <a:cs typeface="Times" charset="0"/>
              </a:rPr>
              <a:t>Quality of Experience and HTTP Adaptive Streaming: A Review of Subjective Studies</a:t>
            </a:r>
            <a:r>
              <a:rPr lang="en-US" sz="1300" b="0" dirty="0">
                <a:latin typeface="Times" charset="0"/>
                <a:ea typeface="Times" charset="0"/>
                <a:cs typeface="Times" charset="0"/>
              </a:rPr>
              <a:t>,” </a:t>
            </a:r>
            <a:r>
              <a:rPr lang="en-US" sz="1300" b="0" i="1" dirty="0" smtClean="0">
                <a:latin typeface="Times" charset="0"/>
                <a:ea typeface="Times" charset="0"/>
                <a:cs typeface="Times" charset="0"/>
              </a:rPr>
              <a:t>Proc</a:t>
            </a:r>
            <a:r>
              <a:rPr lang="en-US" sz="1300" b="0" i="1" dirty="0">
                <a:latin typeface="Times" charset="0"/>
                <a:ea typeface="Times" charset="0"/>
                <a:cs typeface="Times" charset="0"/>
              </a:rPr>
              <a:t>. 6th International Workshop on Quality of Multimedia Experience, </a:t>
            </a:r>
            <a:r>
              <a:rPr lang="en-US" sz="1300" b="0" i="1" dirty="0" err="1">
                <a:latin typeface="Times" charset="0"/>
                <a:ea typeface="Times" charset="0"/>
                <a:cs typeface="Times" charset="0"/>
              </a:rPr>
              <a:t>QoMEX</a:t>
            </a:r>
            <a:r>
              <a:rPr lang="en-US" sz="1300" b="0" i="1" dirty="0">
                <a:latin typeface="Times" charset="0"/>
                <a:ea typeface="Times" charset="0"/>
                <a:cs typeface="Times" charset="0"/>
              </a:rPr>
              <a:t> </a:t>
            </a:r>
            <a:r>
              <a:rPr lang="en-US" sz="1300" b="0" i="1" dirty="0" smtClean="0">
                <a:latin typeface="Times" charset="0"/>
                <a:ea typeface="Times" charset="0"/>
                <a:cs typeface="Times" charset="0"/>
              </a:rPr>
              <a:t>2014</a:t>
            </a:r>
            <a:endParaRPr lang="en-US" sz="1300" b="0" dirty="0">
              <a:latin typeface="Times" charset="0"/>
              <a:ea typeface="Times" charset="0"/>
              <a:cs typeface="Times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95466" y="2144469"/>
            <a:ext cx="8639497" cy="49244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de-DE" sz="1300" b="0" dirty="0">
                <a:latin typeface="Times" charset="0"/>
                <a:ea typeface="Times" charset="0"/>
                <a:cs typeface="Times" charset="0"/>
              </a:rPr>
              <a:t>Seufert, M.; Egger, S.; </a:t>
            </a:r>
            <a:r>
              <a:rPr lang="de-DE" sz="1300" b="0" dirty="0" err="1">
                <a:latin typeface="Times" charset="0"/>
                <a:ea typeface="Times" charset="0"/>
                <a:cs typeface="Times" charset="0"/>
              </a:rPr>
              <a:t>Slanina</a:t>
            </a:r>
            <a:r>
              <a:rPr lang="de-DE" sz="1300" b="0" dirty="0">
                <a:latin typeface="Times" charset="0"/>
                <a:ea typeface="Times" charset="0"/>
                <a:cs typeface="Times" charset="0"/>
              </a:rPr>
              <a:t>, M.; </a:t>
            </a:r>
            <a:r>
              <a:rPr lang="de-DE" sz="1300" b="0" dirty="0" err="1">
                <a:latin typeface="Times" charset="0"/>
                <a:ea typeface="Times" charset="0"/>
                <a:cs typeface="Times" charset="0"/>
              </a:rPr>
              <a:t>Zinner</a:t>
            </a:r>
            <a:r>
              <a:rPr lang="de-DE" sz="1300" b="0" dirty="0">
                <a:latin typeface="Times" charset="0"/>
                <a:ea typeface="Times" charset="0"/>
                <a:cs typeface="Times" charset="0"/>
              </a:rPr>
              <a:t>, T.; </a:t>
            </a:r>
            <a:r>
              <a:rPr lang="de-DE" sz="1300" b="0" dirty="0" err="1">
                <a:latin typeface="Times" charset="0"/>
                <a:ea typeface="Times" charset="0"/>
                <a:cs typeface="Times" charset="0"/>
              </a:rPr>
              <a:t>Hoßfeld</a:t>
            </a:r>
            <a:r>
              <a:rPr lang="de-DE" sz="1300" b="0" dirty="0">
                <a:latin typeface="Times" charset="0"/>
                <a:ea typeface="Times" charset="0"/>
                <a:cs typeface="Times" charset="0"/>
              </a:rPr>
              <a:t>, T.; Tran-</a:t>
            </a:r>
            <a:r>
              <a:rPr lang="de-DE" sz="1300" b="0" dirty="0" err="1">
                <a:latin typeface="Times" charset="0"/>
                <a:ea typeface="Times" charset="0"/>
                <a:cs typeface="Times" charset="0"/>
              </a:rPr>
              <a:t>Gia</a:t>
            </a:r>
            <a:r>
              <a:rPr lang="de-DE" sz="1300" b="0" dirty="0">
                <a:latin typeface="Times" charset="0"/>
                <a:ea typeface="Times" charset="0"/>
                <a:cs typeface="Times" charset="0"/>
              </a:rPr>
              <a:t>, P.,  </a:t>
            </a:r>
            <a:r>
              <a:rPr lang="de-DE" sz="1300" b="0" dirty="0" smtClean="0">
                <a:latin typeface="Times" charset="0"/>
                <a:ea typeface="Times" charset="0"/>
                <a:cs typeface="Times" charset="0"/>
              </a:rPr>
              <a:t>"</a:t>
            </a:r>
            <a:r>
              <a:rPr lang="de-DE" sz="1300" dirty="0">
                <a:latin typeface="Times" charset="0"/>
                <a:ea typeface="Times" charset="0"/>
                <a:cs typeface="Times" charset="0"/>
              </a:rPr>
              <a:t>A Survey on Quality </a:t>
            </a:r>
            <a:r>
              <a:rPr lang="de-DE" sz="1300" dirty="0" err="1">
                <a:latin typeface="Times" charset="0"/>
                <a:ea typeface="Times" charset="0"/>
                <a:cs typeface="Times" charset="0"/>
              </a:rPr>
              <a:t>of</a:t>
            </a:r>
            <a:r>
              <a:rPr lang="de-DE" sz="1300" dirty="0">
                <a:latin typeface="Times" charset="0"/>
                <a:ea typeface="Times" charset="0"/>
                <a:cs typeface="Times" charset="0"/>
              </a:rPr>
              <a:t> Experience </a:t>
            </a:r>
            <a:r>
              <a:rPr lang="de-DE" sz="1300" dirty="0" err="1">
                <a:latin typeface="Times" charset="0"/>
                <a:ea typeface="Times" charset="0"/>
                <a:cs typeface="Times" charset="0"/>
              </a:rPr>
              <a:t>of</a:t>
            </a:r>
            <a:r>
              <a:rPr lang="de-DE" sz="1300" dirty="0">
                <a:latin typeface="Times" charset="0"/>
                <a:ea typeface="Times" charset="0"/>
                <a:cs typeface="Times" charset="0"/>
              </a:rPr>
              <a:t> HTTP Adaptive Streaming</a:t>
            </a:r>
            <a:r>
              <a:rPr lang="de-DE" sz="1300" b="0" dirty="0" smtClean="0">
                <a:latin typeface="Times" charset="0"/>
                <a:ea typeface="Times" charset="0"/>
                <a:cs typeface="Times" charset="0"/>
              </a:rPr>
              <a:t>,"</a:t>
            </a:r>
            <a:r>
              <a:rPr lang="de-DE" sz="1300" b="0" dirty="0">
                <a:latin typeface="Times" charset="0"/>
                <a:ea typeface="Times" charset="0"/>
                <a:cs typeface="Times" charset="0"/>
              </a:rPr>
              <a:t> </a:t>
            </a:r>
            <a:r>
              <a:rPr lang="de-DE" sz="1300" b="0" i="1" dirty="0">
                <a:latin typeface="Times" charset="0"/>
                <a:ea typeface="Times" charset="0"/>
                <a:cs typeface="Times" charset="0"/>
              </a:rPr>
              <a:t>Communications Surveys &amp; Tutorials, IEEE</a:t>
            </a:r>
            <a:r>
              <a:rPr lang="de-DE" sz="1300" b="0" dirty="0">
                <a:latin typeface="Times" charset="0"/>
                <a:ea typeface="Times" charset="0"/>
                <a:cs typeface="Times" charset="0"/>
              </a:rPr>
              <a:t> , vol.17, no.1, pp.469,492, 2015</a:t>
            </a:r>
            <a:endParaRPr lang="en-US" sz="1300" b="0" dirty="0"/>
          </a:p>
        </p:txBody>
      </p:sp>
    </p:spTree>
    <p:extLst>
      <p:ext uri="{BB962C8B-B14F-4D97-AF65-F5344CB8AC3E}">
        <p14:creationId xmlns:p14="http://schemas.microsoft.com/office/powerpoint/2010/main" val="1559285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/>
              <a:t>Example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contrary</a:t>
            </a:r>
            <a:r>
              <a:rPr lang="de-DE" dirty="0" smtClean="0"/>
              <a:t> </a:t>
            </a:r>
            <a:r>
              <a:rPr lang="de-DE" dirty="0" err="1" smtClean="0"/>
              <a:t>reported</a:t>
            </a:r>
            <a:r>
              <a:rPr lang="de-DE" dirty="0" smtClean="0"/>
              <a:t> </a:t>
            </a:r>
            <a:r>
              <a:rPr lang="de-DE" dirty="0" err="1" smtClean="0"/>
              <a:t>outcomes</a:t>
            </a:r>
            <a:r>
              <a:rPr lang="de-DE" dirty="0" smtClean="0"/>
              <a:t>:</a:t>
            </a:r>
            <a:br>
              <a:rPr lang="de-DE" dirty="0" smtClean="0"/>
            </a:br>
            <a:r>
              <a:rPr lang="de-DE" dirty="0" err="1" smtClean="0"/>
              <a:t>Switching</a:t>
            </a:r>
            <a:r>
              <a:rPr lang="de-DE" dirty="0" smtClean="0"/>
              <a:t> </a:t>
            </a:r>
            <a:r>
              <a:rPr lang="de-DE" dirty="0" err="1" smtClean="0"/>
              <a:t>Frequency</a:t>
            </a:r>
            <a:r>
              <a:rPr lang="de-DE" dirty="0" smtClean="0"/>
              <a:t> vs. Time on Layer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138420" y="1052957"/>
            <a:ext cx="8783637" cy="5040312"/>
          </a:xfrm>
        </p:spPr>
        <p:txBody>
          <a:bodyPr/>
          <a:lstStyle/>
          <a:p>
            <a:r>
              <a:rPr lang="de-DE" sz="1900" dirty="0" smtClean="0"/>
              <a:t>In </a:t>
            </a:r>
            <a:r>
              <a:rPr lang="de-DE" sz="1900" dirty="0" err="1" smtClean="0"/>
              <a:t>several</a:t>
            </a:r>
            <a:r>
              <a:rPr lang="de-DE" sz="1900" dirty="0" smtClean="0"/>
              <a:t> </a:t>
            </a:r>
            <a:r>
              <a:rPr lang="de-DE" sz="1900" dirty="0" err="1" smtClean="0"/>
              <a:t>works</a:t>
            </a:r>
            <a:r>
              <a:rPr lang="de-DE" sz="1900" dirty="0" smtClean="0"/>
              <a:t>, </a:t>
            </a:r>
            <a:r>
              <a:rPr lang="de-DE" sz="1900" dirty="0" err="1" smtClean="0">
                <a:solidFill>
                  <a:schemeClr val="accent1"/>
                </a:solidFill>
              </a:rPr>
              <a:t>switching</a:t>
            </a:r>
            <a:r>
              <a:rPr lang="de-DE" sz="1900" dirty="0" smtClean="0">
                <a:solidFill>
                  <a:schemeClr val="accent1"/>
                </a:solidFill>
              </a:rPr>
              <a:t> </a:t>
            </a:r>
            <a:r>
              <a:rPr lang="de-DE" sz="1900" dirty="0" err="1" smtClean="0">
                <a:solidFill>
                  <a:schemeClr val="accent1"/>
                </a:solidFill>
              </a:rPr>
              <a:t>frequency</a:t>
            </a:r>
            <a:r>
              <a:rPr lang="de-DE" sz="1900" dirty="0" smtClean="0">
                <a:solidFill>
                  <a:schemeClr val="accent1"/>
                </a:solidFill>
              </a:rPr>
              <a:t> </a:t>
            </a:r>
            <a:r>
              <a:rPr lang="de-DE" sz="1900" dirty="0" err="1" smtClean="0">
                <a:solidFill>
                  <a:schemeClr val="accent1"/>
                </a:solidFill>
              </a:rPr>
              <a:t>is</a:t>
            </a:r>
            <a:r>
              <a:rPr lang="de-DE" sz="1900" dirty="0" smtClean="0">
                <a:solidFill>
                  <a:schemeClr val="accent1"/>
                </a:solidFill>
              </a:rPr>
              <a:t> </a:t>
            </a:r>
            <a:r>
              <a:rPr lang="de-DE" sz="1900" dirty="0" err="1" smtClean="0">
                <a:solidFill>
                  <a:schemeClr val="accent1"/>
                </a:solidFill>
              </a:rPr>
              <a:t>reported</a:t>
            </a:r>
            <a:r>
              <a:rPr lang="de-DE" sz="1900" dirty="0" smtClean="0">
                <a:solidFill>
                  <a:schemeClr val="accent1"/>
                </a:solidFill>
              </a:rPr>
              <a:t> </a:t>
            </a:r>
            <a:r>
              <a:rPr lang="de-DE" sz="1900" dirty="0" err="1" smtClean="0">
                <a:solidFill>
                  <a:schemeClr val="accent1"/>
                </a:solidFill>
              </a:rPr>
              <a:t>to</a:t>
            </a:r>
            <a:r>
              <a:rPr lang="de-DE" sz="1900" dirty="0" smtClean="0">
                <a:solidFill>
                  <a:schemeClr val="accent1"/>
                </a:solidFill>
              </a:rPr>
              <a:t> </a:t>
            </a:r>
            <a:r>
              <a:rPr lang="de-DE" sz="1900" dirty="0" err="1" smtClean="0">
                <a:solidFill>
                  <a:schemeClr val="accent1"/>
                </a:solidFill>
              </a:rPr>
              <a:t>influence</a:t>
            </a:r>
            <a:r>
              <a:rPr lang="de-DE" sz="1900" dirty="0" smtClean="0">
                <a:solidFill>
                  <a:schemeClr val="accent1"/>
                </a:solidFill>
              </a:rPr>
              <a:t> </a:t>
            </a:r>
            <a:r>
              <a:rPr lang="de-DE" sz="1900" dirty="0" err="1" smtClean="0">
                <a:solidFill>
                  <a:schemeClr val="accent1"/>
                </a:solidFill>
              </a:rPr>
              <a:t>QoE</a:t>
            </a:r>
            <a:endParaRPr lang="de-DE" sz="1900" dirty="0" smtClean="0">
              <a:solidFill>
                <a:schemeClr val="accent1"/>
              </a:solidFill>
            </a:endParaRPr>
          </a:p>
          <a:p>
            <a:endParaRPr lang="de-DE" dirty="0" smtClean="0"/>
          </a:p>
          <a:p>
            <a:endParaRPr lang="de-DE" dirty="0"/>
          </a:p>
          <a:p>
            <a:endParaRPr lang="de-DE" dirty="0" smtClean="0"/>
          </a:p>
          <a:p>
            <a:endParaRPr lang="de-DE" dirty="0"/>
          </a:p>
          <a:p>
            <a:endParaRPr lang="de-DE" dirty="0" smtClean="0"/>
          </a:p>
          <a:p>
            <a:r>
              <a:rPr lang="de-DE" sz="1900" dirty="0" err="1" smtClean="0"/>
              <a:t>Often</a:t>
            </a:r>
            <a:r>
              <a:rPr lang="de-DE" sz="1900" dirty="0" smtClean="0"/>
              <a:t> </a:t>
            </a:r>
            <a:r>
              <a:rPr lang="en-US" sz="1900" dirty="0" smtClean="0">
                <a:latin typeface="Times" charset="0"/>
                <a:ea typeface="Times" charset="0"/>
                <a:cs typeface="Times" charset="0"/>
              </a:rPr>
              <a:t>“</a:t>
            </a:r>
            <a:r>
              <a:rPr lang="de-DE" sz="1900" dirty="0" err="1" smtClean="0"/>
              <a:t>number</a:t>
            </a:r>
            <a:r>
              <a:rPr lang="de-DE" sz="1900" dirty="0" smtClean="0"/>
              <a:t>/</a:t>
            </a:r>
            <a:r>
              <a:rPr lang="de-DE" sz="1900" dirty="0" err="1" smtClean="0"/>
              <a:t>frequency</a:t>
            </a:r>
            <a:r>
              <a:rPr lang="de-DE" sz="1900" dirty="0" smtClean="0"/>
              <a:t> </a:t>
            </a:r>
            <a:r>
              <a:rPr lang="de-DE" sz="1900" dirty="0" err="1"/>
              <a:t>of</a:t>
            </a:r>
            <a:r>
              <a:rPr lang="de-DE" sz="1900" dirty="0"/>
              <a:t> </a:t>
            </a:r>
            <a:r>
              <a:rPr lang="de-DE" sz="1900" dirty="0" err="1" smtClean="0"/>
              <a:t>switches</a:t>
            </a:r>
            <a:r>
              <a:rPr lang="en-US" sz="1900" dirty="0">
                <a:latin typeface="Times" charset="0"/>
                <a:ea typeface="Times" charset="0"/>
                <a:cs typeface="Times" charset="0"/>
              </a:rPr>
              <a:t>”</a:t>
            </a:r>
            <a:r>
              <a:rPr lang="de-DE" sz="1900" dirty="0" smtClean="0"/>
              <a:t> &amp; </a:t>
            </a:r>
            <a:r>
              <a:rPr lang="en-US" sz="1900" dirty="0">
                <a:latin typeface="Times" charset="0"/>
                <a:ea typeface="Times" charset="0"/>
                <a:cs typeface="Times" charset="0"/>
              </a:rPr>
              <a:t>“ </a:t>
            </a:r>
            <a:r>
              <a:rPr lang="de-DE" sz="1900" dirty="0" smtClean="0"/>
              <a:t>time </a:t>
            </a:r>
            <a:r>
              <a:rPr lang="de-DE" sz="1900" dirty="0"/>
              <a:t>on </a:t>
            </a:r>
            <a:r>
              <a:rPr lang="de-DE" sz="1900" dirty="0" err="1" smtClean="0"/>
              <a:t>layer</a:t>
            </a:r>
            <a:r>
              <a:rPr lang="en-US" sz="1900" dirty="0">
                <a:latin typeface="Times" charset="0"/>
                <a:ea typeface="Times" charset="0"/>
                <a:cs typeface="Times" charset="0"/>
              </a:rPr>
              <a:t>”</a:t>
            </a:r>
            <a:r>
              <a:rPr lang="de-DE" sz="1900" dirty="0" smtClean="0"/>
              <a:t> </a:t>
            </a:r>
            <a:br>
              <a:rPr lang="de-DE" sz="1900" dirty="0" smtClean="0"/>
            </a:br>
            <a:r>
              <a:rPr lang="de-DE" sz="1900" dirty="0" smtClean="0"/>
              <a:t>→ </a:t>
            </a:r>
            <a:r>
              <a:rPr lang="de-DE" sz="1900" dirty="0" err="1"/>
              <a:t>correlated</a:t>
            </a:r>
            <a:r>
              <a:rPr lang="de-DE" sz="1900" dirty="0"/>
              <a:t> </a:t>
            </a:r>
            <a:r>
              <a:rPr lang="de-DE" sz="1900" dirty="0" err="1"/>
              <a:t>and</a:t>
            </a:r>
            <a:r>
              <a:rPr lang="de-DE" sz="1900" dirty="0"/>
              <a:t> </a:t>
            </a:r>
            <a:r>
              <a:rPr lang="de-DE" sz="1900" dirty="0" err="1"/>
              <a:t>change</a:t>
            </a:r>
            <a:r>
              <a:rPr lang="de-DE" sz="1900" dirty="0"/>
              <a:t> </a:t>
            </a:r>
            <a:r>
              <a:rPr lang="de-DE" sz="1900" dirty="0" err="1" smtClean="0"/>
              <a:t>simultaneously</a:t>
            </a:r>
            <a:endParaRPr lang="de-DE" sz="1900" dirty="0" smtClean="0"/>
          </a:p>
          <a:p>
            <a:r>
              <a:rPr lang="de-DE" sz="1900" dirty="0" err="1" smtClean="0"/>
              <a:t>Keeping</a:t>
            </a:r>
            <a:r>
              <a:rPr lang="de-DE" sz="1900" dirty="0" smtClean="0"/>
              <a:t> </a:t>
            </a:r>
            <a:r>
              <a:rPr lang="en-US" sz="1900" dirty="0" smtClean="0">
                <a:latin typeface="Times" charset="0"/>
                <a:ea typeface="Times" charset="0"/>
                <a:cs typeface="Times" charset="0"/>
              </a:rPr>
              <a:t>“</a:t>
            </a:r>
            <a:r>
              <a:rPr lang="de-DE" sz="1900" dirty="0" smtClean="0"/>
              <a:t>time on </a:t>
            </a:r>
            <a:r>
              <a:rPr lang="de-DE" sz="1900" dirty="0" err="1" smtClean="0"/>
              <a:t>layer</a:t>
            </a:r>
            <a:r>
              <a:rPr lang="en-US" sz="1900" dirty="0">
                <a:latin typeface="Times" charset="0"/>
                <a:ea typeface="Times" charset="0"/>
                <a:cs typeface="Times" charset="0"/>
              </a:rPr>
              <a:t>”</a:t>
            </a:r>
            <a:r>
              <a:rPr lang="de-DE" sz="1900" dirty="0" smtClean="0"/>
              <a:t> </a:t>
            </a:r>
            <a:br>
              <a:rPr lang="de-DE" sz="1900" dirty="0" smtClean="0"/>
            </a:br>
            <a:r>
              <a:rPr lang="de-DE" sz="1900" dirty="0" err="1" smtClean="0"/>
              <a:t>constant</a:t>
            </a:r>
            <a:r>
              <a:rPr lang="de-DE" sz="1900" dirty="0" smtClean="0"/>
              <a:t> </a:t>
            </a:r>
            <a:r>
              <a:rPr lang="de-DE" sz="1900" dirty="0" smtClean="0">
                <a:sym typeface="Wingdings" panose="05000000000000000000" pitchFamily="2" charset="2"/>
              </a:rPr>
              <a:t></a:t>
            </a:r>
            <a:r>
              <a:rPr lang="de-DE" sz="1900" dirty="0" smtClean="0"/>
              <a:t> </a:t>
            </a:r>
            <a:r>
              <a:rPr lang="de-DE" sz="1900" dirty="0" err="1" smtClean="0">
                <a:solidFill>
                  <a:schemeClr val="accent1"/>
                </a:solidFill>
              </a:rPr>
              <a:t>no</a:t>
            </a:r>
            <a:r>
              <a:rPr lang="de-DE" sz="1900" dirty="0" smtClean="0">
                <a:solidFill>
                  <a:schemeClr val="accent1"/>
                </a:solidFill>
              </a:rPr>
              <a:t> </a:t>
            </a:r>
            <a:r>
              <a:rPr lang="de-DE" sz="1900" dirty="0" err="1" smtClean="0">
                <a:solidFill>
                  <a:schemeClr val="accent1"/>
                </a:solidFill>
              </a:rPr>
              <a:t>influence</a:t>
            </a:r>
            <a:r>
              <a:rPr lang="de-DE" sz="1900" dirty="0" smtClean="0">
                <a:solidFill>
                  <a:schemeClr val="accent1"/>
                </a:solidFill>
              </a:rPr>
              <a:t> </a:t>
            </a:r>
            <a:r>
              <a:rPr lang="de-DE" sz="1900" dirty="0" err="1" smtClean="0">
                <a:solidFill>
                  <a:schemeClr val="accent1"/>
                </a:solidFill>
              </a:rPr>
              <a:t>of</a:t>
            </a:r>
            <a:r>
              <a:rPr lang="de-DE" sz="1900" dirty="0">
                <a:solidFill>
                  <a:schemeClr val="accent1"/>
                </a:solidFill>
              </a:rPr>
              <a:t> </a:t>
            </a:r>
            <a:r>
              <a:rPr lang="de-DE" sz="1900" dirty="0" smtClean="0">
                <a:solidFill>
                  <a:schemeClr val="accent1"/>
                </a:solidFill>
              </a:rPr>
              <a:t/>
            </a:r>
            <a:br>
              <a:rPr lang="de-DE" sz="1900" dirty="0" smtClean="0">
                <a:solidFill>
                  <a:schemeClr val="accent1"/>
                </a:solidFill>
              </a:rPr>
            </a:br>
            <a:r>
              <a:rPr lang="de-DE" sz="1900" dirty="0" err="1" smtClean="0">
                <a:solidFill>
                  <a:schemeClr val="accent1"/>
                </a:solidFill>
              </a:rPr>
              <a:t>switching</a:t>
            </a:r>
            <a:r>
              <a:rPr lang="de-DE" sz="1900" dirty="0" smtClean="0">
                <a:solidFill>
                  <a:schemeClr val="accent1"/>
                </a:solidFill>
              </a:rPr>
              <a:t> </a:t>
            </a:r>
            <a:r>
              <a:rPr lang="de-DE" sz="1900" dirty="0" err="1" smtClean="0">
                <a:solidFill>
                  <a:schemeClr val="accent1"/>
                </a:solidFill>
              </a:rPr>
              <a:t>frequency</a:t>
            </a:r>
            <a:r>
              <a:rPr lang="de-DE" sz="1900" dirty="0" smtClean="0">
                <a:solidFill>
                  <a:schemeClr val="accent1"/>
                </a:solidFill>
              </a:rPr>
              <a:t> </a:t>
            </a:r>
            <a:br>
              <a:rPr lang="de-DE" sz="1900" dirty="0" smtClean="0">
                <a:solidFill>
                  <a:schemeClr val="accent1"/>
                </a:solidFill>
              </a:rPr>
            </a:br>
            <a:r>
              <a:rPr lang="de-DE" sz="1900" dirty="0" err="1" smtClean="0">
                <a:solidFill>
                  <a:schemeClr val="accent1"/>
                </a:solidFill>
              </a:rPr>
              <a:t>could</a:t>
            </a:r>
            <a:r>
              <a:rPr lang="de-DE" sz="1900" dirty="0" smtClean="0">
                <a:solidFill>
                  <a:schemeClr val="accent1"/>
                </a:solidFill>
              </a:rPr>
              <a:t> </a:t>
            </a:r>
            <a:r>
              <a:rPr lang="de-DE" sz="1900" dirty="0" err="1" smtClean="0">
                <a:solidFill>
                  <a:schemeClr val="accent1"/>
                </a:solidFill>
              </a:rPr>
              <a:t>be</a:t>
            </a:r>
            <a:r>
              <a:rPr lang="de-DE" sz="1900" dirty="0" smtClean="0">
                <a:solidFill>
                  <a:schemeClr val="accent1"/>
                </a:solidFill>
              </a:rPr>
              <a:t> </a:t>
            </a:r>
            <a:r>
              <a:rPr lang="de-DE" sz="1900" dirty="0" err="1" smtClean="0">
                <a:solidFill>
                  <a:schemeClr val="accent1"/>
                </a:solidFill>
              </a:rPr>
              <a:t>found</a:t>
            </a:r>
            <a:endParaRPr lang="de-DE" sz="1900" dirty="0" smtClean="0">
              <a:solidFill>
                <a:schemeClr val="accent1"/>
              </a:solidFill>
            </a:endParaRPr>
          </a:p>
          <a:p>
            <a:endParaRPr lang="de-DE" dirty="0" smtClean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4455" y="1624139"/>
            <a:ext cx="5255121" cy="19240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Group 3"/>
          <p:cNvGrpSpPr/>
          <p:nvPr/>
        </p:nvGrpSpPr>
        <p:grpSpPr>
          <a:xfrm>
            <a:off x="4074341" y="4333451"/>
            <a:ext cx="4871475" cy="2296756"/>
            <a:chOff x="4091550" y="4561244"/>
            <a:chExt cx="4871475" cy="2296756"/>
          </a:xfrm>
        </p:grpSpPr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91550" y="4663299"/>
              <a:ext cx="2911594" cy="21947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Grafik 8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751545" y="4561244"/>
              <a:ext cx="2211480" cy="2296756"/>
            </a:xfrm>
            <a:prstGeom prst="rect">
              <a:avLst/>
            </a:prstGeom>
          </p:spPr>
        </p:pic>
      </p:grpSp>
      <p:sp>
        <p:nvSpPr>
          <p:cNvPr id="7" name="TextBox 6"/>
          <p:cNvSpPr txBox="1"/>
          <p:nvPr/>
        </p:nvSpPr>
        <p:spPr>
          <a:xfrm>
            <a:off x="-17512" y="6239865"/>
            <a:ext cx="3869432" cy="60016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de-DE" sz="1100" b="0" dirty="0" err="1">
                <a:latin typeface="Times" charset="0"/>
                <a:ea typeface="Times" charset="0"/>
                <a:cs typeface="Times" charset="0"/>
              </a:rPr>
              <a:t>Hoßfeld</a:t>
            </a:r>
            <a:r>
              <a:rPr lang="de-DE" sz="1100" b="0" dirty="0">
                <a:latin typeface="Times" charset="0"/>
                <a:ea typeface="Times" charset="0"/>
                <a:cs typeface="Times" charset="0"/>
              </a:rPr>
              <a:t>, T</a:t>
            </a:r>
            <a:r>
              <a:rPr lang="de-DE" sz="1100" b="0" dirty="0" smtClean="0">
                <a:latin typeface="Times" charset="0"/>
                <a:ea typeface="Times" charset="0"/>
                <a:cs typeface="Times" charset="0"/>
              </a:rPr>
              <a:t>., </a:t>
            </a:r>
            <a:r>
              <a:rPr lang="de-DE" sz="1100" b="0" dirty="0">
                <a:latin typeface="Times" charset="0"/>
                <a:ea typeface="Times" charset="0"/>
                <a:cs typeface="Times" charset="0"/>
              </a:rPr>
              <a:t>Seufert, </a:t>
            </a:r>
            <a:r>
              <a:rPr lang="de-DE" sz="1100" b="0" dirty="0" smtClean="0">
                <a:latin typeface="Times" charset="0"/>
                <a:ea typeface="Times" charset="0"/>
                <a:cs typeface="Times" charset="0"/>
              </a:rPr>
              <a:t>M., et. Al."</a:t>
            </a:r>
            <a:r>
              <a:rPr lang="de-DE" sz="1100" dirty="0" err="1" smtClean="0">
                <a:latin typeface="Times" charset="0"/>
                <a:ea typeface="Times" charset="0"/>
                <a:cs typeface="Times" charset="0"/>
              </a:rPr>
              <a:t>Assessing</a:t>
            </a:r>
            <a:r>
              <a:rPr lang="de-DE" sz="1100" dirty="0" smtClean="0">
                <a:latin typeface="Times" charset="0"/>
                <a:ea typeface="Times" charset="0"/>
                <a:cs typeface="Times" charset="0"/>
              </a:rPr>
              <a:t> </a:t>
            </a:r>
            <a:r>
              <a:rPr lang="de-DE" sz="1100" dirty="0" err="1" smtClean="0">
                <a:latin typeface="Times" charset="0"/>
                <a:ea typeface="Times" charset="0"/>
                <a:cs typeface="Times" charset="0"/>
              </a:rPr>
              <a:t>Effect</a:t>
            </a:r>
            <a:r>
              <a:rPr lang="de-DE" sz="1100" dirty="0" smtClean="0">
                <a:latin typeface="Times" charset="0"/>
                <a:ea typeface="Times" charset="0"/>
                <a:cs typeface="Times" charset="0"/>
              </a:rPr>
              <a:t> Sizes </a:t>
            </a:r>
            <a:r>
              <a:rPr lang="de-DE" sz="1100" dirty="0" err="1" smtClean="0">
                <a:latin typeface="Times" charset="0"/>
                <a:ea typeface="Times" charset="0"/>
                <a:cs typeface="Times" charset="0"/>
              </a:rPr>
              <a:t>of</a:t>
            </a:r>
            <a:r>
              <a:rPr lang="de-DE" sz="1100" dirty="0" smtClean="0">
                <a:latin typeface="Times" charset="0"/>
                <a:ea typeface="Times" charset="0"/>
                <a:cs typeface="Times" charset="0"/>
              </a:rPr>
              <a:t> </a:t>
            </a:r>
            <a:r>
              <a:rPr lang="de-DE" sz="1100" dirty="0" err="1" smtClean="0">
                <a:latin typeface="Times" charset="0"/>
                <a:ea typeface="Times" charset="0"/>
                <a:cs typeface="Times" charset="0"/>
              </a:rPr>
              <a:t>Influence</a:t>
            </a:r>
            <a:r>
              <a:rPr lang="de-DE" sz="1100" dirty="0" smtClean="0">
                <a:latin typeface="Times" charset="0"/>
                <a:ea typeface="Times" charset="0"/>
                <a:cs typeface="Times" charset="0"/>
              </a:rPr>
              <a:t> </a:t>
            </a:r>
            <a:r>
              <a:rPr lang="de-DE" sz="1100" dirty="0" err="1" smtClean="0">
                <a:latin typeface="Times" charset="0"/>
                <a:ea typeface="Times" charset="0"/>
                <a:cs typeface="Times" charset="0"/>
              </a:rPr>
              <a:t>Factors</a:t>
            </a:r>
            <a:r>
              <a:rPr lang="de-DE" sz="1100" dirty="0" smtClean="0">
                <a:latin typeface="Times" charset="0"/>
                <a:ea typeface="Times" charset="0"/>
                <a:cs typeface="Times" charset="0"/>
              </a:rPr>
              <a:t> </a:t>
            </a:r>
            <a:r>
              <a:rPr lang="de-DE" sz="1100" dirty="0" err="1" smtClean="0">
                <a:latin typeface="Times" charset="0"/>
                <a:ea typeface="Times" charset="0"/>
                <a:cs typeface="Times" charset="0"/>
              </a:rPr>
              <a:t>Towards</a:t>
            </a:r>
            <a:r>
              <a:rPr lang="de-DE" sz="1100" dirty="0" smtClean="0">
                <a:latin typeface="Times" charset="0"/>
                <a:ea typeface="Times" charset="0"/>
                <a:cs typeface="Times" charset="0"/>
              </a:rPr>
              <a:t> a </a:t>
            </a:r>
            <a:r>
              <a:rPr lang="de-DE" sz="1100" dirty="0" err="1" smtClean="0">
                <a:latin typeface="Times" charset="0"/>
                <a:ea typeface="Times" charset="0"/>
                <a:cs typeface="Times" charset="0"/>
              </a:rPr>
              <a:t>QoE</a:t>
            </a:r>
            <a:r>
              <a:rPr lang="de-DE" sz="1100" dirty="0" smtClean="0">
                <a:latin typeface="Times" charset="0"/>
                <a:ea typeface="Times" charset="0"/>
                <a:cs typeface="Times" charset="0"/>
              </a:rPr>
              <a:t> Model </a:t>
            </a:r>
            <a:r>
              <a:rPr lang="de-DE" sz="1100" dirty="0" err="1" smtClean="0">
                <a:latin typeface="Times" charset="0"/>
                <a:ea typeface="Times" charset="0"/>
                <a:cs typeface="Times" charset="0"/>
              </a:rPr>
              <a:t>for</a:t>
            </a:r>
            <a:r>
              <a:rPr lang="de-DE" sz="1100" dirty="0">
                <a:latin typeface="Times" charset="0"/>
                <a:ea typeface="Times" charset="0"/>
                <a:cs typeface="Times" charset="0"/>
              </a:rPr>
              <a:t> </a:t>
            </a:r>
            <a:r>
              <a:rPr lang="de-DE" sz="1100" dirty="0" smtClean="0">
                <a:latin typeface="Times" charset="0"/>
                <a:ea typeface="Times" charset="0"/>
                <a:cs typeface="Times" charset="0"/>
              </a:rPr>
              <a:t>HTTP </a:t>
            </a:r>
            <a:r>
              <a:rPr lang="de-DE" sz="1100" dirty="0">
                <a:latin typeface="Times" charset="0"/>
                <a:ea typeface="Times" charset="0"/>
                <a:cs typeface="Times" charset="0"/>
              </a:rPr>
              <a:t>Adaptive Streaming</a:t>
            </a:r>
            <a:r>
              <a:rPr lang="de-DE" sz="1100" b="0" dirty="0" smtClean="0">
                <a:latin typeface="Times" charset="0"/>
                <a:ea typeface="Times" charset="0"/>
                <a:cs typeface="Times" charset="0"/>
              </a:rPr>
              <a:t>,"</a:t>
            </a:r>
            <a:r>
              <a:rPr lang="de-DE" sz="1100" b="0" i="1" dirty="0" smtClean="0">
                <a:latin typeface="Times" charset="0"/>
                <a:ea typeface="Times" charset="0"/>
                <a:cs typeface="Times" charset="0"/>
              </a:rPr>
              <a:t> </a:t>
            </a:r>
            <a:r>
              <a:rPr lang="de-DE" sz="1100" b="0" i="1" dirty="0" err="1" smtClean="0">
                <a:latin typeface="Times" charset="0"/>
                <a:ea typeface="Times" charset="0"/>
                <a:cs typeface="Times" charset="0"/>
              </a:rPr>
              <a:t>QoMEX</a:t>
            </a:r>
            <a:r>
              <a:rPr lang="de-DE" sz="1100" b="0" i="1" dirty="0" smtClean="0">
                <a:latin typeface="Times" charset="0"/>
                <a:ea typeface="Times" charset="0"/>
                <a:cs typeface="Times" charset="0"/>
              </a:rPr>
              <a:t> 2014</a:t>
            </a:r>
            <a:endParaRPr lang="en-US" sz="1100" b="0" dirty="0"/>
          </a:p>
        </p:txBody>
      </p:sp>
    </p:spTree>
    <p:extLst>
      <p:ext uri="{BB962C8B-B14F-4D97-AF65-F5344CB8AC3E}">
        <p14:creationId xmlns:p14="http://schemas.microsoft.com/office/powerpoint/2010/main" val="2091953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Several Research Questions still Open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200" b="1" dirty="0" smtClean="0"/>
              <a:t>Questions due to lack of valid test data</a:t>
            </a:r>
            <a:endParaRPr lang="en-US" sz="2200" b="1" dirty="0"/>
          </a:p>
          <a:p>
            <a:pPr lvl="1"/>
            <a:r>
              <a:rPr lang="en-US" sz="2200" dirty="0"/>
              <a:t>Limited number of test conducted to address a </a:t>
            </a:r>
            <a:r>
              <a:rPr lang="en-US" sz="2200" dirty="0" smtClean="0"/>
              <a:t>factor</a:t>
            </a:r>
          </a:p>
          <a:p>
            <a:pPr lvl="2"/>
            <a:r>
              <a:rPr lang="en-US" sz="1800" dirty="0"/>
              <a:t>Effect of different quality dimension (spatial, temporal, QP encoding)</a:t>
            </a:r>
          </a:p>
          <a:p>
            <a:pPr lvl="2"/>
            <a:r>
              <a:rPr lang="en-US" sz="1800" dirty="0"/>
              <a:t>Adaptation set: min number of quality layers, </a:t>
            </a:r>
            <a:r>
              <a:rPr lang="en-US" sz="1800" dirty="0" smtClean="0"/>
              <a:t>JND</a:t>
            </a:r>
            <a:endParaRPr lang="en-US" sz="2400" dirty="0" smtClean="0"/>
          </a:p>
          <a:p>
            <a:pPr lvl="1"/>
            <a:r>
              <a:rPr lang="en-US" sz="2200" dirty="0" smtClean="0"/>
              <a:t>Shortcoming </a:t>
            </a:r>
            <a:r>
              <a:rPr lang="en-US" sz="2200" dirty="0"/>
              <a:t>of reported studies </a:t>
            </a:r>
          </a:p>
          <a:p>
            <a:pPr lvl="1"/>
            <a:r>
              <a:rPr lang="en-US" sz="2200" dirty="0"/>
              <a:t>Methodological shortcoming in terms of how test conducted</a:t>
            </a:r>
          </a:p>
          <a:p>
            <a:pPr lvl="1"/>
            <a:r>
              <a:rPr lang="en-US" sz="2200" dirty="0"/>
              <a:t>Contradictory outcomes in respect to an identical </a:t>
            </a:r>
            <a:r>
              <a:rPr lang="es-ES" sz="2200" dirty="0" smtClean="0"/>
              <a:t>factor</a:t>
            </a:r>
          </a:p>
          <a:p>
            <a:r>
              <a:rPr lang="en-US" sz="2200" b="1" dirty="0" smtClean="0"/>
              <a:t>Never (or just recently in limited studies) tackled</a:t>
            </a:r>
            <a:endParaRPr lang="en-US" sz="2200" b="1" dirty="0"/>
          </a:p>
          <a:p>
            <a:pPr lvl="1"/>
            <a:r>
              <a:rPr lang="en-US" sz="2200" dirty="0"/>
              <a:t>M</a:t>
            </a:r>
            <a:r>
              <a:rPr lang="en-US" sz="2200" dirty="0" smtClean="0"/>
              <a:t>ulti-factor </a:t>
            </a:r>
            <a:r>
              <a:rPr lang="en-US" sz="2200" dirty="0" err="1" smtClean="0"/>
              <a:t>QoE</a:t>
            </a:r>
            <a:r>
              <a:rPr lang="en-US" sz="2400" dirty="0" smtClean="0"/>
              <a:t> </a:t>
            </a:r>
          </a:p>
          <a:p>
            <a:pPr lvl="2"/>
            <a:r>
              <a:rPr lang="en-US" sz="1800" dirty="0" smtClean="0"/>
              <a:t>e.g. stalling and initial delays/ waiting time and quality switches</a:t>
            </a:r>
          </a:p>
          <a:p>
            <a:pPr lvl="1"/>
            <a:r>
              <a:rPr lang="en-US" sz="2200" dirty="0" smtClean="0"/>
              <a:t>Live </a:t>
            </a:r>
            <a:r>
              <a:rPr lang="en-US" sz="2200" dirty="0"/>
              <a:t>streaming</a:t>
            </a:r>
          </a:p>
          <a:p>
            <a:pPr lvl="2"/>
            <a:r>
              <a:rPr lang="en-US" sz="1800" dirty="0"/>
              <a:t>HAS-type and UDP time-varying quality (e.g. stalling with and without frame skipping)</a:t>
            </a:r>
          </a:p>
          <a:p>
            <a:pPr lvl="1">
              <a:buFont typeface="Arial" charset="0"/>
              <a:buChar char="•"/>
            </a:pPr>
            <a:endParaRPr lang="en-US" sz="2400" dirty="0" smtClean="0"/>
          </a:p>
          <a:p>
            <a:pPr lvl="1"/>
            <a:endParaRPr lang="es-ES" sz="2400" dirty="0" smtClean="0"/>
          </a:p>
          <a:p>
            <a:pPr lvl="1"/>
            <a:endParaRPr lang="es-ES" sz="1900" dirty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pPr algn="l">
              <a:defRPr/>
            </a:pPr>
            <a:r>
              <a:rPr lang="de-DE" smtClean="0"/>
              <a:t>mas.wiwi.uni-due.de</a:t>
            </a:r>
            <a:endParaRPr lang="de-DE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3763592E-281B-4D7F-84F8-E3B1CF6B0A25}" type="slidenum">
              <a:rPr lang="de-DE" smtClean="0"/>
              <a:pPr>
                <a:defRPr/>
              </a:pPr>
              <a:t>8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548302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Challenges in performing subjective studies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sz="2500" dirty="0" smtClean="0"/>
              <a:t>Quality varies over periods up to several minutes </a:t>
            </a:r>
            <a:br>
              <a:rPr lang="en-US" sz="2500" dirty="0" smtClean="0"/>
            </a:br>
            <a:r>
              <a:rPr lang="en-US" sz="2500" dirty="0" smtClean="0"/>
              <a:t>+ Lots </a:t>
            </a:r>
            <a:r>
              <a:rPr lang="en-US" sz="2500" dirty="0"/>
              <a:t>of parameters to test </a:t>
            </a:r>
            <a:br>
              <a:rPr lang="en-US" sz="2500" dirty="0"/>
            </a:br>
            <a:r>
              <a:rPr lang="en-US" sz="2500" dirty="0" smtClean="0"/>
              <a:t>+ ITU </a:t>
            </a:r>
            <a:r>
              <a:rPr lang="en-US" sz="2500" dirty="0"/>
              <a:t>limitation in test session duration </a:t>
            </a:r>
            <a:r>
              <a:rPr lang="en-US" sz="2500" dirty="0" smtClean="0"/>
              <a:t/>
            </a:r>
            <a:br>
              <a:rPr lang="en-US" sz="2500" dirty="0" smtClean="0"/>
            </a:br>
            <a:endParaRPr lang="en-US" sz="2500" b="1" dirty="0" smtClean="0"/>
          </a:p>
          <a:p>
            <a:pPr marL="0" indent="0">
              <a:buNone/>
            </a:pPr>
            <a:r>
              <a:rPr lang="en-US" sz="2500" b="1" dirty="0" smtClean="0"/>
              <a:t>Lab experiment</a:t>
            </a:r>
            <a:r>
              <a:rPr lang="en-US" sz="2500" dirty="0" smtClean="0"/>
              <a:t> </a:t>
            </a:r>
          </a:p>
          <a:p>
            <a:r>
              <a:rPr lang="en-US" sz="2500" dirty="0" smtClean="0">
                <a:solidFill>
                  <a:srgbClr val="A91629"/>
                </a:solidFill>
              </a:rPr>
              <a:t>Lack of Immersive testing methodology for time-varying quality videos</a:t>
            </a:r>
          </a:p>
          <a:p>
            <a:r>
              <a:rPr lang="en-US" sz="2500" dirty="0" smtClean="0">
                <a:solidFill>
                  <a:srgbClr val="A91629"/>
                </a:solidFill>
              </a:rPr>
              <a:t>Full </a:t>
            </a:r>
            <a:r>
              <a:rPr lang="en-US" sz="2500" dirty="0">
                <a:solidFill>
                  <a:srgbClr val="A91629"/>
                </a:solidFill>
              </a:rPr>
              <a:t>metric design not possible</a:t>
            </a:r>
          </a:p>
          <a:p>
            <a:r>
              <a:rPr lang="en-US" sz="2500" dirty="0"/>
              <a:t>We </a:t>
            </a:r>
            <a:r>
              <a:rPr lang="en-US" sz="2500" dirty="0" smtClean="0"/>
              <a:t>need </a:t>
            </a:r>
            <a:r>
              <a:rPr lang="en-US" sz="2500" dirty="0"/>
              <a:t>bigger sample size (#observers) to find significance</a:t>
            </a:r>
            <a:r>
              <a:rPr lang="en-US" sz="2900" dirty="0" smtClean="0">
                <a:solidFill>
                  <a:srgbClr val="C00000"/>
                </a:solidFill>
              </a:rPr>
              <a:t/>
            </a:r>
            <a:br>
              <a:rPr lang="en-US" sz="2900" dirty="0" smtClean="0">
                <a:solidFill>
                  <a:srgbClr val="C00000"/>
                </a:solidFill>
              </a:rPr>
            </a:br>
            <a:endParaRPr lang="en-US" sz="1800" dirty="0" smtClean="0"/>
          </a:p>
          <a:p>
            <a:pPr marL="0" lvl="1" indent="0">
              <a:spcBef>
                <a:spcPts val="600"/>
              </a:spcBef>
              <a:buNone/>
            </a:pPr>
            <a:r>
              <a:rPr lang="en-US" sz="2500" b="1" dirty="0" smtClean="0"/>
              <a:t>Crowdsourcing</a:t>
            </a:r>
          </a:p>
          <a:p>
            <a:pPr>
              <a:buSzPct val="80000"/>
            </a:pPr>
            <a:r>
              <a:rPr lang="en-US" sz="2500" dirty="0" smtClean="0"/>
              <a:t>Easily (and relatively cheap) increasing the sample size to compensate uncertainty</a:t>
            </a:r>
          </a:p>
          <a:p>
            <a:r>
              <a:rPr lang="en-US" sz="2500" dirty="0" smtClean="0">
                <a:solidFill>
                  <a:srgbClr val="C00000"/>
                </a:solidFill>
              </a:rPr>
              <a:t>Long duration test videos and CS</a:t>
            </a:r>
          </a:p>
          <a:p>
            <a:r>
              <a:rPr lang="en-US" sz="2500" dirty="0" smtClean="0">
                <a:solidFill>
                  <a:srgbClr val="C00000"/>
                </a:solidFill>
              </a:rPr>
              <a:t>Need to enhance towards more reliability</a:t>
            </a:r>
          </a:p>
          <a:p>
            <a:endParaRPr lang="en-US" sz="2500" dirty="0" smtClean="0"/>
          </a:p>
          <a:p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pPr algn="l">
              <a:defRPr/>
            </a:pPr>
            <a:r>
              <a:rPr lang="de-DE"/>
              <a:t>mas.wiwi.uni-due.de</a:t>
            </a:r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3763592E-281B-4D7F-84F8-E3B1CF6B0A25}" type="slidenum">
              <a:rPr lang="de-DE" smtClean="0"/>
              <a:pPr>
                <a:defRPr/>
              </a:pPr>
              <a:t>9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9464205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1"/>
          <p:cNvSpPr txBox="1">
            <a:spLocks/>
          </p:cNvSpPr>
          <p:nvPr/>
        </p:nvSpPr>
        <p:spPr bwMode="auto">
          <a:xfrm>
            <a:off x="360000" y="4860000"/>
            <a:ext cx="5969000" cy="9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80000" tIns="180000" rIns="180000" bIns="180000" numCol="1" anchor="t" anchorCtr="0" compatLnSpc="1">
            <a:prstTxWarp prst="textNoShape">
              <a:avLst/>
            </a:prstTxWarp>
          </a:bodyPr>
          <a:lstStyle>
            <a:lvl1pPr marL="0" indent="0" algn="l" defTabSz="457200" rtl="0" eaLnBrk="1" fontAlgn="base" hangingPunct="1">
              <a:spcBef>
                <a:spcPts val="0"/>
              </a:spcBef>
              <a:spcAft>
                <a:spcPts val="0"/>
              </a:spcAft>
              <a:buFont typeface="Arial" charset="0"/>
              <a:buNone/>
              <a:defRPr sz="3500" b="0" kern="1200">
                <a:solidFill>
                  <a:srgbClr val="FFFFFF"/>
                </a:solidFill>
                <a:latin typeface="Arial"/>
                <a:ea typeface="ヒラギノ角ゴ Pro W3" charset="-128"/>
                <a:cs typeface="Arial"/>
              </a:defRPr>
            </a:lvl1pPr>
            <a:lvl2pPr marL="742950" indent="-285750" algn="l" defTabSz="457200" rtl="0" eaLnBrk="1" fontAlgn="base" hangingPunct="1">
              <a:spcBef>
                <a:spcPts val="0"/>
              </a:spcBef>
              <a:spcAft>
                <a:spcPts val="0"/>
              </a:spcAft>
              <a:buFont typeface="Arial" charset="0"/>
              <a:buChar char="–"/>
              <a:defRPr sz="2000" b="0" kern="1200">
                <a:solidFill>
                  <a:schemeClr val="tx1"/>
                </a:solidFill>
                <a:latin typeface="Arial"/>
                <a:ea typeface="ヒラギノ角ゴ Pro W3" charset="-128"/>
                <a:cs typeface="Arial"/>
              </a:defRPr>
            </a:lvl2pPr>
            <a:lvl3pPr marL="895350" indent="-180975" algn="l" defTabSz="457200" rtl="0" eaLnBrk="1" fontAlgn="base" hangingPunct="1"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 typeface="Lucida Grande" charset="0"/>
              <a:buChar char="▪"/>
              <a:tabLst>
                <a:tab pos="895350" algn="l"/>
              </a:tabLst>
              <a:defRPr sz="1600" b="0" kern="1200">
                <a:solidFill>
                  <a:schemeClr val="tx1"/>
                </a:solidFill>
                <a:latin typeface="Arial"/>
                <a:ea typeface="ヒラギノ角ゴ Pro W3" charset="-128"/>
                <a:cs typeface="Arial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ヒラギノ角ゴ Pro W3" charset="-128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ヒラギノ角ゴ Pro W3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Objective models for</a:t>
            </a:r>
            <a:br>
              <a:rPr lang="en-US" dirty="0" smtClean="0"/>
            </a:br>
            <a:r>
              <a:rPr lang="en-US" dirty="0" smtClean="0"/>
              <a:t>HAS </a:t>
            </a:r>
            <a:r>
              <a:rPr lang="en-US" dirty="0" err="1" smtClean="0"/>
              <a:t>QoE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1223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Simple QoE Model </a:t>
            </a:r>
            <a:r>
              <a:rPr lang="de-DE" dirty="0" err="1" smtClean="0"/>
              <a:t>for</a:t>
            </a:r>
            <a:r>
              <a:rPr lang="de-DE" dirty="0"/>
              <a:t> </a:t>
            </a:r>
            <a:r>
              <a:rPr lang="de-DE" dirty="0" err="1" smtClean="0"/>
              <a:t>Two</a:t>
            </a:r>
            <a:r>
              <a:rPr lang="de-DE" dirty="0" smtClean="0"/>
              <a:t> Quality </a:t>
            </a:r>
            <a:r>
              <a:rPr lang="de-DE" dirty="0" err="1" smtClean="0"/>
              <a:t>Layers</a:t>
            </a:r>
            <a:endParaRPr lang="de-DE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2721827"/>
            <a:ext cx="5714986" cy="41700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" name="Gruppieren 6"/>
          <p:cNvGrpSpPr/>
          <p:nvPr/>
        </p:nvGrpSpPr>
        <p:grpSpPr>
          <a:xfrm>
            <a:off x="41184" y="2924944"/>
            <a:ext cx="4015109" cy="3029415"/>
            <a:chOff x="4355976" y="2973104"/>
            <a:chExt cx="4608512" cy="3836512"/>
          </a:xfrm>
        </p:grpSpPr>
        <p:pic>
          <p:nvPicPr>
            <p:cNvPr id="8" name="Picture 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55976" y="2973104"/>
              <a:ext cx="4608512" cy="340822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9" name="Textfeld 8"/>
            <p:cNvSpPr txBox="1"/>
            <p:nvPr/>
          </p:nvSpPr>
          <p:spPr>
            <a:xfrm>
              <a:off x="5804488" y="6341187"/>
              <a:ext cx="2257507" cy="4684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dirty="0" smtClean="0">
                  <a:solidFill>
                    <a:srgbClr val="C00000"/>
                  </a:solidFill>
                </a:rPr>
                <a:t>IQX-Hypothesis</a:t>
              </a:r>
              <a:endParaRPr lang="de-DE" dirty="0">
                <a:solidFill>
                  <a:srgbClr val="C00000"/>
                </a:solidFill>
              </a:endParaRPr>
            </a:p>
          </p:txBody>
        </p:sp>
        <p:pic>
          <p:nvPicPr>
            <p:cNvPr id="10" name="Picture 5"/>
            <p:cNvPicPr>
              <a:picLocks noChangeAspect="1" noChangeArrowheads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76221" y="5125916"/>
              <a:ext cx="2639384" cy="78755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5" name="Rectangle 4"/>
          <p:cNvSpPr/>
          <p:nvPr/>
        </p:nvSpPr>
        <p:spPr>
          <a:xfrm>
            <a:off x="-2103" y="6102883"/>
            <a:ext cx="3926032" cy="76944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en-US" sz="1100" b="0" dirty="0" smtClean="0">
                <a:latin typeface="Times" charset="0"/>
                <a:ea typeface="Times" charset="0"/>
                <a:cs typeface="Times" charset="0"/>
              </a:rPr>
              <a:t>T. </a:t>
            </a:r>
            <a:r>
              <a:rPr lang="en-US" sz="1100" b="0" dirty="0" err="1" smtClean="0">
                <a:latin typeface="Times" charset="0"/>
                <a:ea typeface="Times" charset="0"/>
                <a:cs typeface="Times" charset="0"/>
              </a:rPr>
              <a:t>Hoßfeld</a:t>
            </a:r>
            <a:r>
              <a:rPr lang="en-US" sz="1100" b="0" dirty="0">
                <a:latin typeface="Times" charset="0"/>
                <a:ea typeface="Times" charset="0"/>
                <a:cs typeface="Times" charset="0"/>
              </a:rPr>
              <a:t>;</a:t>
            </a:r>
            <a:r>
              <a:rPr lang="en-US" sz="1100" b="0" dirty="0" smtClean="0">
                <a:latin typeface="Times" charset="0"/>
                <a:ea typeface="Times" charset="0"/>
                <a:cs typeface="Times" charset="0"/>
              </a:rPr>
              <a:t> M. </a:t>
            </a:r>
            <a:r>
              <a:rPr lang="en-US" sz="1100" b="0" dirty="0" err="1" smtClean="0">
                <a:latin typeface="Times" charset="0"/>
                <a:ea typeface="Times" charset="0"/>
                <a:cs typeface="Times" charset="0"/>
              </a:rPr>
              <a:t>Seufert</a:t>
            </a:r>
            <a:r>
              <a:rPr lang="en-US" sz="1100" b="0" dirty="0">
                <a:latin typeface="Times" charset="0"/>
                <a:ea typeface="Times" charset="0"/>
                <a:cs typeface="Times" charset="0"/>
              </a:rPr>
              <a:t>;</a:t>
            </a:r>
            <a:r>
              <a:rPr lang="en-US" sz="1100" b="0" dirty="0" smtClean="0">
                <a:latin typeface="Times" charset="0"/>
                <a:ea typeface="Times" charset="0"/>
                <a:cs typeface="Times" charset="0"/>
              </a:rPr>
              <a:t> C. </a:t>
            </a:r>
            <a:r>
              <a:rPr lang="en-US" sz="1100" b="0" dirty="0" err="1" smtClean="0">
                <a:latin typeface="Times" charset="0"/>
                <a:ea typeface="Times" charset="0"/>
                <a:cs typeface="Times" charset="0"/>
              </a:rPr>
              <a:t>Sieber</a:t>
            </a:r>
            <a:r>
              <a:rPr lang="en-US" sz="1100" b="0" dirty="0" smtClean="0">
                <a:latin typeface="Times" charset="0"/>
                <a:ea typeface="Times" charset="0"/>
                <a:cs typeface="Times" charset="0"/>
              </a:rPr>
              <a:t>; T. </a:t>
            </a:r>
            <a:r>
              <a:rPr lang="en-US" sz="1100" b="0" dirty="0" err="1" smtClean="0">
                <a:latin typeface="Times" charset="0"/>
                <a:ea typeface="Times" charset="0"/>
                <a:cs typeface="Times" charset="0"/>
              </a:rPr>
              <a:t>Zinner</a:t>
            </a:r>
            <a:r>
              <a:rPr lang="en-US" sz="1100" b="0" dirty="0" smtClean="0">
                <a:latin typeface="Times" charset="0"/>
                <a:ea typeface="Times" charset="0"/>
                <a:cs typeface="Times" charset="0"/>
              </a:rPr>
              <a:t>; </a:t>
            </a:r>
            <a:r>
              <a:rPr lang="en-US" sz="1100" dirty="0" smtClean="0">
                <a:latin typeface="Times" charset="0"/>
                <a:ea typeface="Times" charset="0"/>
                <a:cs typeface="Times" charset="0"/>
              </a:rPr>
              <a:t>“Assessing effect sizes of influence factors towards a </a:t>
            </a:r>
            <a:r>
              <a:rPr lang="en-US" sz="1100" dirty="0" err="1" smtClean="0">
                <a:latin typeface="Times" charset="0"/>
                <a:ea typeface="Times" charset="0"/>
                <a:cs typeface="Times" charset="0"/>
              </a:rPr>
              <a:t>QoE</a:t>
            </a:r>
            <a:r>
              <a:rPr lang="en-US" sz="1100" dirty="0" smtClean="0">
                <a:latin typeface="Times" charset="0"/>
                <a:ea typeface="Times" charset="0"/>
                <a:cs typeface="Times" charset="0"/>
              </a:rPr>
              <a:t> model for HTTP adaptive streaming,”</a:t>
            </a:r>
            <a:r>
              <a:rPr lang="en-US" sz="1100" b="0" dirty="0" smtClean="0">
                <a:latin typeface="Times" charset="0"/>
                <a:ea typeface="Times" charset="0"/>
                <a:cs typeface="Times" charset="0"/>
              </a:rPr>
              <a:t> </a:t>
            </a:r>
            <a:r>
              <a:rPr lang="en-US" sz="1100" b="0" i="1" dirty="0">
                <a:latin typeface="Times" charset="0"/>
                <a:ea typeface="Times" charset="0"/>
                <a:cs typeface="Times" charset="0"/>
              </a:rPr>
              <a:t>Proc. 6th International Workshop on Quality of Multimedia Experience, </a:t>
            </a:r>
            <a:r>
              <a:rPr lang="en-US" sz="1100" b="0" i="1" dirty="0" err="1">
                <a:latin typeface="Times" charset="0"/>
                <a:ea typeface="Times" charset="0"/>
                <a:cs typeface="Times" charset="0"/>
              </a:rPr>
              <a:t>QoMEX</a:t>
            </a:r>
            <a:r>
              <a:rPr lang="en-US" sz="1100" b="0" i="1" dirty="0">
                <a:latin typeface="Times" charset="0"/>
                <a:ea typeface="Times" charset="0"/>
                <a:cs typeface="Times" charset="0"/>
              </a:rPr>
              <a:t> 2014</a:t>
            </a:r>
            <a:endParaRPr lang="en-US" sz="1100" b="0" dirty="0">
              <a:latin typeface="Times" charset="0"/>
              <a:ea typeface="Times" charset="0"/>
              <a:cs typeface="Times" charset="0"/>
            </a:endParaRPr>
          </a:p>
        </p:txBody>
      </p:sp>
      <p:sp>
        <p:nvSpPr>
          <p:cNvPr id="14" name="Inhaltsplatzhalter 2"/>
          <p:cNvSpPr txBox="1">
            <a:spLocks noGrp="1"/>
          </p:cNvSpPr>
          <p:nvPr>
            <p:ph idx="1"/>
          </p:nvPr>
        </p:nvSpPr>
        <p:spPr bwMode="auto">
          <a:xfrm>
            <a:off x="196850" y="1042988"/>
            <a:ext cx="8783637" cy="5040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80000" tIns="180000" rIns="180000" bIns="180000" numCol="1" anchor="t" anchorCtr="0" compatLnSpc="1">
            <a:prstTxWarp prst="textNoShape">
              <a:avLst/>
            </a:prstTxWarp>
          </a:bodyPr>
          <a:lstStyle>
            <a:lvl1pPr marL="268288" indent="-268288" algn="l" defTabSz="457200" rtl="0" eaLnBrk="1" fontAlgn="base" hangingPunct="1">
              <a:spcBef>
                <a:spcPts val="600"/>
              </a:spcBef>
              <a:spcAft>
                <a:spcPts val="0"/>
              </a:spcAft>
              <a:buFont typeface="Arial" charset="0"/>
              <a:buChar char="•"/>
              <a:defRPr sz="2400" b="0" kern="1200">
                <a:solidFill>
                  <a:schemeClr val="tx1"/>
                </a:solidFill>
                <a:latin typeface="Arial"/>
                <a:ea typeface="ヒラギノ角ゴ Pro W3" charset="-128"/>
                <a:cs typeface="Arial"/>
              </a:defRPr>
            </a:lvl1pPr>
            <a:lvl2pPr marL="620713" indent="-285750" algn="l" defTabSz="457200" rtl="0" eaLnBrk="1" fontAlgn="base" hangingPunct="1">
              <a:spcBef>
                <a:spcPts val="300"/>
              </a:spcBef>
              <a:spcAft>
                <a:spcPts val="0"/>
              </a:spcAft>
              <a:buFont typeface="Arial" charset="0"/>
              <a:buChar char="–"/>
              <a:defRPr sz="2000" b="0" kern="1200">
                <a:solidFill>
                  <a:schemeClr val="tx1"/>
                </a:solidFill>
                <a:latin typeface="Arial"/>
                <a:ea typeface="ヒラギノ角ゴ Pro W3" charset="-128"/>
                <a:cs typeface="Arial"/>
              </a:defRPr>
            </a:lvl2pPr>
            <a:lvl3pPr marL="808038" indent="-180975" algn="l" defTabSz="457200" rtl="0" eaLnBrk="1" fontAlgn="base" hangingPunct="1"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Font typeface="Lucida Grande" charset="0"/>
              <a:buChar char="▪"/>
              <a:tabLst/>
              <a:defRPr sz="1600" b="0" kern="1200">
                <a:solidFill>
                  <a:schemeClr val="tx1"/>
                </a:solidFill>
                <a:latin typeface="Arial"/>
                <a:ea typeface="ヒラギノ角ゴ Pro W3" charset="-128"/>
                <a:cs typeface="Arial"/>
              </a:defRPr>
            </a:lvl3pPr>
            <a:lvl4pPr marL="1071563" indent="-228600" algn="l" defTabSz="457200" rtl="0" eaLnBrk="1" fontAlgn="base" hangingPunct="1">
              <a:spcBef>
                <a:spcPts val="300"/>
              </a:spcBef>
              <a:spcAft>
                <a:spcPts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ヒラギノ角ゴ Pro W3" charset="-128"/>
                <a:cs typeface="+mn-cs"/>
              </a:defRPr>
            </a:lvl4pPr>
            <a:lvl5pPr marL="1339850" indent="-228600" algn="l" defTabSz="457200" rtl="0" eaLnBrk="1" fontAlgn="base" hangingPunct="1">
              <a:spcBef>
                <a:spcPts val="300"/>
              </a:spcBef>
              <a:spcAft>
                <a:spcPts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ヒラギノ角ゴ Pro W3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2200" dirty="0" smtClean="0"/>
              <a:t>Simple </a:t>
            </a:r>
            <a:r>
              <a:rPr lang="de-DE" sz="2200" dirty="0" err="1" smtClean="0"/>
              <a:t>QoE</a:t>
            </a:r>
            <a:r>
              <a:rPr lang="de-DE" sz="2200" dirty="0" smtClean="0"/>
              <a:t> </a:t>
            </a:r>
            <a:r>
              <a:rPr lang="de-DE" sz="2200" dirty="0" err="1" smtClean="0"/>
              <a:t>model</a:t>
            </a:r>
            <a:r>
              <a:rPr lang="de-DE" sz="2200" dirty="0" smtClean="0"/>
              <a:t> </a:t>
            </a:r>
            <a:r>
              <a:rPr lang="de-DE" sz="2200" dirty="0" err="1" smtClean="0"/>
              <a:t>based</a:t>
            </a:r>
            <a:r>
              <a:rPr lang="de-DE" sz="2200" dirty="0" smtClean="0"/>
              <a:t> on </a:t>
            </a:r>
            <a:r>
              <a:rPr lang="de-DE" sz="2200" dirty="0" err="1" smtClean="0"/>
              <a:t>two</a:t>
            </a:r>
            <a:r>
              <a:rPr lang="de-DE" sz="2200" dirty="0" smtClean="0"/>
              <a:t> </a:t>
            </a:r>
            <a:r>
              <a:rPr lang="de-DE" sz="2200" dirty="0" err="1" smtClean="0"/>
              <a:t>key</a:t>
            </a:r>
            <a:r>
              <a:rPr lang="de-DE" sz="2200" dirty="0" smtClean="0"/>
              <a:t> </a:t>
            </a:r>
            <a:r>
              <a:rPr lang="de-DE" sz="2200" dirty="0" err="1" smtClean="0"/>
              <a:t>influence</a:t>
            </a:r>
            <a:r>
              <a:rPr lang="de-DE" sz="2200" dirty="0" smtClean="0"/>
              <a:t> </a:t>
            </a:r>
            <a:r>
              <a:rPr lang="de-DE" sz="2200" dirty="0" err="1" smtClean="0"/>
              <a:t>factors</a:t>
            </a:r>
            <a:endParaRPr lang="de-DE" sz="2200" dirty="0" smtClean="0"/>
          </a:p>
          <a:p>
            <a:pPr lvl="1"/>
            <a:r>
              <a:rPr lang="de-DE" dirty="0" err="1" smtClean="0"/>
              <a:t>Switching</a:t>
            </a:r>
            <a:r>
              <a:rPr lang="de-DE" dirty="0" smtClean="0"/>
              <a:t> </a:t>
            </a:r>
            <a:r>
              <a:rPr lang="de-DE" dirty="0" err="1" smtClean="0"/>
              <a:t>amplitude</a:t>
            </a:r>
            <a:r>
              <a:rPr lang="de-DE" dirty="0" smtClean="0"/>
              <a:t> (</a:t>
            </a:r>
            <a:r>
              <a:rPr lang="de-DE" dirty="0" err="1" smtClean="0"/>
              <a:t>quality</a:t>
            </a:r>
            <a:r>
              <a:rPr lang="de-DE" dirty="0" smtClean="0"/>
              <a:t> </a:t>
            </a:r>
            <a:r>
              <a:rPr lang="de-DE" dirty="0" err="1" smtClean="0"/>
              <a:t>layers</a:t>
            </a:r>
            <a:r>
              <a:rPr lang="de-DE" dirty="0" smtClean="0"/>
              <a:t> </a:t>
            </a:r>
            <a:r>
              <a:rPr lang="de-DE" dirty="0" err="1" smtClean="0"/>
              <a:t>gradient</a:t>
            </a:r>
            <a:r>
              <a:rPr lang="de-DE" dirty="0" smtClean="0"/>
              <a:t>) </a:t>
            </a:r>
          </a:p>
          <a:p>
            <a:pPr lvl="1"/>
            <a:r>
              <a:rPr lang="de-DE" dirty="0" smtClean="0"/>
              <a:t>Time on </a:t>
            </a:r>
            <a:r>
              <a:rPr lang="de-DE" dirty="0" err="1" smtClean="0"/>
              <a:t>highest</a:t>
            </a:r>
            <a:r>
              <a:rPr lang="de-DE" dirty="0" smtClean="0"/>
              <a:t> </a:t>
            </a:r>
            <a:r>
              <a:rPr lang="de-DE" dirty="0" err="1" smtClean="0"/>
              <a:t>leyer</a:t>
            </a:r>
            <a:endParaRPr lang="de-DE" dirty="0" smtClean="0"/>
          </a:p>
          <a:p>
            <a:r>
              <a:rPr lang="de-DE" sz="2200" dirty="0" smtClean="0"/>
              <a:t>IQX </a:t>
            </a:r>
            <a:r>
              <a:rPr lang="de-DE" sz="2200" dirty="0" err="1" smtClean="0"/>
              <a:t>provides</a:t>
            </a:r>
            <a:r>
              <a:rPr lang="de-DE" sz="2200" dirty="0" smtClean="0"/>
              <a:t> a </a:t>
            </a:r>
            <a:r>
              <a:rPr lang="de-DE" sz="2200" dirty="0" err="1" smtClean="0"/>
              <a:t>very</a:t>
            </a:r>
            <a:r>
              <a:rPr lang="de-DE" sz="2200" dirty="0" smtClean="0"/>
              <a:t> </a:t>
            </a:r>
            <a:r>
              <a:rPr lang="de-DE" sz="2200" dirty="0" err="1" smtClean="0"/>
              <a:t>good</a:t>
            </a:r>
            <a:r>
              <a:rPr lang="de-DE" sz="2200" dirty="0" smtClean="0"/>
              <a:t> fit </a:t>
            </a:r>
            <a:r>
              <a:rPr lang="de-DE" sz="2200" dirty="0" err="1" smtClean="0"/>
              <a:t>to</a:t>
            </a:r>
            <a:r>
              <a:rPr lang="de-DE" sz="2200" dirty="0" smtClean="0"/>
              <a:t> </a:t>
            </a:r>
            <a:r>
              <a:rPr lang="de-DE" sz="2200" dirty="0" err="1" smtClean="0"/>
              <a:t>the</a:t>
            </a:r>
            <a:r>
              <a:rPr lang="de-DE" sz="2200" dirty="0" smtClean="0"/>
              <a:t> </a:t>
            </a:r>
            <a:r>
              <a:rPr lang="de-DE" sz="2200" dirty="0" err="1" smtClean="0"/>
              <a:t>data</a:t>
            </a:r>
            <a:r>
              <a:rPr lang="de-DE" sz="2200" dirty="0" smtClean="0"/>
              <a:t> </a:t>
            </a:r>
            <a:r>
              <a:rPr lang="de-DE" sz="2200" dirty="0" err="1" smtClean="0"/>
              <a:t>points</a:t>
            </a:r>
            <a:r>
              <a:rPr lang="de-DE" sz="2200" dirty="0" smtClean="0"/>
              <a:t> (R²=0.98)</a:t>
            </a:r>
          </a:p>
          <a:p>
            <a:endParaRPr lang="de-DE" dirty="0" smtClean="0"/>
          </a:p>
          <a:p>
            <a:endParaRPr lang="de-DE" dirty="0" smtClean="0"/>
          </a:p>
          <a:p>
            <a:endParaRPr lang="de-DE" dirty="0" smtClean="0"/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58945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Objective Characterization of Adaptive Bitrate Videos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303" y="818892"/>
            <a:ext cx="8783637" cy="5040312"/>
          </a:xfrm>
        </p:spPr>
        <p:txBody>
          <a:bodyPr/>
          <a:lstStyle/>
          <a:p>
            <a:r>
              <a:rPr lang="en-US" sz="2000" dirty="0" smtClean="0"/>
              <a:t>Relationship between perception of quality switching &amp;</a:t>
            </a:r>
            <a:endParaRPr lang="en-US" sz="2000" dirty="0"/>
          </a:p>
          <a:p>
            <a:pPr lvl="1"/>
            <a:r>
              <a:rPr lang="en-US" dirty="0" smtClean="0"/>
              <a:t>Content spatiotemporal characteristics</a:t>
            </a:r>
          </a:p>
          <a:p>
            <a:pPr lvl="1"/>
            <a:r>
              <a:rPr lang="en-US" dirty="0"/>
              <a:t>P</a:t>
            </a:r>
            <a:r>
              <a:rPr lang="en-US" dirty="0" smtClean="0"/>
              <a:t>ictorial degradations 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pPr algn="l">
              <a:defRPr/>
            </a:pPr>
            <a:r>
              <a:rPr lang="de-DE" smtClean="0"/>
              <a:t>mas.wiwi.uni-due.de</a:t>
            </a:r>
            <a:endParaRPr lang="de-DE" dirty="0"/>
          </a:p>
        </p:txBody>
      </p:sp>
      <p:grpSp>
        <p:nvGrpSpPr>
          <p:cNvPr id="6" name="Group 5"/>
          <p:cNvGrpSpPr/>
          <p:nvPr/>
        </p:nvGrpSpPr>
        <p:grpSpPr>
          <a:xfrm>
            <a:off x="5255568" y="1465261"/>
            <a:ext cx="3888432" cy="1296144"/>
            <a:chOff x="107504" y="1268760"/>
            <a:chExt cx="8892480" cy="2952328"/>
          </a:xfrm>
        </p:grpSpPr>
        <p:pic>
          <p:nvPicPr>
            <p:cNvPr id="7" name="Picture 6" descr="StreetDance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7504" y="1268760"/>
              <a:ext cx="2160240" cy="1382261"/>
            </a:xfrm>
            <a:prstGeom prst="rect">
              <a:avLst/>
            </a:prstGeom>
          </p:spPr>
        </p:pic>
        <p:pic>
          <p:nvPicPr>
            <p:cNvPr id="8" name="Picture 7" descr="Music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724128" y="2780928"/>
              <a:ext cx="2088232" cy="1428790"/>
            </a:xfrm>
            <a:prstGeom prst="rect">
              <a:avLst/>
            </a:prstGeom>
          </p:spPr>
        </p:pic>
        <p:pic>
          <p:nvPicPr>
            <p:cNvPr id="9" name="Picture 8" descr="NEWS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55576" y="2780928"/>
              <a:ext cx="2448272" cy="1433390"/>
            </a:xfrm>
            <a:prstGeom prst="rect">
              <a:avLst/>
            </a:prstGeom>
          </p:spPr>
        </p:pic>
        <p:pic>
          <p:nvPicPr>
            <p:cNvPr id="10" name="Picture 9" descr="SPORT.jp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275855" y="2780928"/>
              <a:ext cx="2316779" cy="1440160"/>
            </a:xfrm>
            <a:prstGeom prst="rect">
              <a:avLst/>
            </a:prstGeom>
          </p:spPr>
        </p:pic>
        <p:pic>
          <p:nvPicPr>
            <p:cNvPr id="11" name="Picture 10" descr="DARK.jpg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339752" y="1268760"/>
              <a:ext cx="2088232" cy="1368152"/>
            </a:xfrm>
            <a:prstGeom prst="rect">
              <a:avLst/>
            </a:prstGeom>
          </p:spPr>
        </p:pic>
        <p:pic>
          <p:nvPicPr>
            <p:cNvPr id="12" name="Picture 11" descr="PIRATES.jpg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499992" y="1268760"/>
              <a:ext cx="2232248" cy="1382417"/>
            </a:xfrm>
            <a:prstGeom prst="rect">
              <a:avLst/>
            </a:prstGeom>
          </p:spPr>
        </p:pic>
        <p:pic>
          <p:nvPicPr>
            <p:cNvPr id="13" name="Picture 12" descr="CLOSE.jpg"/>
            <p:cNvPicPr>
              <a:picLocks noChangeAspect="1"/>
            </p:cNvPicPr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804248" y="1268760"/>
              <a:ext cx="2195736" cy="1368152"/>
            </a:xfrm>
            <a:prstGeom prst="rect">
              <a:avLst/>
            </a:prstGeom>
          </p:spPr>
        </p:pic>
      </p:grpSp>
      <p:pic>
        <p:nvPicPr>
          <p:cNvPr id="17" name="Picture 16"/>
          <p:cNvPicPr/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72"/>
          <a:stretch/>
        </p:blipFill>
        <p:spPr bwMode="auto">
          <a:xfrm>
            <a:off x="5112891" y="3454817"/>
            <a:ext cx="4320480" cy="273630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graphicFrame>
        <p:nvGraphicFramePr>
          <p:cNvPr id="18" name="Table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63959875"/>
              </p:ext>
            </p:extLst>
          </p:nvPr>
        </p:nvGraphicFramePr>
        <p:xfrm>
          <a:off x="5619594" y="3202445"/>
          <a:ext cx="3384376" cy="1153363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1757272"/>
                <a:gridCol w="1627104"/>
              </a:tblGrid>
              <a:tr h="516925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Cluster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SROCC </a:t>
                      </a:r>
                      <a:br>
                        <a:rPr lang="en-US" sz="1400" dirty="0" smtClean="0"/>
                      </a:br>
                      <a:r>
                        <a:rPr lang="en-US" sz="1400" dirty="0" err="1" smtClean="0"/>
                        <a:t>blockiness</a:t>
                      </a:r>
                      <a:r>
                        <a:rPr lang="en-US" sz="1400" dirty="0" smtClean="0"/>
                        <a:t>-MOS</a:t>
                      </a:r>
                      <a:endParaRPr lang="en-US" sz="1400" dirty="0"/>
                    </a:p>
                  </a:txBody>
                  <a:tcPr/>
                </a:tc>
              </a:tr>
              <a:tr h="31020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H</a:t>
                      </a:r>
                      <a:r>
                        <a:rPr lang="en-US" sz="1400" baseline="0" dirty="0" smtClean="0"/>
                        <a:t> Spatial-H Temporal</a:t>
                      </a:r>
                      <a:endParaRPr lang="en-US" sz="14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0.71</a:t>
                      </a:r>
                      <a:endParaRPr lang="en-US" sz="1400" dirty="0"/>
                    </a:p>
                  </a:txBody>
                  <a:tcPr/>
                </a:tc>
              </a:tr>
              <a:tr h="325001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solidFill>
                            <a:srgbClr val="800000"/>
                          </a:solidFill>
                        </a:rPr>
                        <a:t>L</a:t>
                      </a:r>
                      <a:r>
                        <a:rPr lang="en-US" sz="1400" baseline="0" dirty="0" smtClean="0">
                          <a:solidFill>
                            <a:srgbClr val="800000"/>
                          </a:solidFill>
                        </a:rPr>
                        <a:t> Spatial-H Temporal</a:t>
                      </a:r>
                      <a:endParaRPr lang="en-US" sz="1400" dirty="0" smtClean="0">
                        <a:solidFill>
                          <a:srgbClr val="8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rgbClr val="800000"/>
                          </a:solidFill>
                        </a:rPr>
                        <a:t>0.82</a:t>
                      </a:r>
                      <a:endParaRPr lang="en-US" sz="1400" dirty="0">
                        <a:solidFill>
                          <a:srgbClr val="80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grpSp>
        <p:nvGrpSpPr>
          <p:cNvPr id="5" name="Group 4"/>
          <p:cNvGrpSpPr/>
          <p:nvPr/>
        </p:nvGrpSpPr>
        <p:grpSpPr>
          <a:xfrm>
            <a:off x="57324" y="2295364"/>
            <a:ext cx="4752528" cy="4005065"/>
            <a:chOff x="179512" y="2852936"/>
            <a:chExt cx="4752528" cy="4005065"/>
          </a:xfrm>
        </p:grpSpPr>
        <p:pic>
          <p:nvPicPr>
            <p:cNvPr id="19" name="Picture 18" descr="C:\Users\jsog\Dropbox\PhD\Groups\ABR objective\Matlab\SROCC_matrix.png"/>
            <p:cNvPicPr/>
            <p:nvPr/>
          </p:nvPicPr>
          <p:blipFill rotWithShape="1"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837" r="9452" b="4040"/>
            <a:stretch/>
          </p:blipFill>
          <p:spPr bwMode="auto">
            <a:xfrm>
              <a:off x="179512" y="3068961"/>
              <a:ext cx="4752528" cy="3789040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="" xmlns:a14="http://schemas.microsoft.com/office/drawing/2010/main"/>
              </a:ext>
            </a:extLst>
          </p:spPr>
        </p:pic>
        <p:sp>
          <p:nvSpPr>
            <p:cNvPr id="20" name="Rectangle 19"/>
            <p:cNvSpPr/>
            <p:nvPr/>
          </p:nvSpPr>
          <p:spPr>
            <a:xfrm>
              <a:off x="251520" y="2852936"/>
              <a:ext cx="4572000" cy="523220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ctr"/>
              <a:r>
                <a:rPr lang="en-US" dirty="0"/>
                <a:t>SROCC Result: NR and FR measurement </a:t>
              </a:r>
              <a:r>
                <a:rPr lang="en-US" dirty="0" smtClean="0"/>
                <a:t>(average pooling) for </a:t>
              </a:r>
              <a:r>
                <a:rPr lang="en-US" dirty="0"/>
                <a:t>each </a:t>
              </a:r>
              <a:r>
                <a:rPr lang="en-US" dirty="0" smtClean="0"/>
                <a:t>content</a:t>
              </a:r>
              <a:endParaRPr lang="en-US" dirty="0"/>
            </a:p>
          </p:txBody>
        </p:sp>
      </p:grpSp>
      <p:sp>
        <p:nvSpPr>
          <p:cNvPr id="21" name="Rectangle 20"/>
          <p:cNvSpPr/>
          <p:nvPr/>
        </p:nvSpPr>
        <p:spPr>
          <a:xfrm>
            <a:off x="7303" y="6443493"/>
            <a:ext cx="9136697" cy="40011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en-US" sz="1000" b="0" dirty="0">
                <a:latin typeface="Times" charset="0"/>
                <a:ea typeface="Times" charset="0"/>
                <a:cs typeface="Times" charset="0"/>
              </a:rPr>
              <a:t>J</a:t>
            </a:r>
            <a:r>
              <a:rPr lang="en-US" sz="1000" b="0" dirty="0" smtClean="0">
                <a:latin typeface="Times" charset="0"/>
                <a:ea typeface="Times" charset="0"/>
                <a:cs typeface="Times" charset="0"/>
              </a:rPr>
              <a:t>. </a:t>
            </a:r>
            <a:r>
              <a:rPr lang="en-US" sz="1000" b="0" dirty="0" err="1" smtClean="0">
                <a:latin typeface="Times" charset="0"/>
                <a:ea typeface="Times" charset="0"/>
                <a:cs typeface="Times" charset="0"/>
              </a:rPr>
              <a:t>Sogaard</a:t>
            </a:r>
            <a:r>
              <a:rPr lang="en-US" sz="1000" b="0" dirty="0" smtClean="0">
                <a:latin typeface="Times" charset="0"/>
                <a:ea typeface="Times" charset="0"/>
                <a:cs typeface="Times" charset="0"/>
              </a:rPr>
              <a:t>; </a:t>
            </a:r>
            <a:r>
              <a:rPr lang="en-US" sz="1000" b="0" dirty="0">
                <a:latin typeface="Times" charset="0"/>
                <a:ea typeface="Times" charset="0"/>
                <a:cs typeface="Times" charset="0"/>
              </a:rPr>
              <a:t>S</a:t>
            </a:r>
            <a:r>
              <a:rPr lang="en-US" sz="1000" b="0" dirty="0" smtClean="0">
                <a:latin typeface="Times" charset="0"/>
                <a:ea typeface="Times" charset="0"/>
                <a:cs typeface="Times" charset="0"/>
              </a:rPr>
              <a:t>. Tavakoli; </a:t>
            </a:r>
            <a:r>
              <a:rPr lang="en-US" sz="1000" b="0" dirty="0">
                <a:latin typeface="Times" charset="0"/>
                <a:ea typeface="Times" charset="0"/>
                <a:cs typeface="Times" charset="0"/>
              </a:rPr>
              <a:t>K</a:t>
            </a:r>
            <a:r>
              <a:rPr lang="en-US" sz="1000" b="0" dirty="0" smtClean="0">
                <a:latin typeface="Times" charset="0"/>
                <a:ea typeface="Times" charset="0"/>
                <a:cs typeface="Times" charset="0"/>
              </a:rPr>
              <a:t>. </a:t>
            </a:r>
            <a:r>
              <a:rPr lang="en-US" sz="1000" b="0" dirty="0" err="1" smtClean="0">
                <a:latin typeface="Times" charset="0"/>
                <a:ea typeface="Times" charset="0"/>
                <a:cs typeface="Times" charset="0"/>
              </a:rPr>
              <a:t>Brunnstrom</a:t>
            </a:r>
            <a:r>
              <a:rPr lang="en-US" sz="1000" b="0" dirty="0" smtClean="0">
                <a:latin typeface="Times" charset="0"/>
                <a:ea typeface="Times" charset="0"/>
                <a:cs typeface="Times" charset="0"/>
              </a:rPr>
              <a:t>; </a:t>
            </a:r>
            <a:r>
              <a:rPr lang="en-US" sz="1000" b="0" dirty="0">
                <a:latin typeface="Times" charset="0"/>
                <a:ea typeface="Times" charset="0"/>
                <a:cs typeface="Times" charset="0"/>
              </a:rPr>
              <a:t>N</a:t>
            </a:r>
            <a:r>
              <a:rPr lang="en-US" sz="1000" b="0" dirty="0" smtClean="0">
                <a:latin typeface="Times" charset="0"/>
                <a:ea typeface="Times" charset="0"/>
                <a:cs typeface="Times" charset="0"/>
              </a:rPr>
              <a:t>. Garcia; </a:t>
            </a:r>
            <a:r>
              <a:rPr lang="en-US" sz="1000" dirty="0">
                <a:latin typeface="Times" charset="0"/>
                <a:ea typeface="Times" charset="0"/>
                <a:cs typeface="Times" charset="0"/>
              </a:rPr>
              <a:t>“Subjective Analysis and Objective Characterization of Adaptive </a:t>
            </a:r>
            <a:r>
              <a:rPr lang="en-US" sz="1000" dirty="0" smtClean="0">
                <a:latin typeface="Times" charset="0"/>
                <a:ea typeface="Times" charset="0"/>
                <a:cs typeface="Times" charset="0"/>
              </a:rPr>
              <a:t>Bitrate Videos,”</a:t>
            </a:r>
            <a:r>
              <a:rPr lang="en-US" sz="1000" b="0" dirty="0" smtClean="0">
                <a:latin typeface="Times" charset="0"/>
                <a:ea typeface="Times" charset="0"/>
                <a:cs typeface="Times" charset="0"/>
              </a:rPr>
              <a:t> </a:t>
            </a:r>
            <a:r>
              <a:rPr lang="en-US" sz="1000" b="0" i="1" dirty="0" smtClean="0">
                <a:latin typeface="Times" charset="0"/>
                <a:ea typeface="Times" charset="0"/>
                <a:cs typeface="Times" charset="0"/>
              </a:rPr>
              <a:t>Proc. IS&amp;T </a:t>
            </a:r>
            <a:r>
              <a:rPr lang="en-US" sz="1000" b="0" i="1" dirty="0">
                <a:latin typeface="Times" charset="0"/>
                <a:ea typeface="Times" charset="0"/>
                <a:cs typeface="Times" charset="0"/>
              </a:rPr>
              <a:t>International </a:t>
            </a:r>
            <a:r>
              <a:rPr lang="en-US" sz="1000" b="0" i="1" dirty="0" err="1">
                <a:latin typeface="Times" charset="0"/>
                <a:ea typeface="Times" charset="0"/>
                <a:cs typeface="Times" charset="0"/>
              </a:rPr>
              <a:t>Conferrence</a:t>
            </a:r>
            <a:r>
              <a:rPr lang="en-US" sz="1000" b="0" i="1" dirty="0">
                <a:latin typeface="Times" charset="0"/>
                <a:ea typeface="Times" charset="0"/>
                <a:cs typeface="Times" charset="0"/>
              </a:rPr>
              <a:t> on Human Vision and Electronic Imaging (</a:t>
            </a:r>
            <a:r>
              <a:rPr lang="en-US" sz="1000" b="0" i="1" dirty="0" smtClean="0">
                <a:latin typeface="Times" charset="0"/>
                <a:ea typeface="Times" charset="0"/>
                <a:cs typeface="Times" charset="0"/>
              </a:rPr>
              <a:t>HVEI), 2014</a:t>
            </a:r>
            <a:endParaRPr lang="en-US" sz="1000" b="0" dirty="0">
              <a:latin typeface="Times" charset="0"/>
              <a:ea typeface="Times" charset="0"/>
              <a:cs typeface="Time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25752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1"/>
          <p:cNvSpPr txBox="1">
            <a:spLocks/>
          </p:cNvSpPr>
          <p:nvPr/>
        </p:nvSpPr>
        <p:spPr bwMode="auto">
          <a:xfrm>
            <a:off x="360000" y="4860000"/>
            <a:ext cx="5969000" cy="9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80000" tIns="180000" rIns="180000" bIns="180000" numCol="1" anchor="t" anchorCtr="0" compatLnSpc="1">
            <a:prstTxWarp prst="textNoShape">
              <a:avLst/>
            </a:prstTxWarp>
          </a:bodyPr>
          <a:lstStyle>
            <a:lvl1pPr marL="0" indent="0" algn="l" defTabSz="457200" rtl="0" eaLnBrk="1" fontAlgn="base" hangingPunct="1">
              <a:spcBef>
                <a:spcPts val="0"/>
              </a:spcBef>
              <a:spcAft>
                <a:spcPts val="0"/>
              </a:spcAft>
              <a:buFont typeface="Arial" charset="0"/>
              <a:buNone/>
              <a:defRPr sz="3500" b="0" kern="1200">
                <a:solidFill>
                  <a:srgbClr val="FFFFFF"/>
                </a:solidFill>
                <a:latin typeface="Arial"/>
                <a:ea typeface="ヒラギノ角ゴ Pro W3" charset="-128"/>
                <a:cs typeface="Arial"/>
              </a:defRPr>
            </a:lvl1pPr>
            <a:lvl2pPr marL="742950" indent="-285750" algn="l" defTabSz="457200" rtl="0" eaLnBrk="1" fontAlgn="base" hangingPunct="1">
              <a:spcBef>
                <a:spcPts val="0"/>
              </a:spcBef>
              <a:spcAft>
                <a:spcPts val="0"/>
              </a:spcAft>
              <a:buFont typeface="Arial" charset="0"/>
              <a:buChar char="–"/>
              <a:defRPr sz="2000" b="0" kern="1200">
                <a:solidFill>
                  <a:schemeClr val="tx1"/>
                </a:solidFill>
                <a:latin typeface="Arial"/>
                <a:ea typeface="ヒラギノ角ゴ Pro W3" charset="-128"/>
                <a:cs typeface="Arial"/>
              </a:defRPr>
            </a:lvl2pPr>
            <a:lvl3pPr marL="895350" indent="-180975" algn="l" defTabSz="457200" rtl="0" eaLnBrk="1" fontAlgn="base" hangingPunct="1"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 typeface="Lucida Grande" charset="0"/>
              <a:buChar char="▪"/>
              <a:tabLst>
                <a:tab pos="895350" algn="l"/>
              </a:tabLst>
              <a:defRPr sz="1600" b="0" kern="1200">
                <a:solidFill>
                  <a:schemeClr val="tx1"/>
                </a:solidFill>
                <a:latin typeface="Arial"/>
                <a:ea typeface="ヒラギノ角ゴ Pro W3" charset="-128"/>
                <a:cs typeface="Arial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ヒラギノ角ゴ Pro W3" charset="-128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ヒラギノ角ゴ Pro W3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1"/>
          </p:nvPr>
        </p:nvSpPr>
        <p:spPr/>
        <p:txBody>
          <a:bodyPr anchor="ctr"/>
          <a:lstStyle/>
          <a:p>
            <a:r>
              <a:rPr lang="en-US" b="1" dirty="0" smtClean="0"/>
              <a:t>Challenges in </a:t>
            </a:r>
            <a:r>
              <a:rPr lang="en-US" b="1" dirty="0" err="1" smtClean="0"/>
              <a:t>QoE</a:t>
            </a:r>
            <a:r>
              <a:rPr lang="en-US" b="1" dirty="0" smtClean="0"/>
              <a:t> Modeling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090111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Which Temporal Pooling method to employ?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146856" y="1108638"/>
            <a:ext cx="4774459" cy="1113972"/>
          </a:xfrm>
        </p:spPr>
        <p:txBody>
          <a:bodyPr>
            <a:normAutofit/>
          </a:bodyPr>
          <a:lstStyle/>
          <a:p>
            <a:r>
              <a:rPr lang="en-US" sz="1800" dirty="0" smtClean="0"/>
              <a:t>Video Quality metrics are </a:t>
            </a:r>
            <a:r>
              <a:rPr lang="en-US" sz="1800" b="1" dirty="0" smtClean="0"/>
              <a:t>frame-based</a:t>
            </a:r>
          </a:p>
          <a:p>
            <a:r>
              <a:rPr lang="en-US" sz="1800" dirty="0" smtClean="0"/>
              <a:t>Majority of studies use “Average” pooling </a:t>
            </a:r>
          </a:p>
          <a:p>
            <a:pPr lvl="1">
              <a:buFont typeface="LucidaGrande" charset="0"/>
              <a:buChar char="→"/>
            </a:pPr>
            <a:endParaRPr lang="en-US" sz="1800" b="1" dirty="0" smtClean="0">
              <a:solidFill>
                <a:srgbClr val="C00000"/>
              </a:solidFill>
            </a:endParaRPr>
          </a:p>
          <a:p>
            <a:endParaRPr lang="en-US" sz="1800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pPr algn="l">
              <a:defRPr/>
            </a:pPr>
            <a:r>
              <a:rPr lang="de-DE"/>
              <a:t>mas.wiwi.uni-due.de</a:t>
            </a:r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3763592E-281B-4D7F-84F8-E3B1CF6B0A25}" type="slidenum">
              <a:rPr lang="de-DE" smtClean="0"/>
              <a:pPr>
                <a:defRPr/>
              </a:pPr>
              <a:t>14</a:t>
            </a:fld>
            <a:endParaRPr lang="de-DE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6428" y="3364955"/>
            <a:ext cx="4932040" cy="349304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50538" y="2093144"/>
            <a:ext cx="802554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en-US" sz="1800" b="0" dirty="0"/>
              <a:t>A video with 90 high-quality minutes and 5 poor-quality minutes </a:t>
            </a:r>
          </a:p>
          <a:p>
            <a:pPr lvl="1">
              <a:buFont typeface="LucidaGrande" charset="0"/>
              <a:buChar char="→"/>
            </a:pPr>
            <a:r>
              <a:rPr lang="en-US" sz="1800" b="0" dirty="0"/>
              <a:t>Very good average score</a:t>
            </a:r>
          </a:p>
          <a:p>
            <a:pPr lvl="1">
              <a:buFont typeface="LucidaGrande" charset="0"/>
              <a:buChar char="→"/>
            </a:pPr>
            <a:r>
              <a:rPr lang="en-US" sz="1800" b="0" dirty="0">
                <a:solidFill>
                  <a:srgbClr val="C00000"/>
                </a:solidFill>
              </a:rPr>
              <a:t>A viewer would likely remember and weigh the poor-quality differently. </a:t>
            </a:r>
            <a:endParaRPr lang="en-US" sz="1800" dirty="0"/>
          </a:p>
          <a:p>
            <a:pPr lvl="1">
              <a:buFont typeface="LucidaGrande" charset="0"/>
              <a:buChar char="→"/>
            </a:pPr>
            <a:endParaRPr lang="en-US" sz="1800" b="0" dirty="0">
              <a:solidFill>
                <a:srgbClr val="C00000"/>
              </a:solidFill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196850" y="3570472"/>
            <a:ext cx="4402936" cy="1433719"/>
            <a:chOff x="323528" y="4400764"/>
            <a:chExt cx="4402936" cy="1433719"/>
          </a:xfrm>
        </p:grpSpPr>
        <p:sp>
          <p:nvSpPr>
            <p:cNvPr id="5" name="TextBox 4"/>
            <p:cNvSpPr txBox="1"/>
            <p:nvPr/>
          </p:nvSpPr>
          <p:spPr>
            <a:xfrm>
              <a:off x="2134176" y="5357429"/>
              <a:ext cx="2592288" cy="4770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lvl="7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100" b="0" i="1" dirty="0"/>
                <a:t>- Netflix Tech Blog, June 2016</a:t>
              </a:r>
            </a:p>
            <a:p>
              <a:endParaRPr lang="en-US" b="0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323528" y="4400764"/>
              <a:ext cx="4129651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lvl="1"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sz="1800" b="0" dirty="0"/>
                <a:t>“</a:t>
              </a:r>
              <a:r>
                <a:rPr lang="en-US" sz="1800" b="0" i="1" dirty="0"/>
                <a:t>A pooling algorithm that gives more weight to lower scores may be more accurate towards human perception</a:t>
              </a:r>
              <a:r>
                <a:rPr lang="en-US" sz="1800" b="0" dirty="0" smtClean="0"/>
                <a:t>."</a:t>
              </a:r>
              <a:endParaRPr lang="en-US" sz="1800" b="0" dirty="0"/>
            </a:p>
          </p:txBody>
        </p:sp>
      </p:grpSp>
    </p:spTree>
    <p:extLst>
      <p:ext uri="{BB962C8B-B14F-4D97-AF65-F5344CB8AC3E}">
        <p14:creationId xmlns:p14="http://schemas.microsoft.com/office/powerpoint/2010/main" val="13081864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81022" y="0"/>
            <a:ext cx="7199290" cy="863600"/>
          </a:xfrm>
        </p:spPr>
        <p:txBody>
          <a:bodyPr/>
          <a:lstStyle/>
          <a:p>
            <a:r>
              <a:rPr lang="en-US" smtClean="0"/>
              <a:t>Multiple factors: Additive </a:t>
            </a:r>
            <a:r>
              <a:rPr lang="en-US" dirty="0"/>
              <a:t>or Multiplicative </a:t>
            </a:r>
            <a:r>
              <a:rPr lang="en-US" dirty="0" smtClean="0"/>
              <a:t>relationship? 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-14600" y="863600"/>
            <a:ext cx="9144000" cy="5040312"/>
          </a:xfrm>
        </p:spPr>
        <p:txBody>
          <a:bodyPr>
            <a:normAutofit/>
          </a:bodyPr>
          <a:lstStyle/>
          <a:p>
            <a:pPr marL="268288" lvl="1" indent="-268288">
              <a:spcBef>
                <a:spcPts val="600"/>
              </a:spcBef>
              <a:buFont typeface="Arial" charset="0"/>
              <a:buChar char="•"/>
            </a:pPr>
            <a:r>
              <a:rPr lang="en-US" dirty="0" smtClean="0"/>
              <a:t>Which </a:t>
            </a:r>
            <a:r>
              <a:rPr lang="en-US" dirty="0"/>
              <a:t>parameters are </a:t>
            </a:r>
            <a:r>
              <a:rPr lang="en-US" dirty="0" smtClean="0"/>
              <a:t>significant? Network </a:t>
            </a:r>
            <a:r>
              <a:rPr lang="en-US" dirty="0"/>
              <a:t>related, encoding related</a:t>
            </a:r>
            <a:r>
              <a:rPr lang="is-IS" dirty="0"/>
              <a:t>…?</a:t>
            </a:r>
            <a:endParaRPr lang="en-US" dirty="0"/>
          </a:p>
          <a:p>
            <a:r>
              <a:rPr lang="en-US" sz="2000" dirty="0" smtClean="0"/>
              <a:t>Objective models depend on weighting factors determined by curve </a:t>
            </a:r>
            <a:r>
              <a:rPr lang="en-US" sz="2000" dirty="0"/>
              <a:t>fitting</a:t>
            </a:r>
          </a:p>
          <a:p>
            <a:pPr lvl="1"/>
            <a:r>
              <a:rPr lang="en-US" dirty="0"/>
              <a:t>No generic </a:t>
            </a:r>
            <a:r>
              <a:rPr lang="en-US" dirty="0" smtClean="0"/>
              <a:t>relationship</a:t>
            </a:r>
            <a:endParaRPr lang="en-US" dirty="0"/>
          </a:p>
          <a:p>
            <a:pPr>
              <a:buFont typeface="LucidaGrande" charset="0"/>
              <a:buChar char="→"/>
            </a:pPr>
            <a:r>
              <a:rPr lang="en-US" sz="2600" dirty="0" smtClean="0">
                <a:solidFill>
                  <a:schemeClr val="accent1"/>
                </a:solidFill>
              </a:rPr>
              <a:t>Is </a:t>
            </a:r>
            <a:r>
              <a:rPr lang="en-US" sz="2600" dirty="0" err="1" smtClean="0">
                <a:solidFill>
                  <a:schemeClr val="accent1"/>
                </a:solidFill>
              </a:rPr>
              <a:t>QoE</a:t>
            </a:r>
            <a:r>
              <a:rPr lang="en-US" sz="2600" dirty="0" smtClean="0">
                <a:solidFill>
                  <a:schemeClr val="accent1"/>
                </a:solidFill>
              </a:rPr>
              <a:t> additive or multiplicative?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pPr algn="l">
              <a:defRPr/>
            </a:pPr>
            <a:r>
              <a:rPr lang="de-DE"/>
              <a:t>mas.wiwi.uni-due.de</a:t>
            </a:r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3763592E-281B-4D7F-84F8-E3B1CF6B0A25}" type="slidenum">
              <a:rPr lang="de-DE" smtClean="0"/>
              <a:pPr>
                <a:defRPr/>
              </a:pPr>
              <a:t>15</a:t>
            </a:fld>
            <a:endParaRPr lang="de-DE" dirty="0"/>
          </a:p>
        </p:txBody>
      </p:sp>
      <p:sp>
        <p:nvSpPr>
          <p:cNvPr id="8" name="Rectangle 7"/>
          <p:cNvSpPr/>
          <p:nvPr/>
        </p:nvSpPr>
        <p:spPr>
          <a:xfrm>
            <a:off x="0" y="6427113"/>
            <a:ext cx="9144000" cy="43088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en-US" sz="1100" b="0" dirty="0" smtClean="0">
                <a:latin typeface="Times" charset="0"/>
                <a:ea typeface="Times" charset="0"/>
                <a:cs typeface="Times" charset="0"/>
              </a:rPr>
              <a:t>T. </a:t>
            </a:r>
            <a:r>
              <a:rPr lang="en-US" sz="1100" b="0" dirty="0" err="1" smtClean="0">
                <a:latin typeface="Times" charset="0"/>
                <a:ea typeface="Times" charset="0"/>
                <a:cs typeface="Times" charset="0"/>
              </a:rPr>
              <a:t>Hoßfeld</a:t>
            </a:r>
            <a:r>
              <a:rPr lang="en-US" sz="1100" b="0" dirty="0">
                <a:latin typeface="Times" charset="0"/>
                <a:ea typeface="Times" charset="0"/>
                <a:cs typeface="Times" charset="0"/>
              </a:rPr>
              <a:t>;</a:t>
            </a:r>
            <a:r>
              <a:rPr lang="en-US" sz="1100" b="0" dirty="0" smtClean="0">
                <a:latin typeface="Times" charset="0"/>
                <a:ea typeface="Times" charset="0"/>
                <a:cs typeface="Times" charset="0"/>
              </a:rPr>
              <a:t> L</a:t>
            </a:r>
            <a:r>
              <a:rPr lang="en-US" sz="1100" b="0" dirty="0">
                <a:latin typeface="Times" charset="0"/>
                <a:ea typeface="Times" charset="0"/>
                <a:cs typeface="Times" charset="0"/>
              </a:rPr>
              <a:t>. </a:t>
            </a:r>
            <a:r>
              <a:rPr lang="en-US" sz="1100" b="0" dirty="0" err="1">
                <a:latin typeface="Times" charset="0"/>
                <a:ea typeface="Times" charset="0"/>
                <a:cs typeface="Times" charset="0"/>
              </a:rPr>
              <a:t>Skorin-Kapov</a:t>
            </a:r>
            <a:r>
              <a:rPr lang="en-US" sz="1100" b="0" dirty="0" smtClean="0">
                <a:latin typeface="Times" charset="0"/>
                <a:ea typeface="Times" charset="0"/>
                <a:cs typeface="Times" charset="0"/>
              </a:rPr>
              <a:t>, P. </a:t>
            </a:r>
            <a:r>
              <a:rPr lang="en-US" sz="1100" b="0" dirty="0">
                <a:latin typeface="Times" charset="0"/>
                <a:ea typeface="Times" charset="0"/>
                <a:cs typeface="Times" charset="0"/>
              </a:rPr>
              <a:t>E. </a:t>
            </a:r>
            <a:r>
              <a:rPr lang="en-US" sz="1100" b="0" dirty="0" err="1">
                <a:latin typeface="Times" charset="0"/>
                <a:ea typeface="Times" charset="0"/>
                <a:cs typeface="Times" charset="0"/>
              </a:rPr>
              <a:t>Heegaard</a:t>
            </a:r>
            <a:r>
              <a:rPr lang="en-US" sz="1100" b="0" dirty="0">
                <a:latin typeface="Times" charset="0"/>
                <a:ea typeface="Times" charset="0"/>
                <a:cs typeface="Times" charset="0"/>
              </a:rPr>
              <a:t>, </a:t>
            </a:r>
            <a:r>
              <a:rPr lang="en-US" sz="1100" b="0" dirty="0" smtClean="0">
                <a:latin typeface="Times" charset="0"/>
                <a:ea typeface="Times" charset="0"/>
                <a:cs typeface="Times" charset="0"/>
              </a:rPr>
              <a:t>M. </a:t>
            </a:r>
            <a:r>
              <a:rPr lang="en-US" sz="1100" b="0" dirty="0">
                <a:latin typeface="Times" charset="0"/>
                <a:ea typeface="Times" charset="0"/>
                <a:cs typeface="Times" charset="0"/>
              </a:rPr>
              <a:t>Varela</a:t>
            </a:r>
            <a:r>
              <a:rPr lang="en-US" sz="1100" b="0" dirty="0" smtClean="0">
                <a:latin typeface="Times" charset="0"/>
                <a:ea typeface="Times" charset="0"/>
                <a:cs typeface="Times" charset="0"/>
              </a:rPr>
              <a:t>, K-T </a:t>
            </a:r>
            <a:r>
              <a:rPr lang="en-US" sz="1100" b="0" dirty="0">
                <a:latin typeface="Times" charset="0"/>
                <a:ea typeface="Times" charset="0"/>
                <a:cs typeface="Times" charset="0"/>
              </a:rPr>
              <a:t>Chen; </a:t>
            </a:r>
            <a:r>
              <a:rPr lang="en-US" sz="1100" b="0" dirty="0" smtClean="0">
                <a:latin typeface="Times" charset="0"/>
                <a:ea typeface="Times" charset="0"/>
                <a:cs typeface="Times" charset="0"/>
              </a:rPr>
              <a:t>“</a:t>
            </a:r>
            <a:r>
              <a:rPr lang="en-US" sz="1100" dirty="0" smtClean="0">
                <a:latin typeface="Times" charset="0"/>
                <a:ea typeface="Times" charset="0"/>
                <a:cs typeface="Times" charset="0"/>
              </a:rPr>
              <a:t>On </a:t>
            </a:r>
            <a:r>
              <a:rPr lang="en-US" sz="1100" dirty="0">
                <a:latin typeface="Times" charset="0"/>
                <a:ea typeface="Times" charset="0"/>
                <a:cs typeface="Times" charset="0"/>
              </a:rPr>
              <a:t>Additive </a:t>
            </a:r>
            <a:r>
              <a:rPr lang="en-US" sz="1100" dirty="0" err="1">
                <a:latin typeface="Times" charset="0"/>
                <a:ea typeface="Times" charset="0"/>
                <a:cs typeface="Times" charset="0"/>
              </a:rPr>
              <a:t>andMultiplicative</a:t>
            </a:r>
            <a:r>
              <a:rPr lang="en-US" sz="1100" dirty="0">
                <a:latin typeface="Times" charset="0"/>
                <a:ea typeface="Times" charset="0"/>
                <a:cs typeface="Times" charset="0"/>
              </a:rPr>
              <a:t> </a:t>
            </a:r>
            <a:r>
              <a:rPr lang="en-US" sz="1100" dirty="0" err="1">
                <a:latin typeface="Times" charset="0"/>
                <a:ea typeface="Times" charset="0"/>
                <a:cs typeface="Times" charset="0"/>
              </a:rPr>
              <a:t>QoS-QoEModels</a:t>
            </a:r>
            <a:r>
              <a:rPr lang="en-US" sz="1100" dirty="0">
                <a:latin typeface="Times" charset="0"/>
                <a:ea typeface="Times" charset="0"/>
                <a:cs typeface="Times" charset="0"/>
              </a:rPr>
              <a:t> </a:t>
            </a:r>
            <a:r>
              <a:rPr lang="en-US" sz="1100" dirty="0" err="1">
                <a:latin typeface="Times" charset="0"/>
                <a:ea typeface="Times" charset="0"/>
                <a:cs typeface="Times" charset="0"/>
              </a:rPr>
              <a:t>forMultiple</a:t>
            </a:r>
            <a:r>
              <a:rPr lang="en-US" sz="1100" dirty="0">
                <a:latin typeface="Times" charset="0"/>
                <a:ea typeface="Times" charset="0"/>
                <a:cs typeface="Times" charset="0"/>
              </a:rPr>
              <a:t> </a:t>
            </a:r>
            <a:r>
              <a:rPr lang="en-US" sz="1100" dirty="0" err="1">
                <a:latin typeface="Times" charset="0"/>
                <a:ea typeface="Times" charset="0"/>
                <a:cs typeface="Times" charset="0"/>
              </a:rPr>
              <a:t>QoS</a:t>
            </a:r>
            <a:r>
              <a:rPr lang="en-US" sz="1100" dirty="0">
                <a:latin typeface="Times" charset="0"/>
                <a:ea typeface="Times" charset="0"/>
                <a:cs typeface="Times" charset="0"/>
              </a:rPr>
              <a:t> Parameters,”</a:t>
            </a:r>
            <a:r>
              <a:rPr lang="en-US" sz="1100" b="0" dirty="0" smtClean="0">
                <a:latin typeface="Times" charset="0"/>
                <a:ea typeface="Times" charset="0"/>
                <a:cs typeface="Times" charset="0"/>
              </a:rPr>
              <a:t> </a:t>
            </a:r>
            <a:r>
              <a:rPr lang="en-US" sz="1100" b="0" i="1" dirty="0">
                <a:latin typeface="Times" charset="0"/>
                <a:ea typeface="Times" charset="0"/>
                <a:cs typeface="Times" charset="0"/>
              </a:rPr>
              <a:t>Proc. 5</a:t>
            </a:r>
            <a:r>
              <a:rPr lang="en-US" sz="1100" b="0" i="1" dirty="0" smtClean="0">
                <a:latin typeface="Times" charset="0"/>
                <a:ea typeface="Times" charset="0"/>
                <a:cs typeface="Times" charset="0"/>
              </a:rPr>
              <a:t>th Workshop on Perceptual Quality of Systems, PQS 2016</a:t>
            </a:r>
            <a:endParaRPr lang="en-US" sz="1100" b="0" dirty="0">
              <a:latin typeface="Times" charset="0"/>
              <a:ea typeface="Times" charset="0"/>
              <a:cs typeface="Times" charset="0"/>
            </a:endParaRPr>
          </a:p>
        </p:txBody>
      </p:sp>
      <p:pic>
        <p:nvPicPr>
          <p:cNvPr id="9" name="Picture 2" descr="C:\Dropbox\Reise\PQS2016\Talk\figs\combinedFig-with-itut.jp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5390" y="2348880"/>
            <a:ext cx="5318592" cy="39874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ounded Rectangular Callout 9"/>
          <p:cNvSpPr/>
          <p:nvPr/>
        </p:nvSpPr>
        <p:spPr>
          <a:xfrm>
            <a:off x="1314256" y="3761328"/>
            <a:ext cx="1912513" cy="803512"/>
          </a:xfrm>
          <a:prstGeom prst="wedgeRoundRectCallout">
            <a:avLst>
              <a:gd name="adj1" fmla="val 94267"/>
              <a:gd name="adj2" fmla="val 24101"/>
              <a:gd name="adj3" fmla="val 16667"/>
            </a:avLst>
          </a:prstGeom>
          <a:solidFill>
            <a:schemeClr val="accent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dirty="0">
                <a:solidFill>
                  <a:srgbClr val="002060"/>
                </a:solidFill>
              </a:rPr>
              <a:t>Very different results! </a:t>
            </a:r>
          </a:p>
        </p:txBody>
      </p:sp>
      <p:sp>
        <p:nvSpPr>
          <p:cNvPr id="11" name="Rounded Rectangular Callout 10"/>
          <p:cNvSpPr/>
          <p:nvPr/>
        </p:nvSpPr>
        <p:spPr>
          <a:xfrm>
            <a:off x="1249185" y="5220585"/>
            <a:ext cx="2128922" cy="841619"/>
          </a:xfrm>
          <a:prstGeom prst="wedgeRoundRectCallout">
            <a:avLst>
              <a:gd name="adj1" fmla="val 95431"/>
              <a:gd name="adj2" fmla="val -61240"/>
              <a:gd name="adj3" fmla="val 16667"/>
            </a:avLst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dirty="0">
                <a:solidFill>
                  <a:srgbClr val="FF0000"/>
                </a:solidFill>
              </a:rPr>
              <a:t>Which model is correct?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9728888" y="5659464"/>
            <a:ext cx="4996240" cy="1775438"/>
            <a:chOff x="3151931" y="1755744"/>
            <a:chExt cx="4718434" cy="1234428"/>
          </a:xfrm>
        </p:grpSpPr>
        <p:grpSp>
          <p:nvGrpSpPr>
            <p:cNvPr id="13" name="Group 12"/>
            <p:cNvGrpSpPr/>
            <p:nvPr/>
          </p:nvGrpSpPr>
          <p:grpSpPr>
            <a:xfrm>
              <a:off x="3151931" y="2138529"/>
              <a:ext cx="4012357" cy="851643"/>
              <a:chOff x="2525747" y="1372216"/>
              <a:chExt cx="4012357" cy="851643"/>
            </a:xfrm>
          </p:grpSpPr>
          <p:pic>
            <p:nvPicPr>
              <p:cNvPr id="15" name="Picture 2"/>
              <p:cNvPicPr>
                <a:picLocks noChangeAspect="1" noChangeArrowheads="1"/>
              </p:cNvPicPr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26447" b="-2528"/>
              <a:stretch/>
            </p:blipFill>
            <p:spPr bwMode="auto">
              <a:xfrm>
                <a:off x="2525747" y="1801751"/>
                <a:ext cx="4012357" cy="42210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" name="Picture 2"/>
              <p:cNvPicPr>
                <a:picLocks noChangeAspect="1" noChangeArrowheads="1"/>
              </p:cNvPicPr>
              <p:nvPr/>
            </p:nvPicPr>
            <p:blipFill rotWithShape="1"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24271"/>
              <a:stretch/>
            </p:blipFill>
            <p:spPr bwMode="auto">
              <a:xfrm>
                <a:off x="2568055" y="1372216"/>
                <a:ext cx="3843149" cy="43547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14" name="Picture 4"/>
            <p:cNvPicPr>
              <a:picLocks noChangeAspect="1" noChangeArrowheads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735" t="-2" r="1360" b="42027"/>
            <a:stretch/>
          </p:blipFill>
          <p:spPr bwMode="auto">
            <a:xfrm>
              <a:off x="3194239" y="1755744"/>
              <a:ext cx="4676126" cy="376392"/>
            </a:xfrm>
            <a:prstGeom prst="rect">
              <a:avLst/>
            </a:prstGeom>
            <a:noFill/>
            <a:ln w="28575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5300736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1"/>
          <p:cNvSpPr txBox="1">
            <a:spLocks/>
          </p:cNvSpPr>
          <p:nvPr/>
        </p:nvSpPr>
        <p:spPr bwMode="auto">
          <a:xfrm>
            <a:off x="360000" y="4860000"/>
            <a:ext cx="5969000" cy="9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80000" tIns="180000" rIns="180000" bIns="180000" numCol="1" anchor="t" anchorCtr="0" compatLnSpc="1">
            <a:prstTxWarp prst="textNoShape">
              <a:avLst/>
            </a:prstTxWarp>
          </a:bodyPr>
          <a:lstStyle>
            <a:lvl1pPr marL="0" indent="0" algn="l" defTabSz="457200" rtl="0" eaLnBrk="1" fontAlgn="base" hangingPunct="1">
              <a:spcBef>
                <a:spcPts val="0"/>
              </a:spcBef>
              <a:spcAft>
                <a:spcPts val="0"/>
              </a:spcAft>
              <a:buFont typeface="Arial" charset="0"/>
              <a:buNone/>
              <a:defRPr sz="3500" b="0" kern="1200">
                <a:solidFill>
                  <a:srgbClr val="FFFFFF"/>
                </a:solidFill>
                <a:latin typeface="Arial"/>
                <a:ea typeface="ヒラギノ角ゴ Pro W3" charset="-128"/>
                <a:cs typeface="Arial"/>
              </a:defRPr>
            </a:lvl1pPr>
            <a:lvl2pPr marL="742950" indent="-285750" algn="l" defTabSz="457200" rtl="0" eaLnBrk="1" fontAlgn="base" hangingPunct="1">
              <a:spcBef>
                <a:spcPts val="0"/>
              </a:spcBef>
              <a:spcAft>
                <a:spcPts val="0"/>
              </a:spcAft>
              <a:buFont typeface="Arial" charset="0"/>
              <a:buChar char="–"/>
              <a:defRPr sz="2000" b="0" kern="1200">
                <a:solidFill>
                  <a:schemeClr val="tx1"/>
                </a:solidFill>
                <a:latin typeface="Arial"/>
                <a:ea typeface="ヒラギノ角ゴ Pro W3" charset="-128"/>
                <a:cs typeface="Arial"/>
              </a:defRPr>
            </a:lvl2pPr>
            <a:lvl3pPr marL="895350" indent="-180975" algn="l" defTabSz="457200" rtl="0" eaLnBrk="1" fontAlgn="base" hangingPunct="1"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 typeface="Lucida Grande" charset="0"/>
              <a:buChar char="▪"/>
              <a:tabLst>
                <a:tab pos="895350" algn="l"/>
              </a:tabLst>
              <a:defRPr sz="1600" b="0" kern="1200">
                <a:solidFill>
                  <a:schemeClr val="tx1"/>
                </a:solidFill>
                <a:latin typeface="Arial"/>
                <a:ea typeface="ヒラギノ角ゴ Pro W3" charset="-128"/>
                <a:cs typeface="Arial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ヒラギノ角ゴ Pro W3" charset="-128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ヒラギノ角ゴ Pro W3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b="1" dirty="0" smtClean="0"/>
              <a:t>Summary &amp; Work Plan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913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pPr algn="l">
              <a:defRPr/>
            </a:pPr>
            <a:r>
              <a:rPr lang="de-DE"/>
              <a:t>mas.wiwi.uni-due.de</a:t>
            </a:r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3763592E-281B-4D7F-84F8-E3B1CF6B0A25}" type="slidenum">
              <a:rPr lang="de-DE" smtClean="0"/>
              <a:pPr>
                <a:defRPr/>
              </a:pPr>
              <a:t>17</a:t>
            </a:fld>
            <a:endParaRPr lang="de-DE" dirty="0"/>
          </a:p>
        </p:txBody>
      </p:sp>
      <p:sp>
        <p:nvSpPr>
          <p:cNvPr id="10" name="TextBox 9"/>
          <p:cNvSpPr txBox="1"/>
          <p:nvPr/>
        </p:nvSpPr>
        <p:spPr>
          <a:xfrm>
            <a:off x="913432" y="5313022"/>
            <a:ext cx="81369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charset="0"/>
              <a:buChar char="•"/>
            </a:pPr>
            <a:endParaRPr lang="en-US" sz="1800" b="0" dirty="0">
              <a:solidFill>
                <a:srgbClr val="0070C0"/>
              </a:solidFill>
            </a:endParaRPr>
          </a:p>
        </p:txBody>
      </p:sp>
      <p:grpSp>
        <p:nvGrpSpPr>
          <p:cNvPr id="15" name="Group 14"/>
          <p:cNvGrpSpPr/>
          <p:nvPr/>
        </p:nvGrpSpPr>
        <p:grpSpPr>
          <a:xfrm>
            <a:off x="281995" y="4739442"/>
            <a:ext cx="8611975" cy="1885823"/>
            <a:chOff x="266012" y="1157159"/>
            <a:chExt cx="8611975" cy="1885823"/>
          </a:xfrm>
        </p:grpSpPr>
        <p:sp>
          <p:nvSpPr>
            <p:cNvPr id="8" name="Rounded Rectangle 7"/>
            <p:cNvSpPr/>
            <p:nvPr/>
          </p:nvSpPr>
          <p:spPr>
            <a:xfrm>
              <a:off x="266012" y="1157159"/>
              <a:ext cx="8611975" cy="1885823"/>
            </a:xfrm>
            <a:prstGeom prst="roundRect">
              <a:avLst/>
            </a:prstGeom>
            <a:solidFill>
              <a:schemeClr val="bg1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85750" indent="-285750">
                <a:buFont typeface="Arial" charset="0"/>
                <a:buChar char="•"/>
              </a:pPr>
              <a:r>
                <a:rPr lang="en-US" sz="1800" b="0" dirty="0">
                  <a:solidFill>
                    <a:schemeClr val="tx1"/>
                  </a:solidFill>
                </a:rPr>
                <a:t>Different perspectives for </a:t>
              </a:r>
              <a:r>
                <a:rPr lang="en-US" sz="1800" b="0" dirty="0" err="1">
                  <a:solidFill>
                    <a:schemeClr val="tx1"/>
                  </a:solidFill>
                </a:rPr>
                <a:t>QoE</a:t>
              </a:r>
              <a:r>
                <a:rPr lang="en-US" sz="1800" b="0" dirty="0">
                  <a:solidFill>
                    <a:schemeClr val="tx1"/>
                  </a:solidFill>
                </a:rPr>
                <a:t> study &amp; Several open RQs</a:t>
              </a:r>
            </a:p>
            <a:p>
              <a:pPr marL="285750" indent="-285750">
                <a:buFont typeface="Arial" charset="0"/>
                <a:buChar char="•"/>
              </a:pPr>
              <a:r>
                <a:rPr lang="en-US" sz="1800" b="0" dirty="0">
                  <a:solidFill>
                    <a:schemeClr val="tx1"/>
                  </a:solidFill>
                </a:rPr>
                <a:t>Two survey on Subjective studies </a:t>
              </a:r>
            </a:p>
            <a:p>
              <a:pPr marL="742950" lvl="1" indent="-285750">
                <a:buFont typeface="LucidaGrande" charset="0"/>
                <a:buChar char="→"/>
              </a:pPr>
              <a:r>
                <a:rPr lang="en-US" sz="1800" b="0" dirty="0" smtClean="0">
                  <a:solidFill>
                    <a:schemeClr val="tx1"/>
                  </a:solidFill>
                </a:rPr>
                <a:t>Open </a:t>
              </a:r>
              <a:r>
                <a:rPr lang="en-US" sz="1800" b="0" dirty="0">
                  <a:solidFill>
                    <a:schemeClr val="tx1"/>
                  </a:solidFill>
                </a:rPr>
                <a:t>RQs identified </a:t>
              </a:r>
            </a:p>
            <a:p>
              <a:pPr marL="285750" indent="-285750">
                <a:buFont typeface="Arial" charset="0"/>
                <a:buChar char="•"/>
              </a:pPr>
              <a:r>
                <a:rPr lang="en-US" sz="1800" b="0" dirty="0">
                  <a:solidFill>
                    <a:srgbClr val="0070C0"/>
                  </a:solidFill>
                </a:rPr>
                <a:t>Nothing on HAS </a:t>
              </a:r>
              <a:r>
                <a:rPr lang="en-US" sz="1800" b="0" dirty="0" err="1">
                  <a:solidFill>
                    <a:srgbClr val="0070C0"/>
                  </a:solidFill>
                </a:rPr>
                <a:t>QoE</a:t>
              </a:r>
              <a:r>
                <a:rPr lang="en-US" sz="1800" b="0" dirty="0">
                  <a:solidFill>
                    <a:srgbClr val="0070C0"/>
                  </a:solidFill>
                </a:rPr>
                <a:t> modeling</a:t>
              </a:r>
            </a:p>
            <a:p>
              <a:pPr marL="742950" lvl="1" indent="-285750">
                <a:buFont typeface=".AppleSystemUIFont" charset="-120"/>
                <a:buChar char="-"/>
              </a:pPr>
              <a:r>
                <a:rPr lang="en-US" sz="1800" b="0" dirty="0">
                  <a:solidFill>
                    <a:schemeClr val="tx1"/>
                  </a:solidFill>
                </a:rPr>
                <a:t>Several distinct models addressing </a:t>
              </a:r>
              <a:r>
                <a:rPr lang="en-US" sz="1800" b="0" dirty="0" smtClean="0">
                  <a:solidFill>
                    <a:schemeClr val="tx1"/>
                  </a:solidFill>
                </a:rPr>
                <a:t>identical </a:t>
              </a:r>
              <a:r>
                <a:rPr lang="en-US" sz="1800" b="0" dirty="0">
                  <a:solidFill>
                    <a:schemeClr val="tx1"/>
                  </a:solidFill>
                </a:rPr>
                <a:t>factors </a:t>
              </a:r>
            </a:p>
            <a:p>
              <a:pPr>
                <a:buFont typeface="LucidaGrande" charset="0"/>
                <a:buChar char="→"/>
              </a:pPr>
              <a:r>
                <a:rPr lang="en-US" sz="1800" dirty="0">
                  <a:solidFill>
                    <a:srgbClr val="00B050"/>
                  </a:solidFill>
                </a:rPr>
                <a:t> Survey on HAS </a:t>
              </a:r>
              <a:r>
                <a:rPr lang="en-US" sz="1800" dirty="0" err="1">
                  <a:solidFill>
                    <a:srgbClr val="00B050"/>
                  </a:solidFill>
                </a:rPr>
                <a:t>QoE</a:t>
              </a:r>
              <a:r>
                <a:rPr lang="en-US" sz="1800" dirty="0">
                  <a:solidFill>
                    <a:srgbClr val="00B050"/>
                  </a:solidFill>
                </a:rPr>
                <a:t> modeling</a:t>
              </a:r>
            </a:p>
          </p:txBody>
        </p:sp>
        <p:graphicFrame>
          <p:nvGraphicFramePr>
            <p:cNvPr id="11" name="Diagramm 6"/>
            <p:cNvGraphicFramePr/>
            <p:nvPr>
              <p:extLst>
                <p:ext uri="{D42A27DB-BD31-4B8C-83A1-F6EECF244321}">
                  <p14:modId xmlns:p14="http://schemas.microsoft.com/office/powerpoint/2010/main" val="286831422"/>
                </p:ext>
              </p:extLst>
            </p:nvPr>
          </p:nvGraphicFramePr>
          <p:xfrm>
            <a:off x="6436405" y="1350313"/>
            <a:ext cx="2411760" cy="1315833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3" r:lo="rId4" r:qs="rId5" r:cs="rId6"/>
            </a:graphicData>
          </a:graphic>
        </p:graphicFrame>
      </p:grpSp>
      <p:sp>
        <p:nvSpPr>
          <p:cNvPr id="12" name="Rounded Rectangle 11"/>
          <p:cNvSpPr/>
          <p:nvPr/>
        </p:nvSpPr>
        <p:spPr>
          <a:xfrm>
            <a:off x="281996" y="1056754"/>
            <a:ext cx="8611975" cy="1842724"/>
          </a:xfrm>
          <a:prstGeom prst="round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b="0" dirty="0" smtClean="0">
                <a:solidFill>
                  <a:schemeClr val="tx1"/>
                </a:solidFill>
              </a:rPr>
              <a:t> </a:t>
            </a:r>
            <a:r>
              <a:rPr lang="en-US" sz="2000" dirty="0" smtClean="0">
                <a:solidFill>
                  <a:srgbClr val="00B050"/>
                </a:solidFill>
              </a:rPr>
              <a:t>Content Aware Adaptive Streaming </a:t>
            </a:r>
            <a:r>
              <a:rPr lang="en-US" sz="2000" b="0" dirty="0" smtClean="0">
                <a:solidFill>
                  <a:schemeClr val="tx1"/>
                </a:solidFill>
              </a:rPr>
              <a:t>(optimal adaptation set)</a:t>
            </a:r>
            <a:endParaRPr lang="en-US" sz="2000" b="0" dirty="0">
              <a:solidFill>
                <a:schemeClr val="tx1"/>
              </a:solidFill>
            </a:endParaRPr>
          </a:p>
          <a:p>
            <a:pPr lvl="1">
              <a:buFont typeface="LucidaGrande" charset="0"/>
              <a:buChar char="→"/>
            </a:pPr>
            <a:r>
              <a:rPr lang="en-US" sz="1800" b="0" dirty="0" smtClean="0">
                <a:solidFill>
                  <a:schemeClr val="tx1"/>
                </a:solidFill>
              </a:rPr>
              <a:t>Scene analysis and content characterization</a:t>
            </a:r>
          </a:p>
          <a:p>
            <a:pPr lvl="1">
              <a:buFont typeface="LucidaGrande" charset="0"/>
              <a:buChar char="→"/>
            </a:pPr>
            <a:r>
              <a:rPr lang="en-US" sz="1800" b="0" dirty="0" smtClean="0">
                <a:solidFill>
                  <a:srgbClr val="0070C0"/>
                </a:solidFill>
              </a:rPr>
              <a:t>Encoding </a:t>
            </a:r>
            <a:r>
              <a:rPr lang="en-US" sz="1800" b="0" dirty="0">
                <a:solidFill>
                  <a:srgbClr val="0070C0"/>
                </a:solidFill>
              </a:rPr>
              <a:t>technique: QP encoding, CRF,</a:t>
            </a:r>
            <a:r>
              <a:rPr lang="is-IS" sz="1800" b="0" dirty="0">
                <a:solidFill>
                  <a:srgbClr val="0070C0"/>
                </a:solidFill>
              </a:rPr>
              <a:t>…</a:t>
            </a:r>
          </a:p>
          <a:p>
            <a:pPr lvl="1">
              <a:buFont typeface="LucidaGrande" charset="0"/>
              <a:buChar char="→"/>
            </a:pPr>
            <a:r>
              <a:rPr lang="en-US" sz="1800" b="0" dirty="0">
                <a:solidFill>
                  <a:srgbClr val="0070C0"/>
                </a:solidFill>
              </a:rPr>
              <a:t>Perceptual quality mapping model: PSNR, SSIM, VQM</a:t>
            </a:r>
            <a:r>
              <a:rPr lang="en-US" sz="1800" b="0" dirty="0" smtClean="0">
                <a:solidFill>
                  <a:srgbClr val="0070C0"/>
                </a:solidFill>
              </a:rPr>
              <a:t>, </a:t>
            </a:r>
            <a:br>
              <a:rPr lang="en-US" sz="1800" b="0" dirty="0" smtClean="0">
                <a:solidFill>
                  <a:srgbClr val="0070C0"/>
                </a:solidFill>
              </a:rPr>
            </a:br>
            <a:r>
              <a:rPr lang="en-US" sz="1800" b="0" dirty="0" smtClean="0">
                <a:solidFill>
                  <a:srgbClr val="0070C0"/>
                </a:solidFill>
              </a:rPr>
              <a:t>     </a:t>
            </a:r>
            <a:r>
              <a:rPr lang="en-US" sz="1800" b="0" u="sng" dirty="0" smtClean="0">
                <a:solidFill>
                  <a:srgbClr val="0070C0"/>
                </a:solidFill>
              </a:rPr>
              <a:t>VMAF </a:t>
            </a:r>
            <a:r>
              <a:rPr lang="en-US" sz="1800" b="0" u="sng" dirty="0">
                <a:solidFill>
                  <a:srgbClr val="0070C0"/>
                </a:solidFill>
              </a:rPr>
              <a:t>(Video Multimethod Assessment </a:t>
            </a:r>
            <a:r>
              <a:rPr lang="en-US" sz="1800" b="0" u="sng" dirty="0" smtClean="0">
                <a:solidFill>
                  <a:srgbClr val="0070C0"/>
                </a:solidFill>
              </a:rPr>
              <a:t>Fusion</a:t>
            </a:r>
            <a:r>
              <a:rPr lang="en-US" sz="1800" b="0" u="sng" dirty="0">
                <a:solidFill>
                  <a:srgbClr val="0070C0"/>
                </a:solidFill>
              </a:rPr>
              <a:t>)</a:t>
            </a:r>
            <a:r>
              <a:rPr lang="is-IS" sz="1800" b="0" dirty="0" smtClean="0">
                <a:solidFill>
                  <a:srgbClr val="0070C0"/>
                </a:solidFill>
              </a:rPr>
              <a:t>?</a:t>
            </a:r>
          </a:p>
          <a:p>
            <a:pPr lvl="1">
              <a:buFont typeface="LucidaGrande" charset="0"/>
              <a:buChar char="→"/>
            </a:pPr>
            <a:r>
              <a:rPr lang="en-US" sz="1800" b="0" dirty="0">
                <a:solidFill>
                  <a:srgbClr val="0070C0"/>
                </a:solidFill>
              </a:rPr>
              <a:t>Number of quality levels, Just Noticeable </a:t>
            </a:r>
            <a:r>
              <a:rPr lang="en-US" sz="1800" b="0" dirty="0" smtClean="0">
                <a:solidFill>
                  <a:srgbClr val="0070C0"/>
                </a:solidFill>
              </a:rPr>
              <a:t>Difference</a:t>
            </a:r>
            <a:endParaRPr lang="en-US" sz="1800" b="0" dirty="0">
              <a:solidFill>
                <a:srgbClr val="0070C0"/>
              </a:solidFill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282987" y="3073882"/>
            <a:ext cx="8611975" cy="1491156"/>
          </a:xfrm>
          <a:prstGeom prst="round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dirty="0" smtClean="0">
                <a:solidFill>
                  <a:schemeClr val="tx1"/>
                </a:solidFill>
              </a:rPr>
              <a:t>On Subjective evaluation</a:t>
            </a:r>
          </a:p>
          <a:p>
            <a:pPr marL="285750" indent="-285750">
              <a:buFont typeface="Arial" charset="0"/>
              <a:buChar char="•"/>
            </a:pPr>
            <a:r>
              <a:rPr lang="en-US" sz="1800" b="0" dirty="0" smtClean="0">
                <a:solidFill>
                  <a:schemeClr val="tx1"/>
                </a:solidFill>
              </a:rPr>
              <a:t>Lab study:</a:t>
            </a:r>
          </a:p>
          <a:p>
            <a:pPr lvl="1">
              <a:buFont typeface="LucidaGrande" charset="0"/>
              <a:buChar char="→"/>
            </a:pPr>
            <a:r>
              <a:rPr lang="en-US" sz="1800" b="0" dirty="0" smtClean="0">
                <a:solidFill>
                  <a:srgbClr val="0070C0"/>
                </a:solidFill>
              </a:rPr>
              <a:t>Developing Immersive testing methodology for time-varying quality videos</a:t>
            </a:r>
          </a:p>
          <a:p>
            <a:pPr marL="285750" indent="-285750">
              <a:buFont typeface="Arial" charset="0"/>
              <a:buChar char="•"/>
            </a:pPr>
            <a:r>
              <a:rPr lang="en-US" sz="1800" b="0" dirty="0">
                <a:solidFill>
                  <a:schemeClr val="tx1"/>
                </a:solidFill>
              </a:rPr>
              <a:t>Crowdsourcing: </a:t>
            </a:r>
          </a:p>
          <a:p>
            <a:pPr marL="742950" lvl="1" indent="-285750">
              <a:buFont typeface="LucidaGrande" charset="0"/>
              <a:buChar char="→"/>
            </a:pPr>
            <a:r>
              <a:rPr lang="en-US" sz="1800" dirty="0">
                <a:solidFill>
                  <a:srgbClr val="00B050"/>
                </a:solidFill>
              </a:rPr>
              <a:t>Long duration test videos and </a:t>
            </a:r>
            <a:r>
              <a:rPr lang="en-US" sz="1800" dirty="0" smtClean="0">
                <a:solidFill>
                  <a:srgbClr val="00B050"/>
                </a:solidFill>
              </a:rPr>
              <a:t>CS</a:t>
            </a:r>
            <a:endParaRPr lang="en-US" sz="18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34271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On Objective </a:t>
            </a:r>
            <a:r>
              <a:rPr lang="en-US" dirty="0" err="1" smtClean="0"/>
              <a:t>QoE</a:t>
            </a:r>
            <a:r>
              <a:rPr lang="en-US" dirty="0" smtClean="0"/>
              <a:t> Modeling</a:t>
            </a:r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pPr algn="l">
              <a:defRPr/>
            </a:pPr>
            <a:r>
              <a:rPr lang="de-DE"/>
              <a:t>mas.wiwi.uni-due.de</a:t>
            </a:r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3763592E-281B-4D7F-84F8-E3B1CF6B0A25}" type="slidenum">
              <a:rPr lang="de-DE" smtClean="0"/>
              <a:pPr>
                <a:defRPr/>
              </a:pPr>
              <a:t>18</a:t>
            </a:fld>
            <a:endParaRPr lang="de-DE" dirty="0"/>
          </a:p>
        </p:txBody>
      </p:sp>
      <p:sp>
        <p:nvSpPr>
          <p:cNvPr id="7" name="Rounded Rectangle 6"/>
          <p:cNvSpPr/>
          <p:nvPr/>
        </p:nvSpPr>
        <p:spPr>
          <a:xfrm>
            <a:off x="395536" y="1047995"/>
            <a:ext cx="8352929" cy="1228877"/>
          </a:xfrm>
          <a:prstGeom prst="round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b="0" dirty="0">
                <a:solidFill>
                  <a:schemeClr val="tx1"/>
                </a:solidFill>
              </a:rPr>
              <a:t>Single factor:</a:t>
            </a:r>
          </a:p>
          <a:p>
            <a:pPr lvl="1">
              <a:buFont typeface="LucidaGrande" charset="0"/>
              <a:buChar char="→"/>
            </a:pPr>
            <a:r>
              <a:rPr lang="en-US" sz="2200" b="0" dirty="0" smtClean="0">
                <a:solidFill>
                  <a:srgbClr val="00B050"/>
                </a:solidFill>
              </a:rPr>
              <a:t>Using </a:t>
            </a:r>
            <a:r>
              <a:rPr lang="en-US" sz="2200" b="0" dirty="0">
                <a:solidFill>
                  <a:srgbClr val="00B050"/>
                </a:solidFill>
              </a:rPr>
              <a:t>different pooling methods to </a:t>
            </a:r>
            <a:r>
              <a:rPr lang="en-US" sz="2200" b="0" dirty="0" err="1">
                <a:solidFill>
                  <a:srgbClr val="00B050"/>
                </a:solidFill>
              </a:rPr>
              <a:t>QoE</a:t>
            </a:r>
            <a:r>
              <a:rPr lang="en-US" sz="2200" b="0" dirty="0">
                <a:solidFill>
                  <a:srgbClr val="00B050"/>
                </a:solidFill>
              </a:rPr>
              <a:t> model of whole sequence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95536" y="2461267"/>
            <a:ext cx="8352929" cy="4077645"/>
          </a:xfrm>
          <a:prstGeom prst="round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600" b="0" dirty="0" smtClean="0">
              <a:solidFill>
                <a:schemeClr val="tx1"/>
              </a:solidFill>
            </a:endParaRPr>
          </a:p>
          <a:p>
            <a:r>
              <a:rPr lang="en-US" sz="2600" b="0" dirty="0" smtClean="0">
                <a:solidFill>
                  <a:schemeClr val="tx1"/>
                </a:solidFill>
              </a:rPr>
              <a:t>Multiple </a:t>
            </a:r>
            <a:r>
              <a:rPr lang="en-US" sz="2600" b="0" dirty="0">
                <a:solidFill>
                  <a:schemeClr val="tx1"/>
                </a:solidFill>
              </a:rPr>
              <a:t>factors:</a:t>
            </a:r>
          </a:p>
          <a:p>
            <a:pPr marL="800100" lvl="1" indent="-342900">
              <a:buFont typeface="Arial" charset="0"/>
              <a:buChar char="•"/>
            </a:pPr>
            <a:r>
              <a:rPr lang="en-US" sz="2200" b="0" dirty="0">
                <a:solidFill>
                  <a:schemeClr val="tx1"/>
                </a:solidFill>
              </a:rPr>
              <a:t>No straightforward solution to combine single-factor </a:t>
            </a:r>
            <a:r>
              <a:rPr lang="en-US" sz="2200" b="0" dirty="0" err="1">
                <a:solidFill>
                  <a:schemeClr val="tx1"/>
                </a:solidFill>
              </a:rPr>
              <a:t>QoE</a:t>
            </a:r>
            <a:r>
              <a:rPr lang="en-US" sz="2200" b="0" dirty="0">
                <a:solidFill>
                  <a:schemeClr val="tx1"/>
                </a:solidFill>
              </a:rPr>
              <a:t> models into multidimensional model</a:t>
            </a:r>
          </a:p>
          <a:p>
            <a:pPr marL="800100" lvl="1" indent="-342900">
              <a:buFont typeface="Arial" charset="0"/>
              <a:buChar char="•"/>
            </a:pPr>
            <a:r>
              <a:rPr lang="en-US" sz="2200" b="0" dirty="0">
                <a:solidFill>
                  <a:schemeClr val="tx1"/>
                </a:solidFill>
              </a:rPr>
              <a:t>Additive and Multiplicative model lead to different properties</a:t>
            </a:r>
          </a:p>
          <a:p>
            <a:pPr marL="800100" lvl="1" indent="-342900">
              <a:buFont typeface="Arial" charset="0"/>
              <a:buChar char="•"/>
            </a:pPr>
            <a:r>
              <a:rPr lang="en-US" sz="2200" b="0" dirty="0">
                <a:solidFill>
                  <a:schemeClr val="tx1"/>
                </a:solidFill>
              </a:rPr>
              <a:t>Lack of Subjective data</a:t>
            </a:r>
          </a:p>
          <a:p>
            <a:pPr lvl="1">
              <a:buFont typeface="LucidaGrande" charset="0"/>
              <a:buChar char="→"/>
            </a:pPr>
            <a:r>
              <a:rPr lang="en-US" sz="2200" b="0" dirty="0">
                <a:solidFill>
                  <a:srgbClr val="00B050"/>
                </a:solidFill>
              </a:rPr>
              <a:t>Conducting subjective study for multi-factor </a:t>
            </a:r>
            <a:r>
              <a:rPr lang="en-US" sz="2200" b="0" dirty="0" err="1" smtClean="0">
                <a:solidFill>
                  <a:srgbClr val="00B050"/>
                </a:solidFill>
              </a:rPr>
              <a:t>QoE</a:t>
            </a:r>
            <a:endParaRPr lang="en-US" sz="2200" b="0" dirty="0">
              <a:solidFill>
                <a:srgbClr val="00B050"/>
              </a:solidFill>
            </a:endParaRPr>
          </a:p>
          <a:p>
            <a:pPr marL="1257300" lvl="2" indent="-342900">
              <a:buFont typeface="Arial" charset="0"/>
              <a:buChar char="•"/>
            </a:pPr>
            <a:r>
              <a:rPr lang="en-US" sz="2000" b="0" dirty="0" smtClean="0">
                <a:solidFill>
                  <a:schemeClr val="tx1"/>
                </a:solidFill>
              </a:rPr>
              <a:t>Waiting </a:t>
            </a:r>
            <a:r>
              <a:rPr lang="en-US" sz="2000" b="0" dirty="0">
                <a:solidFill>
                  <a:schemeClr val="tx1"/>
                </a:solidFill>
              </a:rPr>
              <a:t>time related impairment and quality switches all happening in the same </a:t>
            </a:r>
            <a:r>
              <a:rPr lang="en-US" sz="2000" b="0" dirty="0" smtClean="0">
                <a:solidFill>
                  <a:schemeClr val="tx1"/>
                </a:solidFill>
              </a:rPr>
              <a:t>sequence</a:t>
            </a:r>
          </a:p>
          <a:p>
            <a:pPr marL="1257300" lvl="2" indent="-342900">
              <a:buFont typeface="Arial" charset="0"/>
              <a:buChar char="•"/>
            </a:pPr>
            <a:r>
              <a:rPr lang="en-US" sz="2000" b="0" dirty="0" smtClean="0">
                <a:solidFill>
                  <a:schemeClr val="tx1"/>
                </a:solidFill>
              </a:rPr>
              <a:t>Different </a:t>
            </a:r>
            <a:r>
              <a:rPr lang="en-US" sz="2000" b="0" dirty="0">
                <a:solidFill>
                  <a:schemeClr val="tx1"/>
                </a:solidFill>
              </a:rPr>
              <a:t>number of stalling and different </a:t>
            </a:r>
            <a:r>
              <a:rPr lang="en-US" sz="2000" b="0" dirty="0" smtClean="0">
                <a:solidFill>
                  <a:schemeClr val="tx1"/>
                </a:solidFill>
              </a:rPr>
              <a:t>duration</a:t>
            </a:r>
          </a:p>
          <a:p>
            <a:pPr marL="800100" lvl="1" indent="-342900">
              <a:buFont typeface="Arial" charset="0"/>
              <a:buChar char="•"/>
            </a:pPr>
            <a:r>
              <a:rPr lang="en-US" sz="2200" b="0" dirty="0" smtClean="0">
                <a:solidFill>
                  <a:srgbClr val="0070C0"/>
                </a:solidFill>
              </a:rPr>
              <a:t>New sampling </a:t>
            </a:r>
            <a:r>
              <a:rPr lang="en-US" sz="2200" b="0" dirty="0">
                <a:solidFill>
                  <a:srgbClr val="0070C0"/>
                </a:solidFill>
              </a:rPr>
              <a:t>strategies required due </a:t>
            </a:r>
            <a:r>
              <a:rPr lang="en-US" sz="2200" b="0" dirty="0" smtClean="0">
                <a:solidFill>
                  <a:srgbClr val="0070C0"/>
                </a:solidFill>
              </a:rPr>
              <a:t>to growth of parameter space</a:t>
            </a:r>
          </a:p>
          <a:p>
            <a:pPr marL="1257300" lvl="2" indent="-342900">
              <a:buFont typeface="LucidaGrande" charset="0"/>
              <a:buChar char="→"/>
            </a:pPr>
            <a:r>
              <a:rPr lang="en-US" sz="2000" b="0" dirty="0">
                <a:solidFill>
                  <a:srgbClr val="0070C0"/>
                </a:solidFill>
              </a:rPr>
              <a:t>Adaptive approaches for parameter selection</a:t>
            </a:r>
          </a:p>
          <a:p>
            <a:pPr marL="1257300" lvl="2" indent="-342900">
              <a:buFont typeface="Arial" charset="0"/>
              <a:buChar char="•"/>
            </a:pPr>
            <a:endParaRPr lang="de-DE" sz="2200" b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6942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platzhalter 5"/>
          <p:cNvSpPr>
            <a:spLocks noGrp="1"/>
          </p:cNvSpPr>
          <p:nvPr>
            <p:ph type="body" sz="quarter" idx="11"/>
          </p:nvPr>
        </p:nvSpPr>
        <p:spPr>
          <a:xfrm>
            <a:off x="360000" y="1916832"/>
            <a:ext cx="8614138" cy="2032000"/>
          </a:xfrm>
        </p:spPr>
        <p:txBody>
          <a:bodyPr/>
          <a:lstStyle/>
          <a:p>
            <a:r>
              <a:rPr lang="en-US" dirty="0" smtClean="0"/>
              <a:t>Challenges in </a:t>
            </a:r>
            <a:r>
              <a:rPr lang="en-US" dirty="0" err="1"/>
              <a:t>QoE</a:t>
            </a:r>
            <a:r>
              <a:rPr lang="en-US" dirty="0"/>
              <a:t> Assessment of </a:t>
            </a:r>
            <a:br>
              <a:rPr lang="en-US" dirty="0"/>
            </a:br>
            <a:r>
              <a:rPr lang="en-US" dirty="0"/>
              <a:t> Adaptive Video Streaming</a:t>
            </a:r>
          </a:p>
        </p:txBody>
      </p:sp>
      <p:sp>
        <p:nvSpPr>
          <p:cNvPr id="3" name="Textplatzhalter 1"/>
          <p:cNvSpPr txBox="1">
            <a:spLocks/>
          </p:cNvSpPr>
          <p:nvPr/>
        </p:nvSpPr>
        <p:spPr bwMode="auto">
          <a:xfrm>
            <a:off x="360000" y="4860000"/>
            <a:ext cx="5969000" cy="9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180000" tIns="180000" rIns="180000" bIns="180000" numCol="1" anchor="t" anchorCtr="0" compatLnSpc="1">
            <a:prstTxWarp prst="textNoShape">
              <a:avLst/>
            </a:prstTxWarp>
          </a:bodyPr>
          <a:lstStyle>
            <a:lvl1pPr marL="0" indent="0" algn="l" defTabSz="457200" rtl="0" eaLnBrk="1" fontAlgn="base" hangingPunct="1">
              <a:spcBef>
                <a:spcPts val="0"/>
              </a:spcBef>
              <a:spcAft>
                <a:spcPts val="0"/>
              </a:spcAft>
              <a:buFont typeface="Arial" charset="0"/>
              <a:buNone/>
              <a:defRPr sz="3500" b="0" kern="1200">
                <a:solidFill>
                  <a:srgbClr val="FFFFFF"/>
                </a:solidFill>
                <a:latin typeface="Arial"/>
                <a:ea typeface="ヒラギノ角ゴ Pro W3" charset="-128"/>
                <a:cs typeface="Arial"/>
              </a:defRPr>
            </a:lvl1pPr>
            <a:lvl2pPr marL="742950" indent="-285750" algn="l" defTabSz="457200" rtl="0" eaLnBrk="1" fontAlgn="base" hangingPunct="1">
              <a:spcBef>
                <a:spcPts val="0"/>
              </a:spcBef>
              <a:spcAft>
                <a:spcPts val="0"/>
              </a:spcAft>
              <a:buFont typeface="Arial" charset="0"/>
              <a:buChar char="–"/>
              <a:defRPr sz="2000" b="0" kern="1200">
                <a:solidFill>
                  <a:schemeClr val="tx1"/>
                </a:solidFill>
                <a:latin typeface="Arial"/>
                <a:ea typeface="ヒラギノ角ゴ Pro W3" charset="-128"/>
                <a:cs typeface="Arial"/>
              </a:defRPr>
            </a:lvl2pPr>
            <a:lvl3pPr marL="895350" indent="-180975" algn="l" defTabSz="457200" rtl="0" eaLnBrk="1" fontAlgn="base" hangingPunct="1"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 typeface="Lucida Grande" charset="0"/>
              <a:buChar char="▪"/>
              <a:tabLst>
                <a:tab pos="895350" algn="l"/>
              </a:tabLst>
              <a:defRPr sz="1600" b="0" kern="1200">
                <a:solidFill>
                  <a:schemeClr val="tx1"/>
                </a:solidFill>
                <a:latin typeface="Arial"/>
                <a:ea typeface="ヒラギノ角ゴ Pro W3" charset="-128"/>
                <a:cs typeface="Arial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ヒラギノ角ゴ Pro W3" charset="-128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ヒラギノ角ゴ Pro W3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Textplatzhalter 2"/>
          <p:cNvSpPr txBox="1">
            <a:spLocks/>
          </p:cNvSpPr>
          <p:nvPr/>
        </p:nvSpPr>
        <p:spPr>
          <a:xfrm>
            <a:off x="392084" y="3948832"/>
            <a:ext cx="8028424" cy="1441450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fontAlgn="base" hangingPunct="1">
              <a:spcBef>
                <a:spcPts val="0"/>
              </a:spcBef>
              <a:spcAft>
                <a:spcPts val="0"/>
              </a:spcAft>
              <a:buFont typeface="Arial" charset="0"/>
              <a:buChar char="•"/>
              <a:defRPr sz="2400" b="0" kern="1200">
                <a:solidFill>
                  <a:schemeClr val="tx1"/>
                </a:solidFill>
                <a:latin typeface="Arial"/>
                <a:ea typeface="ヒラギノ角ゴ Pro W3" charset="-128"/>
                <a:cs typeface="Arial"/>
              </a:defRPr>
            </a:lvl1pPr>
            <a:lvl2pPr marL="742950" indent="-285750" algn="l" defTabSz="457200" rtl="0" eaLnBrk="1" fontAlgn="base" hangingPunct="1">
              <a:spcBef>
                <a:spcPts val="0"/>
              </a:spcBef>
              <a:spcAft>
                <a:spcPts val="0"/>
              </a:spcAft>
              <a:buFont typeface="Arial" charset="0"/>
              <a:buChar char="–"/>
              <a:defRPr sz="2000" b="0" kern="1200">
                <a:solidFill>
                  <a:schemeClr val="tx1"/>
                </a:solidFill>
                <a:latin typeface="Arial"/>
                <a:ea typeface="ヒラギノ角ゴ Pro W3" charset="-128"/>
                <a:cs typeface="Arial"/>
              </a:defRPr>
            </a:lvl2pPr>
            <a:lvl3pPr marL="895350" indent="-180975" algn="l" defTabSz="457200" rtl="0" eaLnBrk="1" fontAlgn="base" hangingPunct="1"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 typeface="Lucida Grande" charset="0"/>
              <a:buChar char="▪"/>
              <a:tabLst>
                <a:tab pos="895350" algn="l"/>
              </a:tabLst>
              <a:defRPr sz="1600" b="0" kern="1200">
                <a:solidFill>
                  <a:schemeClr val="tx1"/>
                </a:solidFill>
                <a:latin typeface="Arial"/>
                <a:ea typeface="ヒラギノ角ゴ Pro W3" charset="-128"/>
                <a:cs typeface="Arial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ヒラギノ角ゴ Pro W3" charset="-128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ヒラギノ角ゴ Pro W3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 smtClean="0">
                <a:solidFill>
                  <a:schemeClr val="bg1"/>
                </a:solidFill>
              </a:rPr>
              <a:t>Samira Tavakoli, Tobias </a:t>
            </a:r>
            <a:r>
              <a:rPr lang="en-US" dirty="0" err="1" smtClean="0">
                <a:solidFill>
                  <a:schemeClr val="bg1"/>
                </a:solidFill>
              </a:rPr>
              <a:t>Hoßfeld</a:t>
            </a:r>
            <a:r>
              <a:rPr lang="en-US" dirty="0" smtClean="0">
                <a:solidFill>
                  <a:schemeClr val="bg1"/>
                </a:solidFill>
              </a:rPr>
              <a:t/>
            </a:r>
            <a:br>
              <a:rPr lang="en-US" dirty="0" smtClean="0">
                <a:solidFill>
                  <a:schemeClr val="bg1"/>
                </a:solidFill>
              </a:rPr>
            </a:br>
            <a:endParaRPr lang="en-US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743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tyle2">
  <a:themeElements>
    <a:clrScheme name="UDE Farbwelt">
      <a:dk1>
        <a:srgbClr val="1A171B"/>
      </a:dk1>
      <a:lt1>
        <a:srgbClr val="FFFFFF"/>
      </a:lt1>
      <a:dk2>
        <a:srgbClr val="1A171B"/>
      </a:dk2>
      <a:lt2>
        <a:srgbClr val="EFE4BF"/>
      </a:lt2>
      <a:accent1>
        <a:srgbClr val="004C93"/>
      </a:accent1>
      <a:accent2>
        <a:srgbClr val="EFE4BF"/>
      </a:accent2>
      <a:accent3>
        <a:srgbClr val="DFE4F2"/>
      </a:accent3>
      <a:accent4>
        <a:srgbClr val="004C93"/>
      </a:accent4>
      <a:accent5>
        <a:srgbClr val="4BACC6"/>
      </a:accent5>
      <a:accent6>
        <a:srgbClr val="F79646"/>
      </a:accent6>
      <a:hlink>
        <a:srgbClr val="1A171B"/>
      </a:hlink>
      <a:folHlink>
        <a:srgbClr val="004C93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i3_powerpoint_2003_style</Template>
  <TotalTime>15838</TotalTime>
  <Words>1077</Words>
  <Application>Microsoft Macintosh PowerPoint</Application>
  <PresentationFormat>On-screen Show (4:3)</PresentationFormat>
  <Paragraphs>243</Paragraphs>
  <Slides>19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9" baseType="lpstr">
      <vt:lpstr>.AppleSystemUIFont</vt:lpstr>
      <vt:lpstr>Arial Rounded MT Bold</vt:lpstr>
      <vt:lpstr>Calibri</vt:lpstr>
      <vt:lpstr>Lucida Grande</vt:lpstr>
      <vt:lpstr>LucidaGrande</vt:lpstr>
      <vt:lpstr>Times</vt:lpstr>
      <vt:lpstr>Wingdings</vt:lpstr>
      <vt:lpstr>ヒラギノ角ゴ Pro W3</vt:lpstr>
      <vt:lpstr>Arial</vt:lpstr>
      <vt:lpstr>style2</vt:lpstr>
      <vt:lpstr>PowerPoint Presentation</vt:lpstr>
      <vt:lpstr>HTTP Adaptive Streaming </vt:lpstr>
      <vt:lpstr>Observation Points for HAS QoE measurement</vt:lpstr>
      <vt:lpstr>Different entities concern from different perspectives</vt:lpstr>
      <vt:lpstr>PowerPoint Presentation</vt:lpstr>
      <vt:lpstr>Two Survey on HAS Subjective QoE Studies</vt:lpstr>
      <vt:lpstr>Example of contrary reported outcomes: Switching Frequency vs. Time on Layer</vt:lpstr>
      <vt:lpstr>Several Research Questions still Open</vt:lpstr>
      <vt:lpstr>Challenges in performing subjective studies</vt:lpstr>
      <vt:lpstr>PowerPoint Presentation</vt:lpstr>
      <vt:lpstr>Simple QoE Model for Two Quality Layers</vt:lpstr>
      <vt:lpstr>Objective Characterization of Adaptive Bitrate Videos</vt:lpstr>
      <vt:lpstr>PowerPoint Presentation</vt:lpstr>
      <vt:lpstr>Which Temporal Pooling method to employ?</vt:lpstr>
      <vt:lpstr>Multiple factors: Additive or Multiplicative relationship? </vt:lpstr>
      <vt:lpstr>PowerPoint Presentation</vt:lpstr>
      <vt:lpstr>PowerPoint Presentation</vt:lpstr>
      <vt:lpstr>On Objective QoE Modeling</vt:lpstr>
      <vt:lpstr>PowerPoint Presentation</vt:lpstr>
    </vt:vector>
  </TitlesOfParts>
  <Company>University of Würzburg</Company>
  <LinksUpToDate>false</LinksUpToDate>
  <SharedDoc>false</SharedDoc>
  <HyperlinksChanged>false</HyperlinksChanged>
  <AppVersion>15.0026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Improving QoE for HTTP Adaptive Video Streaming</dc:title>
  <dc:creator>Tobias Hoßfeld</dc:creator>
  <cp:lastModifiedBy>Samira Tavakoli</cp:lastModifiedBy>
  <cp:revision>2020</cp:revision>
  <cp:lastPrinted>2011-12-14T18:21:40Z</cp:lastPrinted>
  <dcterms:created xsi:type="dcterms:W3CDTF">2007-01-25T18:59:56Z</dcterms:created>
  <dcterms:modified xsi:type="dcterms:W3CDTF">2016-10-27T09:54:34Z</dcterms:modified>
</cp:coreProperties>
</file>