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1"/>
  </p:sldMasterIdLst>
  <p:notesMasterIdLst>
    <p:notesMasterId r:id="rId16"/>
  </p:notesMasterIdLst>
  <p:handoutMasterIdLst>
    <p:handoutMasterId r:id="rId17"/>
  </p:handoutMasterIdLst>
  <p:sldIdLst>
    <p:sldId id="434" r:id="rId2"/>
    <p:sldId id="431" r:id="rId3"/>
    <p:sldId id="432" r:id="rId4"/>
    <p:sldId id="433" r:id="rId5"/>
    <p:sldId id="438" r:id="rId6"/>
    <p:sldId id="439" r:id="rId7"/>
    <p:sldId id="440" r:id="rId8"/>
    <p:sldId id="441" r:id="rId9"/>
    <p:sldId id="442" r:id="rId10"/>
    <p:sldId id="443" r:id="rId11"/>
    <p:sldId id="444" r:id="rId12"/>
    <p:sldId id="445" r:id="rId13"/>
    <p:sldId id="446" r:id="rId14"/>
    <p:sldId id="416" r:id="rId15"/>
  </p:sldIdLst>
  <p:sldSz cx="6858000" cy="5143500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B"/>
    <a:srgbClr val="212226"/>
    <a:srgbClr val="2929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4648" autoAdjust="0"/>
  </p:normalViewPr>
  <p:slideViewPr>
    <p:cSldViewPr snapToGrid="0" snapToObjects="1">
      <p:cViewPr varScale="1">
        <p:scale>
          <a:sx n="142" d="100"/>
          <a:sy n="142" d="100"/>
        </p:scale>
        <p:origin x="1784" y="176"/>
      </p:cViewPr>
      <p:guideLst>
        <p:guide orient="horz" pos="1620"/>
        <p:guide pos="2160"/>
      </p:guideLst>
    </p:cSldViewPr>
  </p:slideViewPr>
  <p:outlineViewPr>
    <p:cViewPr>
      <p:scale>
        <a:sx n="33" d="100"/>
        <a:sy n="33" d="100"/>
      </p:scale>
      <p:origin x="0" y="117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CB460D-AE85-6540-A677-759C80853789}" type="datetimeFigureOut">
              <a:rPr lang="pl-PL" smtClean="0"/>
              <a:t>01.03.2016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CC731C-B001-D64E-8B0E-E5D65C5C775C}" type="slidenum">
              <a:rPr lang="pl-PL" smtClean="0"/>
              <a:t>‹nr›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918036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5241756"/>
      </p:ext>
    </p:extLst>
  </p:cSld>
  <p:clrMap bg1="lt1" tx1="dk1" bg2="dk2" tx2="lt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86555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857251" y="841762"/>
            <a:ext cx="5143500" cy="1790500"/>
          </a:xfrm>
          <a:prstGeom prst="rect">
            <a:avLst/>
          </a:prstGeom>
        </p:spPr>
        <p:txBody>
          <a:bodyPr anchor="b"/>
          <a:lstStyle>
            <a:lvl1pPr algn="ctr">
              <a:defRPr sz="3853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857251" y="2701418"/>
            <a:ext cx="5143500" cy="124157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41"/>
            </a:lvl1pPr>
            <a:lvl2pPr marL="293568" indent="0" algn="ctr">
              <a:buNone/>
              <a:defRPr sz="1284"/>
            </a:lvl2pPr>
            <a:lvl3pPr marL="587136" indent="0" algn="ctr">
              <a:buNone/>
              <a:defRPr sz="1156"/>
            </a:lvl3pPr>
            <a:lvl4pPr marL="880704" indent="0" algn="ctr">
              <a:buNone/>
              <a:defRPr sz="1027"/>
            </a:lvl4pPr>
            <a:lvl5pPr marL="1174272" indent="0" algn="ctr">
              <a:buNone/>
              <a:defRPr sz="1027"/>
            </a:lvl5pPr>
            <a:lvl6pPr marL="1467841" indent="0" algn="ctr">
              <a:buNone/>
              <a:defRPr sz="1027"/>
            </a:lvl6pPr>
            <a:lvl7pPr marL="1761409" indent="0" algn="ctr">
              <a:buNone/>
              <a:defRPr sz="1027"/>
            </a:lvl7pPr>
            <a:lvl8pPr marL="2054977" indent="0" algn="ctr">
              <a:buNone/>
              <a:defRPr sz="1027"/>
            </a:lvl8pPr>
            <a:lvl9pPr marL="2348545" indent="0" algn="ctr">
              <a:buNone/>
              <a:defRPr sz="1027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D4DFD7-0521-664E-BA38-A5EAE8CB7AA5}" type="slidenum">
              <a:rPr lang="en-US" altLang="pl-PL"/>
              <a:pPr>
                <a:defRPr/>
              </a:pPr>
              <a:t>‹nr›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3641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71947" y="273384"/>
            <a:ext cx="5914108" cy="994122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1947" y="1369079"/>
            <a:ext cx="5914108" cy="32633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AD1C0C-54A0-894E-BD4A-BD3462993F1C}" type="slidenum">
              <a:rPr lang="en-US" altLang="pl-PL"/>
              <a:pPr>
                <a:defRPr/>
              </a:pPr>
              <a:t>‹nr›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580460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869" y="1282634"/>
            <a:ext cx="5915127" cy="2139523"/>
          </a:xfrm>
          <a:prstGeom prst="rect">
            <a:avLst/>
          </a:prstGeom>
        </p:spPr>
        <p:txBody>
          <a:bodyPr anchor="b"/>
          <a:lstStyle>
            <a:lvl1pPr>
              <a:defRPr sz="3853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67869" y="3441607"/>
            <a:ext cx="5915127" cy="11259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41"/>
            </a:lvl1pPr>
            <a:lvl2pPr marL="293568" indent="0">
              <a:buNone/>
              <a:defRPr sz="1284"/>
            </a:lvl2pPr>
            <a:lvl3pPr marL="587136" indent="0">
              <a:buNone/>
              <a:defRPr sz="1156"/>
            </a:lvl3pPr>
            <a:lvl4pPr marL="880704" indent="0">
              <a:buNone/>
              <a:defRPr sz="1027"/>
            </a:lvl4pPr>
            <a:lvl5pPr marL="1174272" indent="0">
              <a:buNone/>
              <a:defRPr sz="1027"/>
            </a:lvl5pPr>
            <a:lvl6pPr marL="1467841" indent="0">
              <a:buNone/>
              <a:defRPr sz="1027"/>
            </a:lvl6pPr>
            <a:lvl7pPr marL="1761409" indent="0">
              <a:buNone/>
              <a:defRPr sz="1027"/>
            </a:lvl7pPr>
            <a:lvl8pPr marL="2054977" indent="0">
              <a:buNone/>
              <a:defRPr sz="1027"/>
            </a:lvl8pPr>
            <a:lvl9pPr marL="2348545" indent="0">
              <a:buNone/>
              <a:defRPr sz="1027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715C0-E3B5-C947-9FA1-AAF2BBB96B0D}" type="slidenum">
              <a:rPr lang="en-US" altLang="pl-PL"/>
              <a:pPr>
                <a:defRPr/>
              </a:pPr>
              <a:t>‹nr›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929621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71947" y="273384"/>
            <a:ext cx="5914108" cy="994122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71947" y="1369079"/>
            <a:ext cx="2908126" cy="32633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3477927" y="1369079"/>
            <a:ext cx="2908127" cy="32633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4A1FE-D2FA-764D-99DD-9A0AA2D12367}" type="slidenum">
              <a:rPr lang="en-US" altLang="pl-PL"/>
              <a:pPr>
                <a:defRPr/>
              </a:pPr>
              <a:t>‹nr›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998450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71946" y="273384"/>
            <a:ext cx="5915127" cy="994122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71947" y="1261023"/>
            <a:ext cx="2902010" cy="61808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41" b="1"/>
            </a:lvl1pPr>
            <a:lvl2pPr marL="293568" indent="0">
              <a:buNone/>
              <a:defRPr sz="1284" b="1"/>
            </a:lvl2pPr>
            <a:lvl3pPr marL="587136" indent="0">
              <a:buNone/>
              <a:defRPr sz="1156" b="1"/>
            </a:lvl3pPr>
            <a:lvl4pPr marL="880704" indent="0">
              <a:buNone/>
              <a:defRPr sz="1027" b="1"/>
            </a:lvl4pPr>
            <a:lvl5pPr marL="1174272" indent="0">
              <a:buNone/>
              <a:defRPr sz="1027" b="1"/>
            </a:lvl5pPr>
            <a:lvl6pPr marL="1467841" indent="0">
              <a:buNone/>
              <a:defRPr sz="1027" b="1"/>
            </a:lvl6pPr>
            <a:lvl7pPr marL="1761409" indent="0">
              <a:buNone/>
              <a:defRPr sz="1027" b="1"/>
            </a:lvl7pPr>
            <a:lvl8pPr marL="2054977" indent="0">
              <a:buNone/>
              <a:defRPr sz="1027" b="1"/>
            </a:lvl8pPr>
            <a:lvl9pPr marL="2348545" indent="0">
              <a:buNone/>
              <a:defRPr sz="1027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1947" y="1879107"/>
            <a:ext cx="2902010" cy="276301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3471811" y="1261023"/>
            <a:ext cx="2915262" cy="61808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41" b="1"/>
            </a:lvl1pPr>
            <a:lvl2pPr marL="293568" indent="0">
              <a:buNone/>
              <a:defRPr sz="1284" b="1"/>
            </a:lvl2pPr>
            <a:lvl3pPr marL="587136" indent="0">
              <a:buNone/>
              <a:defRPr sz="1156" b="1"/>
            </a:lvl3pPr>
            <a:lvl4pPr marL="880704" indent="0">
              <a:buNone/>
              <a:defRPr sz="1027" b="1"/>
            </a:lvl4pPr>
            <a:lvl5pPr marL="1174272" indent="0">
              <a:buNone/>
              <a:defRPr sz="1027" b="1"/>
            </a:lvl5pPr>
            <a:lvl6pPr marL="1467841" indent="0">
              <a:buNone/>
              <a:defRPr sz="1027" b="1"/>
            </a:lvl6pPr>
            <a:lvl7pPr marL="1761409" indent="0">
              <a:buNone/>
              <a:defRPr sz="1027" b="1"/>
            </a:lvl7pPr>
            <a:lvl8pPr marL="2054977" indent="0">
              <a:buNone/>
              <a:defRPr sz="1027" b="1"/>
            </a:lvl8pPr>
            <a:lvl9pPr marL="2348545" indent="0">
              <a:buNone/>
              <a:defRPr sz="1027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3471811" y="1879107"/>
            <a:ext cx="2915262" cy="276301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71B38-9364-824B-AE40-C4E5A2C344AA}" type="slidenum">
              <a:rPr lang="en-US" altLang="pl-PL"/>
              <a:pPr>
                <a:defRPr/>
              </a:pPr>
              <a:t>‹nr›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320743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71947" y="273384"/>
            <a:ext cx="5914108" cy="994122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3FE72-3FA1-A240-B23D-C01FD1F47F92}" type="slidenum">
              <a:rPr lang="en-US" altLang="pl-PL"/>
              <a:pPr>
                <a:defRPr/>
              </a:pPr>
              <a:t>‹nr›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338541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A5E30A-E2FD-C84B-BA31-E72BE8528C2D}" type="slidenum">
              <a:rPr lang="en-US" altLang="pl-PL"/>
              <a:pPr>
                <a:defRPr/>
              </a:pPr>
              <a:t>‹nr›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977569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71947" y="342540"/>
            <a:ext cx="2211929" cy="1200510"/>
          </a:xfrm>
          <a:prstGeom prst="rect">
            <a:avLst/>
          </a:prstGeom>
        </p:spPr>
        <p:txBody>
          <a:bodyPr anchor="b"/>
          <a:lstStyle>
            <a:lvl1pPr>
              <a:defRPr sz="2055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915262" y="740189"/>
            <a:ext cx="3471812" cy="3655559"/>
          </a:xfrm>
          <a:prstGeom prst="rect">
            <a:avLst/>
          </a:prstGeom>
        </p:spPr>
        <p:txBody>
          <a:bodyPr/>
          <a:lstStyle>
            <a:lvl1pPr>
              <a:defRPr sz="2055"/>
            </a:lvl1pPr>
            <a:lvl2pPr>
              <a:defRPr sz="1798"/>
            </a:lvl2pPr>
            <a:lvl3pPr>
              <a:defRPr sz="1541"/>
            </a:lvl3pPr>
            <a:lvl4pPr>
              <a:defRPr sz="1284"/>
            </a:lvl4pPr>
            <a:lvl5pPr>
              <a:defRPr sz="1284"/>
            </a:lvl5pPr>
            <a:lvl6pPr>
              <a:defRPr sz="1284"/>
            </a:lvl6pPr>
            <a:lvl7pPr>
              <a:defRPr sz="1284"/>
            </a:lvl7pPr>
            <a:lvl8pPr>
              <a:defRPr sz="1284"/>
            </a:lvl8pPr>
            <a:lvl9pPr>
              <a:defRPr sz="1284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71947" y="1543050"/>
            <a:ext cx="2211929" cy="28591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27"/>
            </a:lvl1pPr>
            <a:lvl2pPr marL="293568" indent="0">
              <a:buNone/>
              <a:defRPr sz="899"/>
            </a:lvl2pPr>
            <a:lvl3pPr marL="587136" indent="0">
              <a:buNone/>
              <a:defRPr sz="771"/>
            </a:lvl3pPr>
            <a:lvl4pPr marL="880704" indent="0">
              <a:buNone/>
              <a:defRPr sz="642"/>
            </a:lvl4pPr>
            <a:lvl5pPr marL="1174272" indent="0">
              <a:buNone/>
              <a:defRPr sz="642"/>
            </a:lvl5pPr>
            <a:lvl6pPr marL="1467841" indent="0">
              <a:buNone/>
              <a:defRPr sz="642"/>
            </a:lvl6pPr>
            <a:lvl7pPr marL="1761409" indent="0">
              <a:buNone/>
              <a:defRPr sz="642"/>
            </a:lvl7pPr>
            <a:lvl8pPr marL="2054977" indent="0">
              <a:buNone/>
              <a:defRPr sz="642"/>
            </a:lvl8pPr>
            <a:lvl9pPr marL="2348545" indent="0">
              <a:buNone/>
              <a:defRPr sz="642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79EFE3-5F2A-B74C-80D0-2208090581FD}" type="slidenum">
              <a:rPr lang="en-US" altLang="pl-PL"/>
              <a:pPr>
                <a:defRPr/>
              </a:pPr>
              <a:t>‹nr›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409829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71947" y="342540"/>
            <a:ext cx="2211929" cy="1200510"/>
          </a:xfrm>
          <a:prstGeom prst="rect">
            <a:avLst/>
          </a:prstGeom>
        </p:spPr>
        <p:txBody>
          <a:bodyPr anchor="b"/>
          <a:lstStyle>
            <a:lvl1pPr>
              <a:defRPr sz="2055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915262" y="740189"/>
            <a:ext cx="3471812" cy="36555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55"/>
            </a:lvl1pPr>
            <a:lvl2pPr marL="293568" indent="0">
              <a:buNone/>
              <a:defRPr sz="1798"/>
            </a:lvl2pPr>
            <a:lvl3pPr marL="587136" indent="0">
              <a:buNone/>
              <a:defRPr sz="1541"/>
            </a:lvl3pPr>
            <a:lvl4pPr marL="880704" indent="0">
              <a:buNone/>
              <a:defRPr sz="1284"/>
            </a:lvl4pPr>
            <a:lvl5pPr marL="1174272" indent="0">
              <a:buNone/>
              <a:defRPr sz="1284"/>
            </a:lvl5pPr>
            <a:lvl6pPr marL="1467841" indent="0">
              <a:buNone/>
              <a:defRPr sz="1284"/>
            </a:lvl6pPr>
            <a:lvl7pPr marL="1761409" indent="0">
              <a:buNone/>
              <a:defRPr sz="1284"/>
            </a:lvl7pPr>
            <a:lvl8pPr marL="2054977" indent="0">
              <a:buNone/>
              <a:defRPr sz="1284"/>
            </a:lvl8pPr>
            <a:lvl9pPr marL="2348545" indent="0">
              <a:buNone/>
              <a:defRPr sz="1284"/>
            </a:lvl9pPr>
          </a:lstStyle>
          <a:p>
            <a:pPr lvl="0"/>
            <a:r>
              <a:rPr lang="pl-PL" noProof="0" smtClean="0">
                <a:sym typeface="Arial" panose="020B0604020202020204" pitchFamily="34" charset="0"/>
              </a:rPr>
              <a:t>Przeciągnij obraz na symbol zastępczy lub kliknij ikonę, aby go dodać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71947" y="1543050"/>
            <a:ext cx="2211929" cy="28591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27"/>
            </a:lvl1pPr>
            <a:lvl2pPr marL="293568" indent="0">
              <a:buNone/>
              <a:defRPr sz="899"/>
            </a:lvl2pPr>
            <a:lvl3pPr marL="587136" indent="0">
              <a:buNone/>
              <a:defRPr sz="771"/>
            </a:lvl3pPr>
            <a:lvl4pPr marL="880704" indent="0">
              <a:buNone/>
              <a:defRPr sz="642"/>
            </a:lvl4pPr>
            <a:lvl5pPr marL="1174272" indent="0">
              <a:buNone/>
              <a:defRPr sz="642"/>
            </a:lvl5pPr>
            <a:lvl6pPr marL="1467841" indent="0">
              <a:buNone/>
              <a:defRPr sz="642"/>
            </a:lvl6pPr>
            <a:lvl7pPr marL="1761409" indent="0">
              <a:buNone/>
              <a:defRPr sz="642"/>
            </a:lvl7pPr>
            <a:lvl8pPr marL="2054977" indent="0">
              <a:buNone/>
              <a:defRPr sz="642"/>
            </a:lvl8pPr>
            <a:lvl9pPr marL="2348545" indent="0">
              <a:buNone/>
              <a:defRPr sz="642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A4578-4519-6847-BDF3-374E59FFE0A8}" type="slidenum">
              <a:rPr lang="en-US" altLang="pl-PL"/>
              <a:pPr>
                <a:defRPr/>
              </a:pPr>
              <a:t>‹nr›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015947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71947" y="273384"/>
            <a:ext cx="5914108" cy="994122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71947" y="1369079"/>
            <a:ext cx="5914108" cy="32633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62E64-66CE-3E4C-90A2-E9BF75615B9C}" type="slidenum">
              <a:rPr lang="en-US" altLang="pl-PL"/>
              <a:pPr>
                <a:defRPr/>
              </a:pPr>
              <a:t>‹nr›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79945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4908037" y="273384"/>
            <a:ext cx="1478017" cy="4359008"/>
          </a:xfrm>
          <a:prstGeom prst="rect">
            <a:avLst/>
          </a:prstGeom>
        </p:spPr>
        <p:txBody>
          <a:bodyPr vert="eaVert"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71947" y="273384"/>
            <a:ext cx="4338235" cy="435900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E9AD86-27F7-1E47-B254-F26444AD3188}" type="slidenum">
              <a:rPr lang="en-US" altLang="pl-PL"/>
              <a:pPr>
                <a:defRPr/>
              </a:pPr>
              <a:t>‹nr›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266732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/>
          </p:cNvSpPr>
          <p:nvPr>
            <p:ph type="sldNum" sz="quarter" idx="2"/>
          </p:nvPr>
        </p:nvSpPr>
        <p:spPr bwMode="auto">
          <a:xfrm>
            <a:off x="6127146" y="4690743"/>
            <a:ext cx="221193" cy="221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52144" tIns="52144" rIns="52144" bIns="52144" numCol="1" anchor="t" anchorCtr="0" compatLnSpc="1">
            <a:prstTxWarp prst="textNoShape">
              <a:avLst/>
            </a:prstTxWarp>
          </a:bodyPr>
          <a:lstStyle>
            <a:lvl1pPr algn="r" defTabSz="669703" eaLnBrk="1">
              <a:defRPr sz="1027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pPr>
              <a:defRPr/>
            </a:pPr>
            <a:fld id="{73C093B5-76B7-2544-88F2-51B9DAF46006}" type="slidenum">
              <a:rPr lang="en-US" altLang="pl-PL"/>
              <a:pPr>
                <a:defRPr/>
              </a:pPr>
              <a:t>‹nr›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26126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sldNum="0" hdr="0" ftr="0"/>
  <p:txStyles>
    <p:titleStyle>
      <a:lvl1pPr algn="ctr" defTabSz="669703" rtl="0" eaLnBrk="1" fontAlgn="base" hangingPunct="1">
        <a:spcBef>
          <a:spcPct val="0"/>
        </a:spcBef>
        <a:spcAft>
          <a:spcPct val="0"/>
        </a:spcAft>
        <a:defRPr sz="3210" kern="1200">
          <a:solidFill>
            <a:srgbClr val="000000"/>
          </a:solidFill>
          <a:latin typeface="+mj-lt"/>
          <a:ea typeface="Arial" charset="0"/>
          <a:cs typeface="+mj-cs"/>
          <a:sym typeface="Arial" charset="0"/>
        </a:defRPr>
      </a:lvl1pPr>
      <a:lvl2pPr algn="ctr" defTabSz="669703" rtl="0" eaLnBrk="1" fontAlgn="base" hangingPunct="1">
        <a:spcBef>
          <a:spcPct val="0"/>
        </a:spcBef>
        <a:spcAft>
          <a:spcPct val="0"/>
        </a:spcAft>
        <a:defRPr sz="3210">
          <a:solidFill>
            <a:srgbClr val="000000"/>
          </a:solidFill>
          <a:latin typeface="Arial" panose="020B0604020202020204" pitchFamily="34" charset="0"/>
          <a:ea typeface="Arial" charset="0"/>
          <a:cs typeface="Arial" panose="020B0604020202020204" pitchFamily="34" charset="0"/>
          <a:sym typeface="Arial" charset="0"/>
        </a:defRPr>
      </a:lvl2pPr>
      <a:lvl3pPr algn="ctr" defTabSz="669703" rtl="0" eaLnBrk="1" fontAlgn="base" hangingPunct="1">
        <a:spcBef>
          <a:spcPct val="0"/>
        </a:spcBef>
        <a:spcAft>
          <a:spcPct val="0"/>
        </a:spcAft>
        <a:defRPr sz="3210">
          <a:solidFill>
            <a:srgbClr val="000000"/>
          </a:solidFill>
          <a:latin typeface="Arial" panose="020B0604020202020204" pitchFamily="34" charset="0"/>
          <a:ea typeface="Arial" charset="0"/>
          <a:cs typeface="Arial" panose="020B0604020202020204" pitchFamily="34" charset="0"/>
          <a:sym typeface="Arial" charset="0"/>
        </a:defRPr>
      </a:lvl3pPr>
      <a:lvl4pPr algn="ctr" defTabSz="669703" rtl="0" eaLnBrk="1" fontAlgn="base" hangingPunct="1">
        <a:spcBef>
          <a:spcPct val="0"/>
        </a:spcBef>
        <a:spcAft>
          <a:spcPct val="0"/>
        </a:spcAft>
        <a:defRPr sz="3210">
          <a:solidFill>
            <a:srgbClr val="000000"/>
          </a:solidFill>
          <a:latin typeface="Arial" panose="020B0604020202020204" pitchFamily="34" charset="0"/>
          <a:ea typeface="Arial" charset="0"/>
          <a:cs typeface="Arial" panose="020B0604020202020204" pitchFamily="34" charset="0"/>
          <a:sym typeface="Arial" charset="0"/>
        </a:defRPr>
      </a:lvl4pPr>
      <a:lvl5pPr algn="ctr" defTabSz="669703" rtl="0" eaLnBrk="1" fontAlgn="base" hangingPunct="1">
        <a:spcBef>
          <a:spcPct val="0"/>
        </a:spcBef>
        <a:spcAft>
          <a:spcPct val="0"/>
        </a:spcAft>
        <a:defRPr sz="3210">
          <a:solidFill>
            <a:srgbClr val="000000"/>
          </a:solidFill>
          <a:latin typeface="Arial" panose="020B0604020202020204" pitchFamily="34" charset="0"/>
          <a:ea typeface="Arial" charset="0"/>
          <a:cs typeface="Arial" panose="020B0604020202020204" pitchFamily="34" charset="0"/>
          <a:sym typeface="Arial" charset="0"/>
        </a:defRPr>
      </a:lvl5pPr>
      <a:lvl6pPr marL="293568" algn="ctr" defTabSz="669703" rtl="0" eaLnBrk="1" fontAlgn="base" hangingPunct="1">
        <a:spcBef>
          <a:spcPct val="0"/>
        </a:spcBef>
        <a:spcAft>
          <a:spcPct val="0"/>
        </a:spcAft>
        <a:defRPr sz="321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587136" algn="ctr" defTabSz="669703" rtl="0" eaLnBrk="1" fontAlgn="base" hangingPunct="1">
        <a:spcBef>
          <a:spcPct val="0"/>
        </a:spcBef>
        <a:spcAft>
          <a:spcPct val="0"/>
        </a:spcAft>
        <a:defRPr sz="321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880704" algn="ctr" defTabSz="669703" rtl="0" eaLnBrk="1" fontAlgn="base" hangingPunct="1">
        <a:spcBef>
          <a:spcPct val="0"/>
        </a:spcBef>
        <a:spcAft>
          <a:spcPct val="0"/>
        </a:spcAft>
        <a:defRPr sz="321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174272" algn="ctr" defTabSz="669703" rtl="0" eaLnBrk="1" fontAlgn="base" hangingPunct="1">
        <a:spcBef>
          <a:spcPct val="0"/>
        </a:spcBef>
        <a:spcAft>
          <a:spcPct val="0"/>
        </a:spcAft>
        <a:defRPr sz="321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lvl1pPr marL="250756" indent="-250756" algn="l" defTabSz="669703" rtl="0" eaLnBrk="1" fontAlgn="base" hangingPunct="1">
        <a:spcBef>
          <a:spcPts val="514"/>
        </a:spcBef>
        <a:spcAft>
          <a:spcPct val="0"/>
        </a:spcAft>
        <a:buSzPct val="100000"/>
        <a:buChar char="»"/>
        <a:defRPr sz="2312" kern="1200">
          <a:solidFill>
            <a:srgbClr val="000000"/>
          </a:solidFill>
          <a:latin typeface="+mn-lt"/>
          <a:ea typeface="Arial" charset="0"/>
          <a:cs typeface="+mn-cs"/>
          <a:sym typeface="Arial" charset="0"/>
        </a:defRPr>
      </a:lvl1pPr>
      <a:lvl2pPr marL="805274" indent="-470932" algn="l" defTabSz="669703" rtl="0" eaLnBrk="1" fontAlgn="base" hangingPunct="1">
        <a:spcBef>
          <a:spcPts val="514"/>
        </a:spcBef>
        <a:spcAft>
          <a:spcPct val="0"/>
        </a:spcAft>
        <a:buSzPct val="100000"/>
        <a:buChar char="–"/>
        <a:defRPr sz="2312" kern="1200">
          <a:solidFill>
            <a:srgbClr val="000000"/>
          </a:solidFill>
          <a:latin typeface="+mn-lt"/>
          <a:ea typeface="Arial" charset="0"/>
          <a:cs typeface="+mn-cs"/>
          <a:sym typeface="Arial" charset="0"/>
        </a:defRPr>
      </a:lvl2pPr>
      <a:lvl3pPr marL="1114132" indent="-444430" algn="l" defTabSz="669703" rtl="0" eaLnBrk="1" fontAlgn="base" hangingPunct="1">
        <a:spcBef>
          <a:spcPts val="514"/>
        </a:spcBef>
        <a:spcAft>
          <a:spcPct val="0"/>
        </a:spcAft>
        <a:buSzPct val="100000"/>
        <a:buChar char="•"/>
        <a:defRPr sz="2312" kern="1200">
          <a:solidFill>
            <a:srgbClr val="000000"/>
          </a:solidFill>
          <a:latin typeface="+mn-lt"/>
          <a:ea typeface="Arial" charset="0"/>
          <a:cs typeface="+mn-cs"/>
          <a:sym typeface="Arial" charset="0"/>
        </a:defRPr>
      </a:lvl3pPr>
      <a:lvl4pPr marL="1530020" indent="-525976" algn="l" defTabSz="669703" rtl="0" eaLnBrk="1" fontAlgn="base" hangingPunct="1">
        <a:spcBef>
          <a:spcPts val="514"/>
        </a:spcBef>
        <a:spcAft>
          <a:spcPct val="0"/>
        </a:spcAft>
        <a:buSzPct val="100000"/>
        <a:buChar char="–"/>
        <a:defRPr sz="2312" kern="1200">
          <a:solidFill>
            <a:srgbClr val="000000"/>
          </a:solidFill>
          <a:latin typeface="+mn-lt"/>
          <a:ea typeface="Arial" charset="0"/>
          <a:cs typeface="+mn-cs"/>
          <a:sym typeface="Arial" charset="0"/>
        </a:defRPr>
      </a:lvl4pPr>
      <a:lvl5pPr marL="2008087" indent="-668683" algn="l" defTabSz="669703" rtl="0" eaLnBrk="1" fontAlgn="base" hangingPunct="1">
        <a:spcBef>
          <a:spcPts val="514"/>
        </a:spcBef>
        <a:spcAft>
          <a:spcPct val="0"/>
        </a:spcAft>
        <a:buSzPct val="100000"/>
        <a:buChar char="»"/>
        <a:defRPr sz="2312" kern="1200">
          <a:solidFill>
            <a:srgbClr val="000000"/>
          </a:solidFill>
          <a:latin typeface="+mn-lt"/>
          <a:ea typeface="Arial" charset="0"/>
          <a:cs typeface="+mn-cs"/>
          <a:sym typeface="Arial" charset="0"/>
        </a:defRPr>
      </a:lvl5pPr>
      <a:lvl6pPr marL="1614625" indent="-146784" algn="l" defTabSz="587136" rtl="0" eaLnBrk="1" latinLnBrk="0" hangingPunct="1">
        <a:lnSpc>
          <a:spcPct val="90000"/>
        </a:lnSpc>
        <a:spcBef>
          <a:spcPts val="321"/>
        </a:spcBef>
        <a:buFont typeface="Arial" panose="020B0604020202020204" pitchFamily="34" charset="0"/>
        <a:buChar char="•"/>
        <a:defRPr sz="1156" kern="1200">
          <a:solidFill>
            <a:schemeClr val="tx1"/>
          </a:solidFill>
          <a:latin typeface="+mn-lt"/>
          <a:ea typeface="+mn-ea"/>
          <a:cs typeface="+mn-cs"/>
        </a:defRPr>
      </a:lvl6pPr>
      <a:lvl7pPr marL="1908193" indent="-146784" algn="l" defTabSz="587136" rtl="0" eaLnBrk="1" latinLnBrk="0" hangingPunct="1">
        <a:lnSpc>
          <a:spcPct val="90000"/>
        </a:lnSpc>
        <a:spcBef>
          <a:spcPts val="321"/>
        </a:spcBef>
        <a:buFont typeface="Arial" panose="020B0604020202020204" pitchFamily="34" charset="0"/>
        <a:buChar char="•"/>
        <a:defRPr sz="1156" kern="1200">
          <a:solidFill>
            <a:schemeClr val="tx1"/>
          </a:solidFill>
          <a:latin typeface="+mn-lt"/>
          <a:ea typeface="+mn-ea"/>
          <a:cs typeface="+mn-cs"/>
        </a:defRPr>
      </a:lvl7pPr>
      <a:lvl8pPr marL="2201761" indent="-146784" algn="l" defTabSz="587136" rtl="0" eaLnBrk="1" latinLnBrk="0" hangingPunct="1">
        <a:lnSpc>
          <a:spcPct val="90000"/>
        </a:lnSpc>
        <a:spcBef>
          <a:spcPts val="321"/>
        </a:spcBef>
        <a:buFont typeface="Arial" panose="020B0604020202020204" pitchFamily="34" charset="0"/>
        <a:buChar char="•"/>
        <a:defRPr sz="1156" kern="1200">
          <a:solidFill>
            <a:schemeClr val="tx1"/>
          </a:solidFill>
          <a:latin typeface="+mn-lt"/>
          <a:ea typeface="+mn-ea"/>
          <a:cs typeface="+mn-cs"/>
        </a:defRPr>
      </a:lvl8pPr>
      <a:lvl9pPr marL="2495329" indent="-146784" algn="l" defTabSz="587136" rtl="0" eaLnBrk="1" latinLnBrk="0" hangingPunct="1">
        <a:lnSpc>
          <a:spcPct val="90000"/>
        </a:lnSpc>
        <a:spcBef>
          <a:spcPts val="321"/>
        </a:spcBef>
        <a:buFont typeface="Arial" panose="020B0604020202020204" pitchFamily="34" charset="0"/>
        <a:buChar char="•"/>
        <a:defRPr sz="115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587136" rtl="0" eaLnBrk="1" latinLnBrk="0" hangingPunct="1">
        <a:defRPr sz="1156" kern="1200">
          <a:solidFill>
            <a:schemeClr val="tx1"/>
          </a:solidFill>
          <a:latin typeface="+mn-lt"/>
          <a:ea typeface="+mn-ea"/>
          <a:cs typeface="+mn-cs"/>
        </a:defRPr>
      </a:lvl1pPr>
      <a:lvl2pPr marL="293568" algn="l" defTabSz="587136" rtl="0" eaLnBrk="1" latinLnBrk="0" hangingPunct="1">
        <a:defRPr sz="1156" kern="1200">
          <a:solidFill>
            <a:schemeClr val="tx1"/>
          </a:solidFill>
          <a:latin typeface="+mn-lt"/>
          <a:ea typeface="+mn-ea"/>
          <a:cs typeface="+mn-cs"/>
        </a:defRPr>
      </a:lvl2pPr>
      <a:lvl3pPr marL="587136" algn="l" defTabSz="587136" rtl="0" eaLnBrk="1" latinLnBrk="0" hangingPunct="1">
        <a:defRPr sz="1156" kern="1200">
          <a:solidFill>
            <a:schemeClr val="tx1"/>
          </a:solidFill>
          <a:latin typeface="+mn-lt"/>
          <a:ea typeface="+mn-ea"/>
          <a:cs typeface="+mn-cs"/>
        </a:defRPr>
      </a:lvl3pPr>
      <a:lvl4pPr marL="880704" algn="l" defTabSz="587136" rtl="0" eaLnBrk="1" latinLnBrk="0" hangingPunct="1">
        <a:defRPr sz="1156" kern="1200">
          <a:solidFill>
            <a:schemeClr val="tx1"/>
          </a:solidFill>
          <a:latin typeface="+mn-lt"/>
          <a:ea typeface="+mn-ea"/>
          <a:cs typeface="+mn-cs"/>
        </a:defRPr>
      </a:lvl4pPr>
      <a:lvl5pPr marL="1174272" algn="l" defTabSz="587136" rtl="0" eaLnBrk="1" latinLnBrk="0" hangingPunct="1">
        <a:defRPr sz="1156" kern="1200">
          <a:solidFill>
            <a:schemeClr val="tx1"/>
          </a:solidFill>
          <a:latin typeface="+mn-lt"/>
          <a:ea typeface="+mn-ea"/>
          <a:cs typeface="+mn-cs"/>
        </a:defRPr>
      </a:lvl5pPr>
      <a:lvl6pPr marL="1467841" algn="l" defTabSz="587136" rtl="0" eaLnBrk="1" latinLnBrk="0" hangingPunct="1">
        <a:defRPr sz="1156" kern="1200">
          <a:solidFill>
            <a:schemeClr val="tx1"/>
          </a:solidFill>
          <a:latin typeface="+mn-lt"/>
          <a:ea typeface="+mn-ea"/>
          <a:cs typeface="+mn-cs"/>
        </a:defRPr>
      </a:lvl6pPr>
      <a:lvl7pPr marL="1761409" algn="l" defTabSz="587136" rtl="0" eaLnBrk="1" latinLnBrk="0" hangingPunct="1">
        <a:defRPr sz="1156" kern="1200">
          <a:solidFill>
            <a:schemeClr val="tx1"/>
          </a:solidFill>
          <a:latin typeface="+mn-lt"/>
          <a:ea typeface="+mn-ea"/>
          <a:cs typeface="+mn-cs"/>
        </a:defRPr>
      </a:lvl7pPr>
      <a:lvl8pPr marL="2054977" algn="l" defTabSz="587136" rtl="0" eaLnBrk="1" latinLnBrk="0" hangingPunct="1">
        <a:defRPr sz="1156" kern="1200">
          <a:solidFill>
            <a:schemeClr val="tx1"/>
          </a:solidFill>
          <a:latin typeface="+mn-lt"/>
          <a:ea typeface="+mn-ea"/>
          <a:cs typeface="+mn-cs"/>
        </a:defRPr>
      </a:lvl8pPr>
      <a:lvl9pPr marL="2348545" algn="l" defTabSz="587136" rtl="0" eaLnBrk="1" latinLnBrk="0" hangingPunct="1">
        <a:defRPr sz="115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QART Revision of P.912</a:t>
            </a:r>
            <a:endParaRPr lang="en-GB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Mikołaj Leszczuk, Lucjan Janowski, Margaret Pinson</a:t>
            </a:r>
            <a:r>
              <a:rPr lang="en-US" dirty="0" smtClean="0"/>
              <a:t>, </a:t>
            </a:r>
            <a:r>
              <a:rPr lang="en-US" dirty="0" err="1" smtClean="0"/>
              <a:t>Jarosław</a:t>
            </a:r>
            <a:r>
              <a:rPr lang="en-US" dirty="0" smtClean="0"/>
              <a:t> </a:t>
            </a:r>
            <a:r>
              <a:rPr lang="en-US" dirty="0" err="1" smtClean="0"/>
              <a:t>Porzucek</a:t>
            </a:r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1088554" y="3613138"/>
            <a:ext cx="647501" cy="8399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50"/>
          </a:p>
        </p:txBody>
      </p:sp>
      <p:sp>
        <p:nvSpPr>
          <p:cNvPr id="7" name="Prostokąt 6"/>
          <p:cNvSpPr/>
          <p:nvPr/>
        </p:nvSpPr>
        <p:spPr>
          <a:xfrm>
            <a:off x="-1" y="3904060"/>
            <a:ext cx="1088554" cy="566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50"/>
          </a:p>
        </p:txBody>
      </p:sp>
      <p:sp>
        <p:nvSpPr>
          <p:cNvPr id="9" name="Prostokąt 8"/>
          <p:cNvSpPr/>
          <p:nvPr/>
        </p:nvSpPr>
        <p:spPr>
          <a:xfrm>
            <a:off x="5711898" y="3782061"/>
            <a:ext cx="1088554" cy="6709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50"/>
          </a:p>
        </p:txBody>
      </p:sp>
    </p:spTree>
    <p:extLst>
      <p:ext uri="{BB962C8B-B14F-4D97-AF65-F5344CB8AC3E}">
        <p14:creationId xmlns:p14="http://schemas.microsoft.com/office/powerpoint/2010/main" val="36133889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n-GB" dirty="0" smtClean="0"/>
              <a:t>ITU-T Recommendation P.912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dirty="0" smtClean="0"/>
              <a:t>Problems of quality evaluation procedures &amp; measurements for </a:t>
            </a:r>
            <a:r>
              <a:rPr lang="en-GB" b="1" dirty="0" smtClean="0">
                <a:solidFill>
                  <a:srgbClr val="FF0000"/>
                </a:solidFill>
              </a:rPr>
              <a:t>Target Recognition Video partially standardized </a:t>
            </a:r>
            <a:r>
              <a:rPr lang="en-GB" dirty="0" smtClean="0"/>
              <a:t>in </a:t>
            </a:r>
            <a:r>
              <a:rPr lang="en-GB" b="1" dirty="0" smtClean="0">
                <a:solidFill>
                  <a:srgbClr val="FF0000"/>
                </a:solidFill>
              </a:rPr>
              <a:t>ITU-T Recommendation P.912</a:t>
            </a:r>
          </a:p>
          <a:p>
            <a:r>
              <a:rPr lang="en-GB" dirty="0" smtClean="0"/>
              <a:t>Title: </a:t>
            </a:r>
            <a:r>
              <a:rPr lang="en-GB" i="1" dirty="0" smtClean="0"/>
              <a:t>“Subjective Video Quality Assessment Methods for Recognition Tasks”</a:t>
            </a:r>
          </a:p>
          <a:p>
            <a:r>
              <a:rPr lang="en-GB" dirty="0" smtClean="0"/>
              <a:t>Published: </a:t>
            </a:r>
            <a:r>
              <a:rPr lang="en-GB" b="1" dirty="0" smtClean="0">
                <a:solidFill>
                  <a:srgbClr val="FF0000"/>
                </a:solidFill>
              </a:rPr>
              <a:t>2008</a:t>
            </a:r>
          </a:p>
          <a:p>
            <a:r>
              <a:rPr lang="en-GB" dirty="0" smtClean="0"/>
              <a:t>Introducing:</a:t>
            </a:r>
          </a:p>
          <a:p>
            <a:pPr lvl="1"/>
            <a:r>
              <a:rPr lang="en-GB" dirty="0" smtClean="0"/>
              <a:t>Basic definitions</a:t>
            </a:r>
          </a:p>
          <a:p>
            <a:pPr lvl="1"/>
            <a:r>
              <a:rPr lang="en-GB" dirty="0" smtClean="0"/>
              <a:t>Methods of testing</a:t>
            </a:r>
          </a:p>
          <a:p>
            <a:pPr lvl="1"/>
            <a:r>
              <a:rPr lang="en-GB" dirty="0" smtClean="0"/>
              <a:t>Psycho-physical experiments</a:t>
            </a:r>
            <a:endParaRPr lang="en-GB" dirty="0"/>
          </a:p>
        </p:txBody>
      </p:sp>
      <p:pic>
        <p:nvPicPr>
          <p:cNvPr id="12" name="T-REC-P.912-200808-I!!PDF-E.png"/>
          <p:cNvPicPr>
            <a:picLocks noGrp="1"/>
          </p:cNvPicPr>
          <p:nvPr>
            <p:ph sz="half" idx="2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3778647" y="1368425"/>
            <a:ext cx="2307432" cy="32639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66126162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n-GB" smtClean="0"/>
              <a:t>P.912 Revision (1/2)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Based on </a:t>
            </a:r>
            <a:r>
              <a:rPr lang="en-GB" b="1" dirty="0" smtClean="0">
                <a:solidFill>
                  <a:srgbClr val="FF0000"/>
                </a:solidFill>
              </a:rPr>
              <a:t>research &amp; observations with Video Quality Experts Group (VQEG) </a:t>
            </a:r>
            <a:r>
              <a:rPr lang="en-GB" dirty="0" smtClean="0"/>
              <a:t>=&gt; </a:t>
            </a:r>
            <a:r>
              <a:rPr lang="en-GB" b="1" dirty="0" smtClean="0">
                <a:solidFill>
                  <a:srgbClr val="FF0000"/>
                </a:solidFill>
              </a:rPr>
              <a:t>introduction of revisions to P.912</a:t>
            </a:r>
          </a:p>
          <a:p>
            <a:r>
              <a:rPr lang="en-GB" dirty="0" smtClean="0"/>
              <a:t>Formalized procedures for this purpose</a:t>
            </a:r>
          </a:p>
          <a:p>
            <a:r>
              <a:rPr lang="en-GB" dirty="0" smtClean="0"/>
              <a:t>Collaboration with </a:t>
            </a:r>
            <a:r>
              <a:rPr lang="en-GB" b="1" dirty="0" smtClean="0">
                <a:solidFill>
                  <a:srgbClr val="FF0000"/>
                </a:solidFill>
              </a:rPr>
              <a:t>Polish Ministry of Digital Affairs</a:t>
            </a:r>
          </a:p>
          <a:p>
            <a:r>
              <a:rPr lang="en-GB" dirty="0" smtClean="0"/>
              <a:t>Received nomination as delegate of </a:t>
            </a:r>
            <a:r>
              <a:rPr lang="en-GB" b="1" dirty="0" smtClean="0">
                <a:solidFill>
                  <a:srgbClr val="FF0000"/>
                </a:solidFill>
              </a:rPr>
              <a:t>Poland</a:t>
            </a:r>
          </a:p>
        </p:txBody>
      </p:sp>
      <p:pic>
        <p:nvPicPr>
          <p:cNvPr id="14" name="Symbol zastępczy zawartości 1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478213" y="2627703"/>
            <a:ext cx="2908300" cy="74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28264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n-GB" smtClean="0"/>
              <a:t>P.912 Revision (2/2)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ITU-T Study Group 9 (SG9)</a:t>
            </a:r>
          </a:p>
          <a:p>
            <a:r>
              <a:rPr lang="en-GB" b="1" dirty="0" smtClean="0">
                <a:solidFill>
                  <a:srgbClr val="FF0000"/>
                </a:solidFill>
              </a:rPr>
              <a:t>SG9 Meeting, 21-28 Jan, Geneva:</a:t>
            </a:r>
          </a:p>
          <a:p>
            <a:pPr lvl="1"/>
            <a:r>
              <a:rPr lang="en-GB" b="1" dirty="0" smtClean="0">
                <a:solidFill>
                  <a:srgbClr val="FF0000"/>
                </a:solidFill>
              </a:rPr>
              <a:t>Clause 7.5 </a:t>
            </a:r>
            <a:r>
              <a:rPr lang="en-GB" dirty="0" smtClean="0"/>
              <a:t>(</a:t>
            </a:r>
            <a:r>
              <a:rPr lang="en-GB" i="1" dirty="0" smtClean="0"/>
              <a:t>“Crowdsourcing Environment”</a:t>
            </a:r>
            <a:r>
              <a:rPr lang="en-GB" dirty="0" smtClean="0"/>
              <a:t>)</a:t>
            </a:r>
          </a:p>
          <a:p>
            <a:pPr lvl="1"/>
            <a:r>
              <a:rPr lang="en-GB" b="1" dirty="0" smtClean="0">
                <a:solidFill>
                  <a:srgbClr val="FF0000"/>
                </a:solidFill>
              </a:rPr>
              <a:t>Clause 8.1 </a:t>
            </a:r>
            <a:r>
              <a:rPr lang="en-GB" dirty="0" smtClean="0"/>
              <a:t>(</a:t>
            </a:r>
            <a:r>
              <a:rPr lang="en-GB" i="1" dirty="0" smtClean="0"/>
              <a:t>“Data Analysis”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Seeking for </a:t>
            </a:r>
            <a:r>
              <a:rPr lang="en-GB" b="1" dirty="0" smtClean="0">
                <a:solidFill>
                  <a:srgbClr val="FF0000"/>
                </a:solidFill>
              </a:rPr>
              <a:t>final consent</a:t>
            </a:r>
            <a:r>
              <a:rPr lang="en-GB" dirty="0" smtClean="0"/>
              <a:t> (approving, closing)</a:t>
            </a:r>
          </a:p>
          <a:p>
            <a:r>
              <a:rPr lang="en-GB" dirty="0" smtClean="0"/>
              <a:t>Detailed scope of current </a:t>
            </a:r>
            <a:r>
              <a:rPr lang="en-GB" b="1" dirty="0" smtClean="0">
                <a:solidFill>
                  <a:srgbClr val="FF0000"/>
                </a:solidFill>
              </a:rPr>
              <a:t>P.912</a:t>
            </a:r>
            <a:r>
              <a:rPr lang="en-GB" dirty="0" smtClean="0"/>
              <a:t> revisions discussed in next slides…</a:t>
            </a:r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14" name="pasted-image.pdf"/>
          <p:cNvPicPr>
            <a:picLocks noGrp="1"/>
          </p:cNvPicPr>
          <p:nvPr>
            <p:ph sz="half" idx="2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3478213" y="1382433"/>
            <a:ext cx="2908300" cy="323588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7764302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/>
            <a:r>
              <a:rPr lang="en-GB" dirty="0" smtClean="0"/>
              <a:t>Last ITU SG9 Meeting Contributions</a:t>
            </a:r>
            <a:endParaRPr lang="en-GB" dirty="0"/>
          </a:p>
        </p:txBody>
      </p:sp>
      <p:sp>
        <p:nvSpPr>
          <p:cNvPr id="3" name="Symbol zastępczy tekst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Data analysis (Clause 8.1)</a:t>
            </a:r>
          </a:p>
          <a:p>
            <a:pPr lvl="1"/>
            <a:r>
              <a:rPr lang="en-GB" dirty="0" smtClean="0"/>
              <a:t>Subject Screening -&gt; describing method to remove subjects:</a:t>
            </a:r>
          </a:p>
          <a:p>
            <a:pPr lvl="2"/>
            <a:r>
              <a:rPr lang="en-GB" dirty="0" smtClean="0"/>
              <a:t>Not paying attention</a:t>
            </a:r>
          </a:p>
          <a:p>
            <a:pPr lvl="2"/>
            <a:r>
              <a:rPr lang="en-GB" dirty="0" smtClean="0"/>
              <a:t>Not understanding task</a:t>
            </a:r>
          </a:p>
          <a:p>
            <a:pPr lvl="1"/>
            <a:r>
              <a:rPr lang="en-GB" dirty="0" smtClean="0"/>
              <a:t>Recognition Probability as a Function -&gt; describing method to estimate function for discrete answers</a:t>
            </a:r>
          </a:p>
          <a:p>
            <a:pPr lvl="1"/>
            <a:r>
              <a:rPr lang="en-GB" dirty="0" smtClean="0"/>
              <a:t>Comparing Different Conditions -&gt; describing methods for correct statistical conditions comparison such us deciding for which condition detecting probability is higher</a:t>
            </a:r>
          </a:p>
          <a:p>
            <a:r>
              <a:rPr lang="en-GB" b="1" dirty="0" smtClean="0">
                <a:solidFill>
                  <a:srgbClr val="FF0000"/>
                </a:solidFill>
              </a:rPr>
              <a:t>Crowdsourcing Environment (Appendix)</a:t>
            </a:r>
          </a:p>
          <a:p>
            <a:pPr lvl="1"/>
            <a:r>
              <a:rPr lang="en-GB" dirty="0" smtClean="0"/>
              <a:t>Crowdsourcing not described in previous version of Recommendation</a:t>
            </a:r>
          </a:p>
          <a:p>
            <a:pPr lvl="1"/>
            <a:r>
              <a:rPr lang="en-GB" dirty="0" smtClean="0"/>
              <a:t>Proposed description to providing not only details but also basics </a:t>
            </a:r>
          </a:p>
          <a:p>
            <a:pPr lvl="1"/>
            <a:r>
              <a:rPr lang="en-GB" dirty="0" smtClean="0"/>
              <a:t>Whole process described from software preparation to running experiment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924410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Crowdsourcing</a:t>
            </a:r>
            <a:r>
              <a:rPr lang="pl-PL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Preparation </a:t>
            </a:r>
            <a:endParaRPr lang="en-US" sz="2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Preliminary questions</a:t>
            </a:r>
          </a:p>
          <a:p>
            <a:r>
              <a:rPr lang="en-GB" dirty="0" smtClean="0"/>
              <a:t>Monitor test: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pole tekstowe 4"/>
          <p:cNvSpPr txBox="1"/>
          <p:nvPr/>
        </p:nvSpPr>
        <p:spPr>
          <a:xfrm>
            <a:off x="211613" y="4480049"/>
            <a:ext cx="544375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B. </a:t>
            </a:r>
            <a:r>
              <a:rPr lang="en-US" sz="900" dirty="0" err="1"/>
              <a:t>Gardlo</a:t>
            </a:r>
            <a:r>
              <a:rPr lang="en-US" sz="900" dirty="0"/>
              <a:t>, S. Egger, M. </a:t>
            </a:r>
            <a:r>
              <a:rPr lang="en-US" sz="900" dirty="0" err="1"/>
              <a:t>Seufert</a:t>
            </a:r>
            <a:r>
              <a:rPr lang="en-US" sz="900" dirty="0"/>
              <a:t> and R. Schatz, „Crowdsourcing 2.0: </a:t>
            </a:r>
            <a:r>
              <a:rPr lang="en-US" sz="900" dirty="0" smtClean="0"/>
              <a:t>Enhancing</a:t>
            </a:r>
            <a:r>
              <a:rPr lang="pl-PL" sz="900" dirty="0" smtClean="0"/>
              <a:t> </a:t>
            </a:r>
            <a:r>
              <a:rPr lang="en-US" sz="900" dirty="0" smtClean="0"/>
              <a:t>execution </a:t>
            </a:r>
            <a:r>
              <a:rPr lang="en-US" sz="900" dirty="0"/>
              <a:t>speed and reliability of web-based QoE testing,” in </a:t>
            </a:r>
            <a:r>
              <a:rPr lang="en-US" sz="900" dirty="0" smtClean="0"/>
              <a:t>Communications</a:t>
            </a:r>
            <a:r>
              <a:rPr lang="pl-PL" sz="900" dirty="0" smtClean="0"/>
              <a:t> </a:t>
            </a:r>
            <a:r>
              <a:rPr lang="en-US" sz="900" dirty="0" smtClean="0"/>
              <a:t>(</a:t>
            </a:r>
            <a:r>
              <a:rPr lang="en-US" sz="900" dirty="0"/>
              <a:t>ICC), 2014 IEEE International Conference on, Sydney, Australia</a:t>
            </a:r>
            <a:r>
              <a:rPr lang="en-US" sz="900" dirty="0" smtClean="0"/>
              <a:t>,</a:t>
            </a:r>
            <a:r>
              <a:rPr lang="pl-PL" sz="900" dirty="0" smtClean="0"/>
              <a:t> 1</a:t>
            </a:r>
            <a:r>
              <a:rPr lang="en-US" sz="900" dirty="0" smtClean="0"/>
              <a:t>0-14 </a:t>
            </a:r>
            <a:r>
              <a:rPr lang="en-US" sz="900" dirty="0"/>
              <a:t>June 2014.</a:t>
            </a:r>
          </a:p>
        </p:txBody>
      </p:sp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1609725" y="2349500"/>
            <a:ext cx="2743200" cy="2033588"/>
            <a:chOff x="1014" y="1480"/>
            <a:chExt cx="1728" cy="1281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1014" y="1480"/>
              <a:ext cx="1728" cy="1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4" y="1480"/>
              <a:ext cx="1731" cy="1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2108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Crowdsourcing</a:t>
            </a:r>
            <a: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  <a:r>
              <a:rPr lang="pl-PL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Test</a:t>
            </a:r>
            <a:endParaRPr lang="en-US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471488" y="1997075"/>
            <a:ext cx="5915025" cy="2046288"/>
            <a:chOff x="297" y="1258"/>
            <a:chExt cx="3726" cy="1289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297" y="1258"/>
              <a:ext cx="3726" cy="1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" y="1258"/>
              <a:ext cx="3729" cy="1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8704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Crowdsourcing </a:t>
            </a:r>
            <a:b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Sample Test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Than the test (1</a:t>
            </a:r>
            <a:r>
              <a:rPr lang="pl-PL" dirty="0" smtClean="0"/>
              <a:t>2</a:t>
            </a:r>
            <a:r>
              <a:rPr lang="en-US" dirty="0" smtClean="0"/>
              <a:t> sequences) was run</a:t>
            </a:r>
          </a:p>
          <a:p>
            <a:r>
              <a:rPr lang="en-US" dirty="0" smtClean="0"/>
              <a:t>3 sequences are obvious</a:t>
            </a:r>
          </a:p>
          <a:p>
            <a:r>
              <a:rPr lang="en-US" dirty="0" smtClean="0"/>
              <a:t>After the test additional questions were </a:t>
            </a:r>
            <a:r>
              <a:rPr lang="en-US" dirty="0" smtClean="0"/>
              <a:t>asked; one </a:t>
            </a:r>
            <a:r>
              <a:rPr lang="en-US" dirty="0" smtClean="0"/>
              <a:t>question was repeated from the starting questions</a:t>
            </a:r>
          </a:p>
          <a:p>
            <a:r>
              <a:rPr lang="en-US" dirty="0" smtClean="0"/>
              <a:t>Last but not </a:t>
            </a:r>
            <a:r>
              <a:rPr lang="en-US" dirty="0" smtClean="0"/>
              <a:t>least</a:t>
            </a:r>
            <a:r>
              <a:rPr lang="pl-PL" dirty="0" smtClean="0"/>
              <a:t>,</a:t>
            </a:r>
            <a:r>
              <a:rPr lang="en-US" dirty="0" smtClean="0"/>
              <a:t> the subject obtained the payment code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8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Crowdsourcing</a:t>
            </a:r>
            <a:endParaRPr lang="en-US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014413" y="1093788"/>
            <a:ext cx="4678363" cy="3751262"/>
            <a:chOff x="639" y="689"/>
            <a:chExt cx="2947" cy="2363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639" y="745"/>
              <a:ext cx="2942" cy="2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" y="689"/>
              <a:ext cx="2947" cy="2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pole tekstowe 6"/>
          <p:cNvSpPr txBox="1"/>
          <p:nvPr/>
        </p:nvSpPr>
        <p:spPr>
          <a:xfrm rot="16200000">
            <a:off x="329932" y="2663553"/>
            <a:ext cx="1736373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Number of answers</a:t>
            </a:r>
            <a:endParaRPr lang="en-US" dirty="0"/>
          </a:p>
        </p:txBody>
      </p:sp>
      <p:sp>
        <p:nvSpPr>
          <p:cNvPr id="9" name="pole tekstowe 8"/>
          <p:cNvSpPr txBox="1"/>
          <p:nvPr/>
        </p:nvSpPr>
        <p:spPr>
          <a:xfrm>
            <a:off x="2948410" y="4587676"/>
            <a:ext cx="122020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l-PL" dirty="0" err="1" smtClean="0"/>
              <a:t>Sequence</a:t>
            </a:r>
            <a:r>
              <a:rPr lang="pl-PL" dirty="0" smtClean="0"/>
              <a:t> 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82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Crowdsourcing</a:t>
            </a:r>
            <a:r>
              <a:rPr lang="pl-P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Cleaning</a:t>
            </a:r>
            <a:r>
              <a:rPr lang="pl-P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Data</a:t>
            </a:r>
            <a:endParaRPr lang="en-US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All obvious sequences have to be correctly recognized</a:t>
            </a:r>
          </a:p>
          <a:p>
            <a:r>
              <a:rPr lang="en-US" dirty="0" smtClean="0"/>
              <a:t>The monitor test has to be at least 85%</a:t>
            </a:r>
          </a:p>
          <a:p>
            <a:r>
              <a:rPr lang="en-US" dirty="0" smtClean="0"/>
              <a:t>The questions from the beginning and the end of the test have to much</a:t>
            </a:r>
          </a:p>
          <a:p>
            <a:r>
              <a:rPr lang="en-US" dirty="0" smtClean="0"/>
              <a:t>It the answer time for any sequence was longer than 30 seconds </a:t>
            </a:r>
          </a:p>
          <a:p>
            <a:r>
              <a:rPr lang="en-US" dirty="0" smtClean="0"/>
              <a:t>The screen resolution has to be at least 1366px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38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Crowdsourcing</a:t>
            </a:r>
            <a:r>
              <a:rPr lang="pl-PL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Buttons Placement </a:t>
            </a:r>
            <a:endParaRPr lang="en-US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Hypothesis: </a:t>
            </a:r>
          </a:p>
          <a:p>
            <a:pPr lvl="1"/>
            <a:r>
              <a:rPr lang="en-US" dirty="0" smtClean="0"/>
              <a:t>The same settings for buttons can result</a:t>
            </a:r>
            <a:r>
              <a:rPr lang="pl-PL" dirty="0" smtClean="0"/>
              <a:t> in </a:t>
            </a:r>
            <a:r>
              <a:rPr lang="en-US" dirty="0" smtClean="0"/>
              <a:t>specific results (like better recognition of specific object)</a:t>
            </a:r>
          </a:p>
          <a:p>
            <a:r>
              <a:rPr lang="en-US" dirty="0" smtClean="0"/>
              <a:t>The result: </a:t>
            </a:r>
          </a:p>
          <a:p>
            <a:pPr lvl="1"/>
            <a:r>
              <a:rPr lang="en-US" dirty="0" smtClean="0"/>
              <a:t>There is not influence of the buttons placement</a:t>
            </a:r>
          </a:p>
          <a:p>
            <a:pPr lvl="1"/>
            <a:r>
              <a:rPr lang="en-US" dirty="0" smtClean="0"/>
              <a:t>Subjects does not click a specific button more often</a:t>
            </a:r>
          </a:p>
        </p:txBody>
      </p:sp>
    </p:spTree>
    <p:extLst>
      <p:ext uri="{BB962C8B-B14F-4D97-AF65-F5344CB8AC3E}">
        <p14:creationId xmlns:p14="http://schemas.microsoft.com/office/powerpoint/2010/main" val="243089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Obtained Model</a:t>
            </a:r>
            <a:endParaRPr lang="en-US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884583" y="1022555"/>
            <a:ext cx="5128591" cy="3986545"/>
            <a:chOff x="952" y="951"/>
            <a:chExt cx="2416" cy="1878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952" y="951"/>
              <a:ext cx="2416" cy="1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2" y="951"/>
              <a:ext cx="2420" cy="1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pole tekstowe 7"/>
          <p:cNvSpPr txBox="1"/>
          <p:nvPr/>
        </p:nvSpPr>
        <p:spPr>
          <a:xfrm rot="16200000">
            <a:off x="200091" y="2782821"/>
            <a:ext cx="1996059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Recognition probability</a:t>
            </a:r>
            <a:endParaRPr lang="en-US" dirty="0"/>
          </a:p>
        </p:txBody>
      </p:sp>
      <p:sp>
        <p:nvSpPr>
          <p:cNvPr id="9" name="pole tekstowe 8"/>
          <p:cNvSpPr txBox="1"/>
          <p:nvPr/>
        </p:nvSpPr>
        <p:spPr>
          <a:xfrm>
            <a:off x="1808479" y="1267506"/>
            <a:ext cx="71120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 smtClean="0"/>
              <a:t>Observed</a:t>
            </a:r>
          </a:p>
          <a:p>
            <a:r>
              <a:rPr lang="en-US" sz="800" dirty="0" smtClean="0"/>
              <a:t>Model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1414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Analysis</a:t>
            </a:r>
            <a:endParaRPr lang="en-US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800" dirty="0" smtClean="0"/>
              <a:t>Increase in bitrate by 100 kbps increase the recognition probability by 5.4%</a:t>
            </a:r>
          </a:p>
          <a:p>
            <a:r>
              <a:rPr lang="en-US" sz="1800" dirty="0" smtClean="0"/>
              <a:t>Resolution CIF -&gt; VGA changes the recognition probability by 64%</a:t>
            </a:r>
          </a:p>
          <a:p>
            <a:r>
              <a:rPr lang="en-US" sz="1800" dirty="0" smtClean="0"/>
              <a:t>Ligating, changing dark to:</a:t>
            </a:r>
          </a:p>
          <a:p>
            <a:pPr lvl="1"/>
            <a:r>
              <a:rPr lang="en-US" sz="1800" dirty="0" smtClean="0"/>
              <a:t>Dime; recognition is 3.2 times better</a:t>
            </a:r>
          </a:p>
          <a:p>
            <a:pPr lvl="1"/>
            <a:r>
              <a:rPr lang="en-US" sz="1800" dirty="0" smtClean="0"/>
              <a:t>Bright; </a:t>
            </a:r>
            <a:r>
              <a:rPr lang="en-US" sz="1800" dirty="0"/>
              <a:t>recognition is </a:t>
            </a:r>
            <a:r>
              <a:rPr lang="en-US" sz="1800" dirty="0" smtClean="0"/>
              <a:t>11.9 times better</a:t>
            </a:r>
          </a:p>
          <a:p>
            <a:pPr lvl="1"/>
            <a:r>
              <a:rPr lang="en-US" sz="1800" dirty="0" smtClean="0"/>
              <a:t>Sun light; recognition is 38 times better</a:t>
            </a:r>
          </a:p>
          <a:p>
            <a:r>
              <a:rPr lang="en-US" sz="1800" dirty="0" smtClean="0"/>
              <a:t>If object is farer by 1m the recognition drops by 25%</a:t>
            </a:r>
          </a:p>
          <a:p>
            <a:r>
              <a:rPr lang="en-US" sz="1800" dirty="0" smtClean="0"/>
              <a:t>If object is still the recognition is better by 2.7 times comparing to the moving object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64571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n-GB" smtClean="0"/>
              <a:t>Standardisation Summary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12 ITU-T </a:t>
            </a:r>
            <a:r>
              <a:rPr lang="en-GB" dirty="0" smtClean="0"/>
              <a:t>contributions submitted on subjective methodologies (</a:t>
            </a:r>
            <a:r>
              <a:rPr lang="en-GB" b="1" dirty="0" smtClean="0">
                <a:solidFill>
                  <a:srgbClr val="FF0000"/>
                </a:solidFill>
              </a:rPr>
              <a:t>Rec. P.912</a:t>
            </a:r>
            <a:r>
              <a:rPr lang="en-GB" dirty="0" smtClean="0"/>
              <a:t>):</a:t>
            </a:r>
          </a:p>
          <a:p>
            <a:pPr lvl="1"/>
            <a:r>
              <a:rPr lang="en-GB" b="1" dirty="0" smtClean="0">
                <a:solidFill>
                  <a:srgbClr val="FF0000"/>
                </a:solidFill>
              </a:rPr>
              <a:t>4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at </a:t>
            </a:r>
            <a:r>
              <a:rPr lang="en-GB" b="1" dirty="0" smtClean="0">
                <a:solidFill>
                  <a:srgbClr val="FF0000"/>
                </a:solidFill>
              </a:rPr>
              <a:t>Sep 2014, Geneva</a:t>
            </a:r>
          </a:p>
          <a:p>
            <a:pPr lvl="1"/>
            <a:r>
              <a:rPr lang="en-GB" b="1" dirty="0" smtClean="0">
                <a:solidFill>
                  <a:srgbClr val="FF0000"/>
                </a:solidFill>
              </a:rPr>
              <a:t>6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at </a:t>
            </a:r>
            <a:r>
              <a:rPr lang="en-GB" b="1" dirty="0" smtClean="0">
                <a:solidFill>
                  <a:srgbClr val="FF0000"/>
                </a:solidFill>
              </a:rPr>
              <a:t>Jun 2015, Beijing</a:t>
            </a:r>
          </a:p>
          <a:p>
            <a:pPr lvl="1"/>
            <a:r>
              <a:rPr lang="en-GB" b="1" dirty="0" smtClean="0">
                <a:solidFill>
                  <a:srgbClr val="FF0000"/>
                </a:solidFill>
              </a:rPr>
              <a:t>2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at </a:t>
            </a:r>
            <a:r>
              <a:rPr lang="en-GB" b="1" dirty="0" smtClean="0">
                <a:solidFill>
                  <a:srgbClr val="FF0000"/>
                </a:solidFill>
              </a:rPr>
              <a:t>Sep 2016, Geneva</a:t>
            </a:r>
          </a:p>
          <a:p>
            <a:r>
              <a:rPr lang="en-GB" b="1" dirty="0" smtClean="0">
                <a:solidFill>
                  <a:srgbClr val="FF0000"/>
                </a:solidFill>
              </a:rPr>
              <a:t>Final procedures </a:t>
            </a:r>
            <a:r>
              <a:rPr lang="en-GB" dirty="0" smtClean="0"/>
              <a:t>to take </a:t>
            </a:r>
            <a:r>
              <a:rPr lang="en-GB" b="1" dirty="0" smtClean="0">
                <a:solidFill>
                  <a:srgbClr val="FF0000"/>
                </a:solidFill>
              </a:rPr>
              <a:t>few months</a:t>
            </a:r>
            <a:r>
              <a:rPr lang="en-GB" dirty="0" smtClean="0"/>
              <a:t>:</a:t>
            </a:r>
          </a:p>
          <a:p>
            <a:pPr lvl="1"/>
            <a:r>
              <a:rPr lang="en-GB" dirty="0" smtClean="0"/>
              <a:t>Editing process to take </a:t>
            </a:r>
            <a:r>
              <a:rPr lang="en-GB" b="1" dirty="0" smtClean="0">
                <a:solidFill>
                  <a:srgbClr val="FF0000"/>
                </a:solidFill>
              </a:rPr>
              <a:t>several weeks</a:t>
            </a:r>
          </a:p>
          <a:p>
            <a:pPr lvl="1"/>
            <a:r>
              <a:rPr lang="en-GB" dirty="0" smtClean="0"/>
              <a:t>Then, approval process with Member States to take </a:t>
            </a:r>
            <a:r>
              <a:rPr lang="en-GB" b="1" dirty="0" smtClean="0">
                <a:solidFill>
                  <a:srgbClr val="FF0000"/>
                </a:solidFill>
              </a:rPr>
              <a:t>2-3 months</a:t>
            </a:r>
          </a:p>
        </p:txBody>
      </p:sp>
    </p:spTree>
    <p:extLst>
      <p:ext uri="{BB962C8B-B14F-4D97-AF65-F5344CB8AC3E}">
        <p14:creationId xmlns:p14="http://schemas.microsoft.com/office/powerpoint/2010/main" val="158606692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 - Default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Blank Presentation - Defaul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AGH_prezentacja_1_</Template>
  <TotalTime>2097</TotalTime>
  <Words>592</Words>
  <Application>Microsoft Macintosh PowerPoint</Application>
  <PresentationFormat>Niestandardowy</PresentationFormat>
  <Paragraphs>79</Paragraphs>
  <Slides>14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1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6" baseType="lpstr">
      <vt:lpstr>Arial</vt:lpstr>
      <vt:lpstr>Blank Presentation - Default</vt:lpstr>
      <vt:lpstr>QART Revision of P.912</vt:lpstr>
      <vt:lpstr>ITU-T Recommendation P.912</vt:lpstr>
      <vt:lpstr>P.912 Revision (1/2)</vt:lpstr>
      <vt:lpstr>P.912 Revision (2/2)</vt:lpstr>
      <vt:lpstr>Last ITU SG9 Meeting Contributions</vt:lpstr>
      <vt:lpstr>Crowdsourcing Preparation </vt:lpstr>
      <vt:lpstr>Crowdsourcing  Sample Test</vt:lpstr>
      <vt:lpstr>Crowdsourcing  Sample Test</vt:lpstr>
      <vt:lpstr>Crowdsourcing</vt:lpstr>
      <vt:lpstr>Crowdsourcing Cleaning Data</vt:lpstr>
      <vt:lpstr>Crowdsourcing Buttons Placement </vt:lpstr>
      <vt:lpstr>The Obtained Model</vt:lpstr>
      <vt:lpstr>Model Analysis</vt:lpstr>
      <vt:lpstr>Standardisation Summary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cp:lastModifiedBy>Mikołaj Leszczuk</cp:lastModifiedBy>
  <cp:revision>168</cp:revision>
  <dcterms:modified xsi:type="dcterms:W3CDTF">2016-03-02T01:17:47Z</dcterms:modified>
</cp:coreProperties>
</file>