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7" name="Shape 5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2" name="Shape 6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9" name="Shape 6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6" name="Shape 7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3" name="Shape 8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5" name="Shape 9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2" name="Shape 12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8" name="Shape 13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6" name="Shape 146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nly">
  <p:cSld name="Centered Text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idx="1" type="subTitle"/>
          </p:nvPr>
        </p:nvSpPr>
        <p:spPr>
          <a:xfrm>
            <a:off x="457200" y="273600"/>
            <a:ext cx="8229239" cy="53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4" name="Shape 14"/>
          <p:cNvSpPr txBox="1"/>
          <p:nvPr>
            <p:ph idx="1" type="subTitle"/>
          </p:nvPr>
        </p:nvSpPr>
        <p:spPr>
          <a:xfrm>
            <a:off x="457200" y="1604520"/>
            <a:ext cx="8229239" cy="3977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,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itle, 2 Conten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0" name="Shape 20"/>
          <p:cNvSpPr txBox="1"/>
          <p:nvPr>
            <p:ph idx="1"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1" name="Shape 21"/>
          <p:cNvSpPr txBox="1"/>
          <p:nvPr>
            <p:ph idx="2" type="body"/>
          </p:nvPr>
        </p:nvSpPr>
        <p:spPr>
          <a:xfrm>
            <a:off x="4674239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AndObj">
  <p:cSld name="Title, 2 Content and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7" name="Shape 27"/>
          <p:cNvSpPr txBox="1"/>
          <p:nvPr>
            <p:ph idx="2" type="body"/>
          </p:nvPr>
        </p:nvSpPr>
        <p:spPr>
          <a:xfrm>
            <a:off x="457200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28" name="Shape 28"/>
          <p:cNvSpPr txBox="1"/>
          <p:nvPr>
            <p:ph idx="3" type="body"/>
          </p:nvPr>
        </p:nvSpPr>
        <p:spPr>
          <a:xfrm>
            <a:off x="4674239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AndTwoObj">
  <p:cSld name="Title Content and 2 Conte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2" name="Shape 32"/>
          <p:cNvSpPr txBox="1"/>
          <p:nvPr>
            <p:ph idx="2" type="body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3" name="Shape 33"/>
          <p:cNvSpPr txBox="1"/>
          <p:nvPr>
            <p:ph idx="3" type="body"/>
          </p:nvPr>
        </p:nvSpPr>
        <p:spPr>
          <a:xfrm>
            <a:off x="4674239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OverTx">
  <p:cSld name="Title, 2 Content over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7" name="Shape 37"/>
          <p:cNvSpPr txBox="1"/>
          <p:nvPr>
            <p:ph idx="2" type="body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38" name="Shape 38"/>
          <p:cNvSpPr txBox="1"/>
          <p:nvPr>
            <p:ph idx="3" type="body"/>
          </p:nvPr>
        </p:nvSpPr>
        <p:spPr>
          <a:xfrm>
            <a:off x="457200" y="3682080"/>
            <a:ext cx="8229239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OverTx">
  <p:cSld name="Title, Content over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457200" y="1604520"/>
            <a:ext cx="8229239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x="457200" y="3682080"/>
            <a:ext cx="8229239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fourObj">
  <p:cSld name="Title, 4 Conte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457200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674239" y="160452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7" name="Shape 47"/>
          <p:cNvSpPr txBox="1"/>
          <p:nvPr>
            <p:ph idx="3" type="body"/>
          </p:nvPr>
        </p:nvSpPr>
        <p:spPr>
          <a:xfrm>
            <a:off x="4674239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48" name="Shape 48"/>
          <p:cNvSpPr txBox="1"/>
          <p:nvPr>
            <p:ph idx="4" type="body"/>
          </p:nvPr>
        </p:nvSpPr>
        <p:spPr>
          <a:xfrm>
            <a:off x="457200" y="3682080"/>
            <a:ext cx="4015800" cy="18968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, 6 Conte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x="457200" y="273600"/>
            <a:ext cx="8229239" cy="114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52" name="Shape 52"/>
          <p:cNvSpPr txBox="1"/>
          <p:nvPr>
            <p:ph idx="2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pic>
        <p:nvPicPr>
          <p:cNvPr id="53" name="Shape 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Shape 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ape 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194519"/>
            <a:ext cx="9149760" cy="4150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hape 7"/>
          <p:cNvSpPr txBox="1"/>
          <p:nvPr>
            <p:ph type="title"/>
          </p:nvPr>
        </p:nvSpPr>
        <p:spPr>
          <a:xfrm>
            <a:off x="457200" y="273600"/>
            <a:ext cx="8229239" cy="11447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457200" y="1604520"/>
            <a:ext cx="8229239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6.jpg"/><Relationship Id="rId4" Type="http://schemas.openxmlformats.org/officeDocument/2006/relationships/image" Target="../media/image02.jpg"/><Relationship Id="rId5" Type="http://schemas.openxmlformats.org/officeDocument/2006/relationships/image" Target="../media/image05.png"/><Relationship Id="rId6" Type="http://schemas.openxmlformats.org/officeDocument/2006/relationships/image" Target="../media/image03.jpg"/><Relationship Id="rId7" Type="http://schemas.openxmlformats.org/officeDocument/2006/relationships/image" Target="../media/image07.png"/><Relationship Id="rId8" Type="http://schemas.openxmlformats.org/officeDocument/2006/relationships/image" Target="../media/image0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/>
          <p:nvPr/>
        </p:nvSpPr>
        <p:spPr>
          <a:xfrm>
            <a:off x="457200" y="273600"/>
            <a:ext cx="8229239" cy="5307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1000"/>
              </a:spcAft>
              <a:buSzPct val="25000"/>
              <a:buNone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VQEG Liaison Report</a:t>
            </a:r>
          </a:p>
          <a:p>
            <a:pPr indent="0" lvl="0" marL="0" marR="0" rtl="0" algn="ctr">
              <a:spcBef>
                <a:spcPts val="0"/>
              </a:spcBef>
              <a:spcAft>
                <a:spcPts val="1000"/>
              </a:spcAft>
              <a:buSzPct val="25000"/>
              <a:buNone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- IEEE P1858 CPIQ Standard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What is CPIQ?</a:t>
            </a:r>
          </a:p>
        </p:txBody>
      </p:sp>
      <p:sp>
        <p:nvSpPr>
          <p:cNvPr id="65" name="Shape 65"/>
          <p:cNvSpPr/>
          <p:nvPr/>
        </p:nvSpPr>
        <p:spPr>
          <a:xfrm>
            <a:off x="685800" y="1176479"/>
            <a:ext cx="7898039" cy="500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4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CPIQ = Camera Phone Image Quality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1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Image quality standards organization for mobile cameras (not just phones anymore)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Launched in 2006 under International Imaging Industry Association (I3A)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Transitioned in 2012 to IEEE standards development as Work Group P1858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66" name="Shape 66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Who is CPIQ?</a:t>
            </a:r>
          </a:p>
        </p:txBody>
      </p:sp>
      <p:sp>
        <p:nvSpPr>
          <p:cNvPr id="72" name="Shape 72"/>
          <p:cNvSpPr/>
          <p:nvPr/>
        </p:nvSpPr>
        <p:spPr>
          <a:xfrm>
            <a:off x="685800" y="1176479"/>
            <a:ext cx="7898039" cy="500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1" marL="457200" marR="0" rtl="0" algn="l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4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Participating companies:</a:t>
            </a:r>
          </a:p>
          <a:p>
            <a:pPr indent="0" lvl="1" marL="457200" marR="0" rtl="0" algn="l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Cross-industry:</a:t>
            </a:r>
          </a:p>
          <a:p>
            <a:pPr indent="0" lvl="0" marL="914400" marR="0" rtl="0" algn="l">
              <a:lnSpc>
                <a:spcPct val="12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Mobile carriers, OS vendors, handset manufactures, chipset vendors, component vendors, test labs, test software and equipment vendors, and others</a:t>
            </a:r>
          </a:p>
          <a:p>
            <a:pPr indent="0" lvl="1" marL="457200" marR="0" rtl="0" algn="l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Global representation:</a:t>
            </a:r>
          </a:p>
          <a:p>
            <a:pPr indent="0" lvl="0" marL="914400" marR="0" rtl="0" algn="l">
              <a:lnSpc>
                <a:spcPct val="12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Currently &gt;20 member companies representing Europe, US, and Asia</a:t>
            </a:r>
          </a:p>
          <a:p>
            <a:pPr indent="0" lvl="1" marL="457200" marR="0" rtl="0" algn="l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4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Relationship to ISO:</a:t>
            </a:r>
          </a:p>
          <a:p>
            <a:pPr indent="0" lvl="0" marL="914400" marR="0" rtl="0" algn="l">
              <a:lnSpc>
                <a:spcPct val="12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Liaison relationship with ISO</a:t>
            </a:r>
          </a:p>
          <a:p>
            <a:pPr indent="0" lvl="0" marL="914400" marR="0" rtl="0" algn="l">
              <a:lnSpc>
                <a:spcPct val="12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Maintain consistency across imaging standards from different organizations</a:t>
            </a:r>
          </a:p>
        </p:txBody>
      </p:sp>
      <p:sp>
        <p:nvSpPr>
          <p:cNvPr id="73" name="Shape 73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IEEE P1858 CPIQ Standard</a:t>
            </a:r>
          </a:p>
        </p:txBody>
      </p:sp>
      <p:sp>
        <p:nvSpPr>
          <p:cNvPr id="79" name="Shape 79"/>
          <p:cNvSpPr/>
          <p:nvPr/>
        </p:nvSpPr>
        <p:spPr>
          <a:xfrm>
            <a:off x="685800" y="1176479"/>
            <a:ext cx="7771679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sng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Standardizing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means everyone measures the same way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Version 1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CPIQ Standard for Image Quality Testing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is planned to be published in 2016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Will include seven metrics: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i="0" sz="1800" u="none" cap="none" strike="noStrike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Spatial frequency response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Lateral chromatic displacement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Chroma level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Color uniformity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Local geometric distortion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Visual noise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Texture blur</a:t>
            </a:r>
          </a:p>
        </p:txBody>
      </p:sp>
      <p:sp>
        <p:nvSpPr>
          <p:cNvPr id="80" name="Shape 80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CPIQ Next Steps</a:t>
            </a:r>
          </a:p>
        </p:txBody>
      </p:sp>
      <p:sp>
        <p:nvSpPr>
          <p:cNvPr id="86" name="Shape 86"/>
          <p:cNvSpPr/>
          <p:nvPr/>
        </p:nvSpPr>
        <p:spPr>
          <a:xfrm>
            <a:off x="685800" y="1176479"/>
            <a:ext cx="7771679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Version 2 of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CPIQ Standard for Image Quality Testing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targeted for 2017 publication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Will include: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i="0" sz="1800" u="none" cap="none" strike="noStrike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Auto White Balance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Auto Exposure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Video 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AF Consistency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Revised Texture Metric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Updates to Visual Noise</a:t>
            </a: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Updates to SFR Metric</a:t>
            </a:r>
          </a:p>
        </p:txBody>
      </p:sp>
      <p:sp>
        <p:nvSpPr>
          <p:cNvPr id="87" name="Shape 87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/>
        </p:nvSpPr>
        <p:spPr>
          <a:xfrm>
            <a:off x="457200" y="273600"/>
            <a:ext cx="8229239" cy="530783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rIns="0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b="0" i="0" lang="en-US" sz="3200" u="none" cap="none" strike="noStrike">
                <a:latin typeface="Arial"/>
                <a:ea typeface="Arial"/>
                <a:cs typeface="Arial"/>
                <a:sym typeface="Arial"/>
              </a:rPr>
              <a:t>Backup Slides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279" y="1297440"/>
            <a:ext cx="3580559" cy="262547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Use Known Targets</a:t>
            </a:r>
          </a:p>
        </p:txBody>
      </p:sp>
      <p:sp>
        <p:nvSpPr>
          <p:cNvPr id="99" name="Shape 99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0080" y="2769119"/>
            <a:ext cx="4761719" cy="296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14919" y="1821600"/>
            <a:ext cx="2990160" cy="194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67160" y="1152359"/>
            <a:ext cx="3733200" cy="2513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6880" y="3413880"/>
            <a:ext cx="3295079" cy="2485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49800" y="5196239"/>
            <a:ext cx="2834280" cy="9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Spatial Frequency Response (SFR)</a:t>
            </a:r>
          </a:p>
        </p:txBody>
      </p:sp>
      <p:sp>
        <p:nvSpPr>
          <p:cNvPr id="110" name="Shape 110"/>
          <p:cNvSpPr/>
          <p:nvPr/>
        </p:nvSpPr>
        <p:spPr>
          <a:xfrm>
            <a:off x="685800" y="1176479"/>
            <a:ext cx="7771679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 of resolution, sharpening, acutance and image sharpness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Derived from ISO 12233 –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Photography Electronic Still Picture Imaging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– Resolution and Spatial Frequency Response Measurements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Adds a method for calculating a visually correlated global sharpness measure (acutance)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Measured on a low-contrast slanted edge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Current version only calculates SFR of image center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l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Continuing work planned to add corner/edge sharpness </a:t>
            </a:r>
          </a:p>
        </p:txBody>
      </p:sp>
      <p:sp>
        <p:nvSpPr>
          <p:cNvPr id="111" name="Shape 111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Lateral Chromatic Displacement</a:t>
            </a:r>
          </a:p>
        </p:txBody>
      </p:sp>
      <p:sp>
        <p:nvSpPr>
          <p:cNvPr id="117" name="Shape 117"/>
          <p:cNvSpPr/>
          <p:nvPr/>
        </p:nvSpPr>
        <p:spPr>
          <a:xfrm>
            <a:off x="685800" y="1176479"/>
            <a:ext cx="7771679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Caused by different wavelengths of light being focused at different positions in the focal plane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Measured on a target of black dots over a uniform white background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Reported as the worst case shift of color planes over the whole image as a proportion of the image height.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Adopted by ISO as International Standard 19084</a:t>
            </a:r>
          </a:p>
        </p:txBody>
      </p:sp>
      <p:sp>
        <p:nvSpPr>
          <p:cNvPr id="118" name="Shape 118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0440" y="3971160"/>
            <a:ext cx="3804479" cy="2099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Chroma Level</a:t>
            </a:r>
          </a:p>
        </p:txBody>
      </p:sp>
      <p:sp>
        <p:nvSpPr>
          <p:cNvPr id="125" name="Shape 125"/>
          <p:cNvSpPr/>
          <p:nvPr/>
        </p:nvSpPr>
        <p:spPr>
          <a:xfrm>
            <a:off x="685800" y="1176479"/>
            <a:ext cx="7771679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Measures average scene colorfulness and links it to end users preference.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Chroma is often used to indicate color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intensity</a:t>
            </a: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and is used in this standard as an approximation of saturation.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Saturation measures deviation from accurate colorimetric reproduction, whereas Chroma Level is derived from user studies.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Measured on a 140 patch color target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Reported as percentage of the ratio of mean chroma between captured image and reference data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i="0" sz="1800" u="none" cap="none" strike="noStrike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26" name="Shape 126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pic>
        <p:nvPicPr>
          <p:cNvPr id="127" name="Shape 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5800" y="4892039"/>
            <a:ext cx="6204960" cy="1151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Color Uniformity</a:t>
            </a:r>
          </a:p>
        </p:txBody>
      </p:sp>
      <p:sp>
        <p:nvSpPr>
          <p:cNvPr id="133" name="Shape 133"/>
          <p:cNvSpPr/>
          <p:nvPr/>
        </p:nvSpPr>
        <p:spPr>
          <a:xfrm>
            <a:off x="685800" y="1176479"/>
            <a:ext cx="7771679" cy="307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Typically seen as radial color variation across an image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Can be caused by 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l"/>
            </a:pPr>
            <a:r>
              <a:rPr b="0" i="0" lang="en-US" sz="1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optical mismatch between sensor and lens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l"/>
            </a:pPr>
            <a:r>
              <a:rPr b="0" i="0" lang="en-US" sz="1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spatially varying spectral transmittance differences from the IR filter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l"/>
            </a:pPr>
            <a:r>
              <a:rPr b="0" i="0" lang="en-US" sz="17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spectral sensitivity differences across the sensor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Measured on neutral flat-field (uniform) target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Reported as the maximum color deviation from the scene average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Adopted by ISO as International Standard 17957</a:t>
            </a:r>
          </a:p>
        </p:txBody>
      </p:sp>
      <p:sp>
        <p:nvSpPr>
          <p:cNvPr id="134" name="Shape 134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pic>
        <p:nvPicPr>
          <p:cNvPr id="135" name="Shape 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23080" y="4254839"/>
            <a:ext cx="2437560" cy="1828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Local Geometric Distortion</a:t>
            </a:r>
          </a:p>
        </p:txBody>
      </p:sp>
      <p:sp>
        <p:nvSpPr>
          <p:cNvPr id="141" name="Shape 141"/>
          <p:cNvSpPr/>
          <p:nvPr/>
        </p:nvSpPr>
        <p:spPr>
          <a:xfrm>
            <a:off x="685800" y="1176479"/>
            <a:ext cx="7771679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Defined as the variation of magnification in the image field. (The most well known effect of distortion is that straight lines appear warped.)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Measured on a target of black dots over a uniform white background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Reported as the largest absolute value of the distortion in the image field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Adopted by ISO as International Standard 17850</a:t>
            </a:r>
          </a:p>
        </p:txBody>
      </p:sp>
      <p:sp>
        <p:nvSpPr>
          <p:cNvPr id="142" name="Shape 142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pic>
        <p:nvPicPr>
          <p:cNvPr id="143" name="Shape 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9959" y="4111560"/>
            <a:ext cx="4923720" cy="186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Visual Noise</a:t>
            </a:r>
          </a:p>
        </p:txBody>
      </p:sp>
      <p:sp>
        <p:nvSpPr>
          <p:cNvPr id="149" name="Shape 149"/>
          <p:cNvSpPr/>
          <p:nvPr/>
        </p:nvSpPr>
        <p:spPr>
          <a:xfrm>
            <a:off x="685800" y="1176479"/>
            <a:ext cx="7989480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Derived from ISO 15739:2013 </a:t>
            </a:r>
            <a:r>
              <a:rPr b="0" i="1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– Noise measurements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Shows better correlation with visual perception of noise than ISO 15739.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Measured on a ISO 14524:2009 compliant OECF chart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Reported as base 10 logarithm of the weighted sum of the L*, a*, b* variances and L*a* covariance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Rewards for noise in blue-yellow axis due to –b* term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This &amp; other aspects of metric planned to be refined for V2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i="0" sz="1800" u="none" cap="none" strike="noStrike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50" name="Shape 150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8200" y="4286519"/>
            <a:ext cx="1828079" cy="1828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4">
            <a:alphaModFix/>
          </a:blip>
          <a:srcRect b="5826660" l="0" r="5826660" t="0"/>
          <a:stretch/>
        </p:blipFill>
        <p:spPr>
          <a:xfrm>
            <a:off x="4488839" y="4286519"/>
            <a:ext cx="1828079" cy="1828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685800" y="0"/>
            <a:ext cx="7771679" cy="76608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Texture Blur</a:t>
            </a:r>
          </a:p>
        </p:txBody>
      </p:sp>
      <p:sp>
        <p:nvSpPr>
          <p:cNvPr id="158" name="Shape 158"/>
          <p:cNvSpPr/>
          <p:nvPr/>
        </p:nvSpPr>
        <p:spPr>
          <a:xfrm>
            <a:off x="685800" y="1176479"/>
            <a:ext cx="7771679" cy="47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rIns="0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Strong noise reduction can preserve edges (and       hence give good SFR results) but destroy texture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Measured on “dead leaves” target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Reported as a ratio between the power spectral density (PSD) of the captured dead leaves patch minus the PSD of a flat field patch (in order to compensate for the noise), and the PSD of the ideal (reference) dead leaves target.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Noto Sans Symbols"/>
              <a:buChar char="◼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V1 may not provide accurate results for NR algorithms that apply localized NR strength based on image content</a:t>
            </a:r>
          </a:p>
        </p:txBody>
      </p:sp>
      <p:sp>
        <p:nvSpPr>
          <p:cNvPr id="159" name="Shape 159"/>
          <p:cNvSpPr/>
          <p:nvPr/>
        </p:nvSpPr>
        <p:spPr>
          <a:xfrm>
            <a:off x="8458200" y="6629400"/>
            <a:ext cx="437399" cy="22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rIns="90000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 b="17842" l="27033" r="27051" t="19402"/>
          <a:stretch/>
        </p:blipFill>
        <p:spPr>
          <a:xfrm>
            <a:off x="5842439" y="4410000"/>
            <a:ext cx="1748159" cy="174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0720" y="4410000"/>
            <a:ext cx="1748159" cy="174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02280" y="4421519"/>
            <a:ext cx="1736640" cy="1736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