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7" r:id="rId6"/>
    <p:sldId id="258" r:id="rId7"/>
    <p:sldId id="263" r:id="rId8"/>
    <p:sldId id="259" r:id="rId9"/>
    <p:sldId id="262" r:id="rId10"/>
    <p:sldId id="267" r:id="rId11"/>
    <p:sldId id="260" r:id="rId12"/>
    <p:sldId id="264" r:id="rId13"/>
    <p:sldId id="265" r:id="rId14"/>
    <p:sldId id="266" r:id="rId15"/>
    <p:sldId id="268" r:id="rId16"/>
    <p:sldId id="261" r:id="rId17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EFF"/>
    <a:srgbClr val="F3F9FB"/>
    <a:srgbClr val="F3FDFB"/>
    <a:srgbClr val="DEE3EE"/>
    <a:srgbClr val="FFFFFF"/>
    <a:srgbClr val="264D99"/>
    <a:srgbClr val="000000"/>
    <a:srgbClr val="102553"/>
    <a:srgbClr val="FF99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2" autoAdjust="0"/>
    <p:restoredTop sz="86421" autoAdjust="0"/>
  </p:normalViewPr>
  <p:slideViewPr>
    <p:cSldViewPr>
      <p:cViewPr varScale="1">
        <p:scale>
          <a:sx n="111" d="100"/>
          <a:sy n="111" d="100"/>
        </p:scale>
        <p:origin x="-1410" y="-90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5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>
              <a:defRPr sz="1200"/>
            </a:lvl1pPr>
          </a:lstStyle>
          <a:p>
            <a:fld id="{BBC458EC-43CB-4FB7-B7B3-524ABF8F9DE9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>
              <a:defRPr sz="1200"/>
            </a:lvl1pPr>
          </a:lstStyle>
          <a:p>
            <a:fld id="{8227D39E-B1E8-48E4-8520-AAA42F518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DE83A9-E469-4C41-A6B8-BBD8B01D12FC}" type="datetimeFigureOut">
              <a:rPr lang="en-US"/>
              <a:pPr>
                <a:defRPr/>
              </a:pPr>
              <a:t>8/31/2015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46" tIns="45972" rIns="91946" bIns="4597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946" tIns="45972" rIns="91946" bIns="4597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EF56345-5207-4DBC-BF44-4A3D57B9F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04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F56345-5207-4DBC-BF44-4A3D57B9FF2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6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2238"/>
            <a:ext cx="1325563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5791200"/>
            <a:ext cx="35052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81250"/>
          </a:xfrm>
        </p:spPr>
        <p:txBody>
          <a:bodyPr>
            <a:scene3d>
              <a:camera prst="orthographicFront"/>
              <a:lightRig rig="threePt" dir="t"/>
            </a:scene3d>
            <a:sp3d extrusionH="57150" contourW="19050">
              <a:bevelT w="63500" h="38100" prst="softRound"/>
              <a:contourClr>
                <a:schemeClr val="tx2">
                  <a:lumMod val="75000"/>
                </a:schemeClr>
              </a:contourClr>
            </a:sp3d>
          </a:bodyPr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4600" y="6492874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 dirty="0"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Institute for Telecommunication Sciences • Boulder, Colorado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92875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3312F-FC6C-4415-9456-96153F4E2A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2E0CF-9D4E-4882-9B84-F653F9436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 bwMode="auto">
          <a:xfrm>
            <a:off x="457200" y="16002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174625" indent="-174625">
              <a:buFont typeface="Arial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762" indent="-342900">
              <a:buSzPct val="100000"/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1963" indent="-119063">
              <a:buFont typeface="Arial" pitchFamily="34" charset="0"/>
              <a:buChar char="•"/>
              <a:tabLst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CCF10-35E1-468C-9546-444CA4622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724400" y="1600200"/>
            <a:ext cx="4038600" cy="4525963"/>
          </a:xfrm>
        </p:spPr>
        <p:txBody>
          <a:bodyPr/>
          <a:lstStyle>
            <a:lvl1pPr marL="230188" indent="-230188">
              <a:buFont typeface="Arial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73038" algn="l" rtl="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85750">
              <a:buFont typeface="Arial" pitchFamily="34" charset="0"/>
              <a:buChar char="•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76200"/>
            <a:ext cx="9906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7F5CE-C40D-45EA-AE8D-19D05B9A6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April 2015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8A1C-8312-441E-B161-50FDCDFBD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60549-98A5-40CD-BD3A-961E0619F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385A8-EDBD-44D7-9978-AA311468B9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00088"/>
            <a:ext cx="9144000" cy="6157912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32000">
                <a:schemeClr val="bg1"/>
              </a:gs>
              <a:gs pos="85000">
                <a:schemeClr val="bg1"/>
              </a:gs>
              <a:gs pos="100000">
                <a:schemeClr val="bg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2C5CE8-2F68-418B-9C84-68DFAD914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3" name="Picture 7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6200" y="6477000"/>
            <a:ext cx="13716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  <p:sldLayoutId id="2147483667" r:id="rId3"/>
    <p:sldLayoutId id="2147483670" r:id="rId4"/>
    <p:sldLayoutId id="2147483666" r:id="rId5"/>
    <p:sldLayoutId id="2147483665" r:id="rId6"/>
    <p:sldLayoutId id="2147483663" r:id="rId7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174625" indent="-174625" algn="l" rtl="0" eaLnBrk="1" fontAlgn="base" hangingPunct="1">
        <a:spcBef>
          <a:spcPct val="20000"/>
        </a:spcBef>
        <a:spcAft>
          <a:spcPct val="0"/>
        </a:spcAft>
        <a:buSzPct val="120000"/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730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60375" indent="-1174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HEVC/H.265 Performance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Andrew Catellier</a:t>
            </a:r>
          </a:p>
          <a:p>
            <a:r>
              <a:rPr lang="en-US" dirty="0" smtClean="0"/>
              <a:t>NTIA/ITS.T</a:t>
            </a:r>
          </a:p>
          <a:p>
            <a:r>
              <a:rPr lang="en-US" dirty="0" smtClean="0"/>
              <a:t>Boulder, 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2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H.265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 smtClean="0"/>
              <a:t>New!</a:t>
            </a:r>
          </a:p>
          <a:p>
            <a:r>
              <a:rPr lang="en-US" dirty="0" smtClean="0"/>
              <a:t>Standardized!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1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did a test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2015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 smtClean="0"/>
              <a:t>25 viewers</a:t>
            </a:r>
          </a:p>
          <a:p>
            <a:r>
              <a:rPr lang="en-US" dirty="0" smtClean="0"/>
              <a:t>Compared MPEG2, AVC, HEVC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9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 List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2050" name="Picture 2" descr="\\psf\Home\Documents\Work Folder\Presentations\2015 VQEG\Screen Shot 2015-08-31 at 5.03.15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944" y="1524000"/>
            <a:ext cx="3918112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42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design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1026" name="Picture 2" descr="\\psf\Home\Documents\Work Folder\Presentations\2015 VQEG\Screen Shot 2015-08-31 at 5.03.46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2286000"/>
            <a:ext cx="82677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4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Setup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1026" name="Picture 2" descr="\\psf\Home\Documents\Work Folder\Presentations\2015 VQEG\labSetu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386" y="1676400"/>
            <a:ext cx="6325229" cy="421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2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2050" name="Picture 2" descr="\\psf\Home\Documents\Work Folder\Presentations\2015 VQEG\Screen Shot 2015-08-31 at 5.04.19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705600" cy="435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6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3074" name="Picture 2" descr="\\psf\Home\Documents\Work Folder\Presentations\2015 VQEG\Screen Shot 2015-08-31 at 5.04.29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905000"/>
            <a:ext cx="7391400" cy="385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13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4098" name="Picture 2" descr="\\psf\Home\Documents\Work Folder\Presentations\2015 VQEG\Screen Shot 2015-08-31 at 5.04.38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15" y="1828800"/>
            <a:ext cx="7132770" cy="382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6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5122" name="Picture 2" descr="\\psf\Home\Documents\Work Folder\Presentations\2015 VQEG\Screen Shot 2015-08-31 at 5.04.47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45" y="2209800"/>
            <a:ext cx="7467600" cy="333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6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6146" name="Picture 2" descr="\\psf\Home\Documents\Work Folder\Presentations\2015 VQEG\Screen Shot 2015-08-31 at 5.05.22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463" y="1600200"/>
            <a:ext cx="510107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6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7170" name="Picture 2" descr="\\psf\Home\Documents\Work Folder\Presentations\2015 VQEG\Screen Shot 2015-08-31 at 5.05.29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118" y="1524000"/>
            <a:ext cx="4977765" cy="455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8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September </a:t>
            </a:r>
            <a:r>
              <a:rPr lang="en-US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9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SpresentationTemplat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FF"/>
      </a:accent1>
      <a:accent2>
        <a:srgbClr val="C00000"/>
      </a:accent2>
      <a:accent3>
        <a:srgbClr val="3366CC"/>
      </a:accent3>
      <a:accent4>
        <a:srgbClr val="FF5050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791B97-1115-440F-ACF6-D88100B4A33C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E341B9-9BFA-484A-88F9-1C1A4A235E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D3F599-FFAA-4A12-AAE6-725455775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ITSpresentationTemplate</Template>
  <TotalTime>0</TotalTime>
  <Words>75</Words>
  <Application>Microsoft Office PowerPoint</Application>
  <PresentationFormat>On-screen Show (4:3)</PresentationFormat>
  <Paragraphs>45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ITSpresentationTemplate</vt:lpstr>
      <vt:lpstr>HEVC/H.265 Performance</vt:lpstr>
      <vt:lpstr>H.265</vt:lpstr>
      <vt:lpstr>We did a test</vt:lpstr>
      <vt:lpstr>Scene List</vt:lpstr>
      <vt:lpstr>Test design</vt:lpstr>
      <vt:lpstr>Test Setup</vt:lpstr>
      <vt:lpstr>Results</vt:lpstr>
      <vt:lpstr>Results</vt:lpstr>
      <vt:lpstr>Results</vt:lpstr>
      <vt:lpstr>Results</vt:lpstr>
      <vt:lpstr>Results</vt:lpstr>
      <vt:lpstr>Results</vt:lpstr>
      <vt:lpstr>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2015-08-31T22:18:18Z</dcterms:created>
  <dcterms:modified xsi:type="dcterms:W3CDTF">2015-08-31T23:28:33Z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  <property fmtid="{D5CDD505-2E9C-101B-9397-08002B2CF9AE}" pid="3" name="Order">
    <vt:r8>1100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</Properties>
</file>