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bookmarkIdSeed="2">
  <p:sldMasterIdLst>
    <p:sldMasterId id="2147483648" r:id="rId1"/>
  </p:sldMasterIdLst>
  <p:notesMasterIdLst>
    <p:notesMasterId r:id="rId18"/>
  </p:notesMasterIdLst>
  <p:sldIdLst>
    <p:sldId id="268" r:id="rId2"/>
    <p:sldId id="298" r:id="rId3"/>
    <p:sldId id="307" r:id="rId4"/>
    <p:sldId id="312" r:id="rId5"/>
    <p:sldId id="314" r:id="rId6"/>
    <p:sldId id="309" r:id="rId7"/>
    <p:sldId id="310" r:id="rId8"/>
    <p:sldId id="313" r:id="rId9"/>
    <p:sldId id="292" r:id="rId10"/>
    <p:sldId id="315" r:id="rId11"/>
    <p:sldId id="301" r:id="rId12"/>
    <p:sldId id="302" r:id="rId13"/>
    <p:sldId id="303" r:id="rId14"/>
    <p:sldId id="304" r:id="rId15"/>
    <p:sldId id="305" r:id="rId16"/>
    <p:sldId id="306" r:id="rId17"/>
  </p:sldIdLst>
  <p:sldSz cx="9144000" cy="6858000" type="screen4x3"/>
  <p:notesSz cx="6858000" cy="9144000"/>
  <p:defaultTextStyle>
    <a:defPPr>
      <a:defRPr lang="cs-CZ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A50021"/>
    <a:srgbClr val="3333FF"/>
    <a:srgbClr val="CC3300"/>
    <a:srgbClr val="663300"/>
    <a:srgbClr val="990099"/>
    <a:srgbClr val="CC0099"/>
    <a:srgbClr val="660066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1434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záhlaví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3" name="Zástupný symbol pro datum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5014EC63-8CD8-4345-AC5D-DB907A6C5A3F}" type="datetimeFigureOut">
              <a:rPr lang="cs-CZ"/>
              <a:pPr>
                <a:defRPr/>
              </a:pPr>
              <a:t>14.9.2015</a:t>
            </a:fld>
            <a:endParaRPr lang="cs-CZ"/>
          </a:p>
        </p:txBody>
      </p:sp>
      <p:sp>
        <p:nvSpPr>
          <p:cNvPr id="4" name="Zástupný symbol pro obrázek snímku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cs-CZ" noProof="0" smtClean="0"/>
          </a:p>
        </p:txBody>
      </p:sp>
      <p:sp>
        <p:nvSpPr>
          <p:cNvPr id="5" name="Zástupný symbol pro poznámky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cs-CZ" noProof="0" smtClean="0"/>
              <a:t>Klepnutím lze upravit styly předlohy textu.</a:t>
            </a:r>
          </a:p>
          <a:p>
            <a:pPr lvl="1"/>
            <a:r>
              <a:rPr lang="cs-CZ" noProof="0" smtClean="0"/>
              <a:t>Druhá úroveň</a:t>
            </a:r>
          </a:p>
          <a:p>
            <a:pPr lvl="2"/>
            <a:r>
              <a:rPr lang="cs-CZ" noProof="0" smtClean="0"/>
              <a:t>Třetí úroveň</a:t>
            </a:r>
          </a:p>
          <a:p>
            <a:pPr lvl="3"/>
            <a:r>
              <a:rPr lang="cs-CZ" noProof="0" smtClean="0"/>
              <a:t>Čtvrtá úroveň</a:t>
            </a:r>
          </a:p>
          <a:p>
            <a:pPr lvl="4"/>
            <a:r>
              <a:rPr lang="cs-CZ" noProof="0" smtClean="0"/>
              <a:t>Pátá úroveň</a:t>
            </a:r>
          </a:p>
        </p:txBody>
      </p:sp>
      <p:sp>
        <p:nvSpPr>
          <p:cNvPr id="6" name="Zástupný symbol pro zápatí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7" name="Zástupný symbol pro číslo snímku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D1A6F955-2A3E-4AAA-A54A-FE3AB6D2193D}" type="slidenum">
              <a:rPr lang="cs-CZ"/>
              <a:pPr>
                <a:defRPr/>
              </a:pPr>
              <a:t>‹#›</a:t>
            </a:fld>
            <a:endParaRPr lang="cs-CZ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Úvodní sníme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Podnadpis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cs-CZ" smtClean="0"/>
              <a:t>Klepnutím lze upravit styl předlohy podnadpisů.</a:t>
            </a:r>
            <a:endParaRPr lang="cs-CZ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1D9E761-A93C-4B9C-8D67-9B232DD94116}" type="datetimeFigureOut">
              <a:rPr lang="cs-CZ"/>
              <a:pPr>
                <a:defRPr/>
              </a:pPr>
              <a:t>14.9.2015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B801AC7-B329-4600-8F78-C6A948C1E198}" type="slidenum">
              <a:rPr lang="cs-CZ"/>
              <a:pPr>
                <a:defRPr/>
              </a:pPr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dpis a obsa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75EDA5C-E519-4C73-AE71-3EA937E1A7FC}" type="datetimeFigureOut">
              <a:rPr lang="cs-CZ"/>
              <a:pPr>
                <a:defRPr/>
              </a:pPr>
              <a:t>14.9.2015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F14848D-EBBB-467C-B952-B79213A7F907}" type="slidenum">
              <a:rPr lang="cs-CZ"/>
              <a:pPr>
                <a:defRPr/>
              </a:pPr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Záhlaví čá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cs-CZ" smtClean="0"/>
              <a:t>Klepnutím lze upravit styly předlohy textu.</a:t>
            </a:r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F8EAB97-7ADB-4B35-AF50-2DF65485EACE}" type="datetimeFigureOut">
              <a:rPr lang="cs-CZ"/>
              <a:pPr>
                <a:defRPr/>
              </a:pPr>
              <a:t>14.9.2015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8C8850C-42E4-4E37-8FC9-1A31A31B3579}" type="slidenum">
              <a:rPr lang="cs-CZ"/>
              <a:pPr>
                <a:defRPr/>
              </a:pPr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obsah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Zástupný symbol pro obsah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5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5684169-0B02-483A-80AD-293FA2B1608B}" type="datetimeFigureOut">
              <a:rPr lang="cs-CZ"/>
              <a:pPr>
                <a:defRPr/>
              </a:pPr>
              <a:t>14.9.2015</a:t>
            </a:fld>
            <a:endParaRPr lang="cs-CZ"/>
          </a:p>
        </p:txBody>
      </p:sp>
      <p:sp>
        <p:nvSpPr>
          <p:cNvPr id="6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7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7A05C0F-725D-4C4A-8AB6-BDF4AA90F0DF}" type="slidenum">
              <a:rPr lang="cs-CZ"/>
              <a:pPr>
                <a:defRPr/>
              </a:pPr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Porovnání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Zástupný symbol pro text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</p:txBody>
      </p:sp>
      <p:sp>
        <p:nvSpPr>
          <p:cNvPr id="4" name="Zástupný symbol pro obsah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5" name="Zástupný symbol pro text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</p:txBody>
      </p:sp>
      <p:sp>
        <p:nvSpPr>
          <p:cNvPr id="6" name="Zástupný symbol pro obsah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7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8B9A4D7-D19A-48EF-9381-04549302D93B}" type="datetimeFigureOut">
              <a:rPr lang="cs-CZ"/>
              <a:pPr>
                <a:defRPr/>
              </a:pPr>
              <a:t>14.9.2015</a:t>
            </a:fld>
            <a:endParaRPr lang="cs-CZ"/>
          </a:p>
        </p:txBody>
      </p:sp>
      <p:sp>
        <p:nvSpPr>
          <p:cNvPr id="8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9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066E18B-AD7D-4BBB-8F09-C044599C0EAD}" type="slidenum">
              <a:rPr lang="cs-CZ"/>
              <a:pPr>
                <a:defRPr/>
              </a:pPr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Pouze nadpi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190EF63-6736-45A3-8842-A5D42AAC6A5D}" type="datetimeFigureOut">
              <a:rPr lang="cs-CZ"/>
              <a:pPr>
                <a:defRPr/>
              </a:pPr>
              <a:t>14.9.2015</a:t>
            </a:fld>
            <a:endParaRPr lang="cs-CZ"/>
          </a:p>
        </p:txBody>
      </p:sp>
      <p:sp>
        <p:nvSpPr>
          <p:cNvPr id="4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5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4DB0A24-486D-4599-AA8F-A6A10846621A}" type="slidenum">
              <a:rPr lang="cs-CZ"/>
              <a:pPr>
                <a:defRPr/>
              </a:pPr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ázdn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ACD9B71-6576-4B04-BE2F-1F2E1732C8BD}" type="datetimeFigureOut">
              <a:rPr lang="cs-CZ"/>
              <a:pPr>
                <a:defRPr/>
              </a:pPr>
              <a:t>14.9.2015</a:t>
            </a:fld>
            <a:endParaRPr lang="cs-CZ"/>
          </a:p>
        </p:txBody>
      </p:sp>
      <p:sp>
        <p:nvSpPr>
          <p:cNvPr id="3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4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FB31273-0B0D-488A-AAF0-25C126504796}" type="slidenum">
              <a:rPr lang="cs-CZ"/>
              <a:pPr>
                <a:defRPr/>
              </a:pPr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Obsah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Zástupný symbol pro obsah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</p:txBody>
      </p:sp>
      <p:sp>
        <p:nvSpPr>
          <p:cNvPr id="5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F1FE48D-3F2A-42F9-B089-46ECE0546FD3}" type="datetimeFigureOut">
              <a:rPr lang="cs-CZ"/>
              <a:pPr>
                <a:defRPr/>
              </a:pPr>
              <a:t>14.9.2015</a:t>
            </a:fld>
            <a:endParaRPr lang="cs-CZ"/>
          </a:p>
        </p:txBody>
      </p:sp>
      <p:sp>
        <p:nvSpPr>
          <p:cNvPr id="6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7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8951DB2-B428-464B-B202-26D7139903A3}" type="slidenum">
              <a:rPr lang="cs-CZ"/>
              <a:pPr>
                <a:defRPr/>
              </a:pPr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Obrázek s titulke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Zástupný symbol pro obrázek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cs-CZ" noProof="0"/>
          </a:p>
        </p:txBody>
      </p:sp>
      <p:sp>
        <p:nvSpPr>
          <p:cNvPr id="4" name="Zástupný symbol pro text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cs-CZ" smtClean="0"/>
              <a:t>Klepnutím lze upravit styly předlohy textu.</a:t>
            </a:r>
          </a:p>
        </p:txBody>
      </p:sp>
      <p:sp>
        <p:nvSpPr>
          <p:cNvPr id="5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C55C33B-1E01-467C-A841-A2373A29AEBA}" type="datetimeFigureOut">
              <a:rPr lang="cs-CZ"/>
              <a:pPr>
                <a:defRPr/>
              </a:pPr>
              <a:t>14.9.2015</a:t>
            </a:fld>
            <a:endParaRPr lang="cs-CZ"/>
          </a:p>
        </p:txBody>
      </p:sp>
      <p:sp>
        <p:nvSpPr>
          <p:cNvPr id="6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7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9EA7084-65FF-4069-9C56-A73B72AB394D}" type="slidenum">
              <a:rPr lang="cs-CZ"/>
              <a:pPr>
                <a:defRPr/>
              </a:pPr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dpis a svislý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dpis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Zástupný symbol pro svislý text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1C4625A-C4C0-4B7D-969B-D7C136D209A4}" type="datetimeFigureOut">
              <a:rPr lang="cs-CZ"/>
              <a:pPr>
                <a:defRPr/>
              </a:pPr>
              <a:t>14.9.2015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15932D3-26D7-4DA7-8792-D23DCAC82F97}" type="slidenum">
              <a:rPr lang="cs-CZ"/>
              <a:pPr>
                <a:defRPr/>
              </a:pPr>
              <a:t>‹#›</a:t>
            </a:fld>
            <a:endParaRPr lang="cs-CZ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Svislý nadpis a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vislý nadpis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cs-CZ" smtClean="0"/>
              <a:t>Klepnutím lze upravit styl předlohy nadpisů.</a:t>
            </a:r>
            <a:endParaRPr lang="cs-CZ"/>
          </a:p>
        </p:txBody>
      </p:sp>
      <p:sp>
        <p:nvSpPr>
          <p:cNvPr id="3" name="Zástupný symbol pro svislý text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  <a:endParaRPr lang="cs-CZ"/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978CE99-5E0F-45BD-A1AD-2992DCD9E284}" type="datetimeFigureOut">
              <a:rPr lang="cs-CZ"/>
              <a:pPr>
                <a:defRPr/>
              </a:pPr>
              <a:t>14.9.2015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3B4C5E7-F3A1-4CBF-94BD-CD128B896618}" type="slidenum">
              <a:rPr lang="cs-CZ"/>
              <a:pPr>
                <a:defRPr/>
              </a:pPr>
              <a:t>‹#›</a:t>
            </a:fld>
            <a:endParaRPr lang="cs-CZ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Zástupný symbol pro nadpis 1"/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cs-CZ" smtClean="0"/>
              <a:t>Klepnutím lze upravit styl předlohy nadpisů.</a:t>
            </a:r>
          </a:p>
        </p:txBody>
      </p:sp>
      <p:sp>
        <p:nvSpPr>
          <p:cNvPr id="1027" name="Zástupný symbol pro text 2"/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cs-CZ" smtClean="0"/>
              <a:t>Klepnutím lze upravit styly předlohy textu.</a:t>
            </a:r>
          </a:p>
          <a:p>
            <a:pPr lvl="1"/>
            <a:r>
              <a:rPr lang="cs-CZ" smtClean="0"/>
              <a:t>Druhá úroveň</a:t>
            </a:r>
          </a:p>
          <a:p>
            <a:pPr lvl="2"/>
            <a:r>
              <a:rPr lang="cs-CZ" smtClean="0"/>
              <a:t>Třetí úroveň</a:t>
            </a:r>
          </a:p>
          <a:p>
            <a:pPr lvl="3"/>
            <a:r>
              <a:rPr lang="cs-CZ" smtClean="0"/>
              <a:t>Čtvrtá úroveň</a:t>
            </a:r>
          </a:p>
          <a:p>
            <a:pPr lvl="4"/>
            <a:r>
              <a:rPr lang="cs-CZ" smtClean="0"/>
              <a:t>Pátá úroveň</a:t>
            </a:r>
          </a:p>
        </p:txBody>
      </p:sp>
      <p:sp>
        <p:nvSpPr>
          <p:cNvPr id="4" name="Zástupný symbol pro datum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A74C4285-0712-4FD4-ABEC-33664053B27A}" type="datetimeFigureOut">
              <a:rPr lang="cs-CZ"/>
              <a:pPr>
                <a:defRPr/>
              </a:pPr>
              <a:t>14.9.2015</a:t>
            </a:fld>
            <a:endParaRPr lang="cs-CZ"/>
          </a:p>
        </p:txBody>
      </p:sp>
      <p:sp>
        <p:nvSpPr>
          <p:cNvPr id="5" name="Zástupný symbol pro zápatí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cs-CZ"/>
          </a:p>
        </p:txBody>
      </p:sp>
      <p:sp>
        <p:nvSpPr>
          <p:cNvPr id="6" name="Zástupný symbol pro číslo snímku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0D779BDC-06A9-47DD-B36B-29CC0911E437}" type="slidenum">
              <a:rPr lang="cs-CZ"/>
              <a:pPr>
                <a:defRPr/>
              </a:pPr>
              <a:t>‹#›</a:t>
            </a:fld>
            <a:endParaRPr lang="cs-CZ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rtl="0" eaLnBrk="0" fontAlgn="base" hangingPunct="0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0" fontAlgn="base" hangingPunct="0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fontAlgn="base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cs-CZ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hyperlink" Target="http://ivc.univ-nantes.fr/test/en/databases/PairCompTMO/" TargetMode="Externa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C:\Users\Manish\Desktop\VQEGlogo_280x100.jpg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rcRect/>
          <a:stretch>
            <a:fillRect/>
          </a:stretch>
        </p:blipFill>
        <p:spPr>
          <a:xfrm>
            <a:off x="2700338" y="692150"/>
            <a:ext cx="3556000" cy="1270000"/>
          </a:xfrm>
          <a:noFill/>
        </p:spPr>
      </p:pic>
      <p:sp>
        <p:nvSpPr>
          <p:cNvPr id="2051" name="Rectangle 13"/>
          <p:cNvSpPr>
            <a:spLocks noChangeArrowheads="1"/>
          </p:cNvSpPr>
          <p:nvPr/>
        </p:nvSpPr>
        <p:spPr bwMode="auto">
          <a:xfrm>
            <a:off x="395536" y="4077072"/>
            <a:ext cx="8382000" cy="15843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b" anchorCtr="1"/>
          <a:lstStyle/>
          <a:p>
            <a:pPr algn="ctr" defTabSz="762000" eaLnBrk="0" hangingPunct="0"/>
            <a:r>
              <a:rPr lang="en-US" sz="3200" b="1" dirty="0" smtClean="0"/>
              <a:t>(JEG) HDR </a:t>
            </a:r>
            <a:r>
              <a:rPr lang="en-US" sz="3200" b="1" dirty="0" smtClean="0"/>
              <a:t>&amp; WCG? Project:</a:t>
            </a:r>
            <a:endParaRPr lang="en-US" sz="3200" b="1" dirty="0" smtClean="0"/>
          </a:p>
          <a:p>
            <a:pPr algn="ctr" defTabSz="762000" eaLnBrk="0" hangingPunct="0"/>
            <a:r>
              <a:rPr lang="en-US" sz="3200" b="1" dirty="0" smtClean="0">
                <a:latin typeface="Times New Roman" pitchFamily="18" charset="0"/>
              </a:rPr>
              <a:t>September 2015</a:t>
            </a:r>
            <a:endParaRPr lang="en-US" sz="3200" b="1" dirty="0" smtClean="0">
              <a:latin typeface="Times New Roman" pitchFamily="18" charset="0"/>
            </a:endParaRPr>
          </a:p>
          <a:p>
            <a:pPr algn="ctr" defTabSz="762000" eaLnBrk="0" hangingPunct="0"/>
            <a:r>
              <a:rPr lang="en-US" sz="3200" b="1" dirty="0" smtClean="0">
                <a:latin typeface="Times New Roman" pitchFamily="18" charset="0"/>
              </a:rPr>
              <a:t>Patrick Le </a:t>
            </a:r>
            <a:r>
              <a:rPr lang="en-US" sz="3200" b="1" dirty="0" err="1" smtClean="0">
                <a:latin typeface="Times New Roman" pitchFamily="18" charset="0"/>
              </a:rPr>
              <a:t>Callet</a:t>
            </a:r>
            <a:endParaRPr lang="en-US" sz="3200" b="1" dirty="0" smtClean="0">
              <a:latin typeface="Times New Roman" pitchFamily="18" charset="0"/>
            </a:endParaRPr>
          </a:p>
          <a:p>
            <a:pPr algn="ctr" defTabSz="762000" eaLnBrk="0" hangingPunct="0"/>
            <a:endParaRPr lang="en-US" sz="3200" b="1" dirty="0">
              <a:latin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Titr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143000"/>
          </a:xfrm>
        </p:spPr>
        <p:txBody>
          <a:bodyPr/>
          <a:lstStyle/>
          <a:p>
            <a:r>
              <a:rPr lang="en-US" dirty="0" smtClean="0">
                <a:solidFill>
                  <a:srgbClr val="3333FF"/>
                </a:solidFill>
              </a:rPr>
              <a:t>Progress: experimental methodologies for </a:t>
            </a:r>
            <a:r>
              <a:rPr lang="en-US" dirty="0" err="1" smtClean="0">
                <a:solidFill>
                  <a:srgbClr val="3333FF"/>
                </a:solidFill>
              </a:rPr>
              <a:t>QoE</a:t>
            </a:r>
            <a:r>
              <a:rPr lang="en-US" dirty="0" smtClean="0">
                <a:solidFill>
                  <a:srgbClr val="3333FF"/>
                </a:solidFill>
              </a:rPr>
              <a:t> </a:t>
            </a:r>
            <a:r>
              <a:rPr lang="en-US" dirty="0" err="1" smtClean="0">
                <a:solidFill>
                  <a:srgbClr val="3333FF"/>
                </a:solidFill>
              </a:rPr>
              <a:t>assessement</a:t>
            </a:r>
            <a:endParaRPr lang="en-US" dirty="0" smtClean="0">
              <a:solidFill>
                <a:srgbClr val="3333FF"/>
              </a:solidFill>
            </a:endParaRPr>
          </a:p>
        </p:txBody>
      </p:sp>
      <p:sp>
        <p:nvSpPr>
          <p:cNvPr id="3075" name="Espace réservé du contenu 2"/>
          <p:cNvSpPr>
            <a:spLocks noGrp="1"/>
          </p:cNvSpPr>
          <p:nvPr>
            <p:ph idx="1"/>
          </p:nvPr>
        </p:nvSpPr>
        <p:spPr>
          <a:xfrm>
            <a:off x="323528" y="1628800"/>
            <a:ext cx="8229600" cy="3744416"/>
          </a:xfrm>
        </p:spPr>
        <p:txBody>
          <a:bodyPr/>
          <a:lstStyle/>
          <a:p>
            <a:pPr>
              <a:buNone/>
            </a:pPr>
            <a:r>
              <a:rPr lang="en-US" sz="2400" b="1" dirty="0" smtClean="0"/>
              <a:t>Methodologies to assess </a:t>
            </a:r>
            <a:r>
              <a:rPr lang="en-US" sz="2400" b="1" dirty="0" err="1" smtClean="0"/>
              <a:t>QoE</a:t>
            </a:r>
            <a:r>
              <a:rPr lang="en-US" sz="2400" b="1" dirty="0" smtClean="0"/>
              <a:t> in the context of HDR (</a:t>
            </a:r>
            <a:r>
              <a:rPr lang="en-US" sz="2400" b="1" dirty="0" err="1" smtClean="0"/>
              <a:t>QoE</a:t>
            </a:r>
            <a:r>
              <a:rPr lang="en-US" sz="2400" b="1" dirty="0" smtClean="0"/>
              <a:t> is  not only Image quality)</a:t>
            </a:r>
          </a:p>
          <a:p>
            <a:pPr>
              <a:buNone/>
            </a:pPr>
            <a:r>
              <a:rPr lang="en-US" sz="2400" b="1" dirty="0" smtClean="0"/>
              <a:t>	</a:t>
            </a:r>
            <a:r>
              <a:rPr lang="en-US" sz="2400" b="1" dirty="0" smtClean="0"/>
              <a:t>considering various scenario (post production, distribution and various Range)</a:t>
            </a:r>
          </a:p>
          <a:p>
            <a:pPr>
              <a:buNone/>
            </a:pPr>
            <a:r>
              <a:rPr lang="en-US" sz="2400" b="1" dirty="0" smtClean="0"/>
              <a:t>	</a:t>
            </a:r>
            <a:r>
              <a:rPr lang="en-US" sz="2400" b="1" dirty="0" smtClean="0"/>
              <a:t>focus on artistic intention </a:t>
            </a:r>
          </a:p>
          <a:p>
            <a:pPr>
              <a:buNone/>
            </a:pPr>
            <a:r>
              <a:rPr lang="en-US" sz="2400" b="1" dirty="0" smtClean="0"/>
              <a:t>	</a:t>
            </a:r>
            <a:r>
              <a:rPr lang="en-US" sz="2400" b="1" dirty="0" smtClean="0"/>
              <a:t>	method: not only MOS but inferred through  visual attention  </a:t>
            </a:r>
            <a:r>
              <a:rPr lang="en-US" sz="2400" b="1" dirty="0" err="1" smtClean="0"/>
              <a:t>deployement</a:t>
            </a:r>
            <a:endParaRPr lang="en-US" sz="2400" b="1" dirty="0" smtClean="0"/>
          </a:p>
          <a:p>
            <a:pPr>
              <a:buNone/>
            </a:pPr>
            <a:endParaRPr lang="en-US" sz="2400" b="1" dirty="0" smtClean="0"/>
          </a:p>
          <a:p>
            <a:pPr defTabSz="762000">
              <a:buNone/>
              <a:defRPr/>
            </a:pPr>
            <a:endParaRPr lang="en-US" sz="2400" dirty="0" smtClean="0"/>
          </a:p>
          <a:p>
            <a:pPr defTabSz="762000">
              <a:buNone/>
              <a:defRPr/>
            </a:pPr>
            <a:endParaRPr lang="en-US" sz="2400" b="1" dirty="0" smtClean="0">
              <a:latin typeface="+mj-lt"/>
            </a:endParaRPr>
          </a:p>
          <a:p>
            <a:pPr defTabSz="762000">
              <a:buNone/>
              <a:defRPr/>
            </a:pPr>
            <a:endParaRPr lang="en-US" sz="2400" b="1" dirty="0" smtClean="0">
              <a:latin typeface="+mj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0" y="1313384"/>
            <a:ext cx="9144000" cy="5544616"/>
          </a:xfrm>
        </p:spPr>
        <p:txBody>
          <a:bodyPr/>
          <a:lstStyle/>
          <a:p>
            <a:pPr lvl="1"/>
            <a:r>
              <a:rPr lang="en-US" sz="2000" dirty="0" smtClean="0"/>
              <a:t>M. </a:t>
            </a:r>
            <a:r>
              <a:rPr lang="en-US" sz="2000" dirty="0" err="1" smtClean="0"/>
              <a:t>Narwaria</a:t>
            </a:r>
            <a:r>
              <a:rPr lang="en-US" sz="2000" dirty="0" smtClean="0"/>
              <a:t>, M. Silva, P. </a:t>
            </a:r>
            <a:r>
              <a:rPr lang="en-US" sz="2000" dirty="0" err="1" smtClean="0"/>
              <a:t>Callet</a:t>
            </a:r>
            <a:r>
              <a:rPr lang="en-US" sz="2000" dirty="0" smtClean="0"/>
              <a:t> and R. </a:t>
            </a:r>
            <a:r>
              <a:rPr lang="en-US" sz="2000" dirty="0" err="1" smtClean="0"/>
              <a:t>Pepion</a:t>
            </a:r>
            <a:r>
              <a:rPr lang="en-US" sz="2000" dirty="0" smtClean="0"/>
              <a:t> </a:t>
            </a:r>
            <a:r>
              <a:rPr lang="en-US" sz="2000" b="1" dirty="0" smtClean="0"/>
              <a:t>“Tone mapping Based High Dynamic Range Compression: Does it Affect Visual Experience?”, </a:t>
            </a:r>
            <a:r>
              <a:rPr lang="en-US" sz="2000" i="1" dirty="0" smtClean="0"/>
              <a:t>Signal Processing: Image Communication</a:t>
            </a:r>
            <a:r>
              <a:rPr lang="en-US" sz="2000" dirty="0" smtClean="0"/>
              <a:t>, 2013</a:t>
            </a:r>
            <a:r>
              <a:rPr lang="en-US" sz="2000" dirty="0" smtClean="0"/>
              <a:t>.</a:t>
            </a:r>
            <a:endParaRPr lang="en-US" sz="2000" dirty="0" smtClean="0"/>
          </a:p>
          <a:p>
            <a:pPr lvl="1"/>
            <a:r>
              <a:rPr lang="en-US" sz="2000" dirty="0" smtClean="0"/>
              <a:t>M</a:t>
            </a:r>
            <a:r>
              <a:rPr lang="en-US" sz="2000" dirty="0" smtClean="0"/>
              <a:t>. </a:t>
            </a:r>
            <a:r>
              <a:rPr lang="en-US" sz="2000" dirty="0" err="1" smtClean="0"/>
              <a:t>Narwaria</a:t>
            </a:r>
            <a:r>
              <a:rPr lang="en-US" sz="2000" dirty="0" smtClean="0"/>
              <a:t>, M. Silva, P. </a:t>
            </a:r>
            <a:r>
              <a:rPr lang="en-US" sz="2000" dirty="0" err="1" smtClean="0"/>
              <a:t>Callet</a:t>
            </a:r>
            <a:r>
              <a:rPr lang="en-US" sz="2000" dirty="0" smtClean="0"/>
              <a:t> and R. </a:t>
            </a:r>
            <a:r>
              <a:rPr lang="en-US" sz="2000" dirty="0" err="1" smtClean="0"/>
              <a:t>Pepion</a:t>
            </a:r>
            <a:r>
              <a:rPr lang="en-US" sz="2000" dirty="0" smtClean="0"/>
              <a:t>, </a:t>
            </a:r>
            <a:r>
              <a:rPr lang="en-US" sz="2000" b="1" dirty="0" smtClean="0"/>
              <a:t>“Effect of Tone Mapping on Visual Attention Deployment”</a:t>
            </a:r>
            <a:r>
              <a:rPr lang="en-US" sz="2000" dirty="0" smtClean="0"/>
              <a:t>, </a:t>
            </a:r>
            <a:r>
              <a:rPr lang="en-US" sz="2000" i="1" dirty="0" smtClean="0"/>
              <a:t>SPIE Conference on Applications of Digital Image Processing XXVII , vol. 8499, </a:t>
            </a:r>
            <a:r>
              <a:rPr lang="en-US" sz="2000" dirty="0" smtClean="0"/>
              <a:t>2012. </a:t>
            </a:r>
            <a:endParaRPr lang="en-US" sz="2000" dirty="0" smtClean="0"/>
          </a:p>
          <a:p>
            <a:pPr lvl="1"/>
            <a:r>
              <a:rPr lang="en-US" sz="2000" dirty="0" smtClean="0"/>
              <a:t>M</a:t>
            </a:r>
            <a:r>
              <a:rPr lang="en-US" sz="2000" dirty="0" smtClean="0"/>
              <a:t>. </a:t>
            </a:r>
            <a:r>
              <a:rPr lang="en-US" sz="2000" dirty="0" err="1" smtClean="0"/>
              <a:t>Narwaria</a:t>
            </a:r>
            <a:r>
              <a:rPr lang="en-US" sz="2000" dirty="0" smtClean="0"/>
              <a:t> </a:t>
            </a:r>
            <a:r>
              <a:rPr lang="en-US" sz="2000" dirty="0" smtClean="0"/>
              <a:t>C. </a:t>
            </a:r>
            <a:r>
              <a:rPr lang="en-US" sz="2000" dirty="0" smtClean="0"/>
              <a:t>Mantel, </a:t>
            </a:r>
            <a:r>
              <a:rPr lang="en-US" sz="2000" dirty="0" smtClean="0"/>
              <a:t>M. </a:t>
            </a:r>
            <a:r>
              <a:rPr lang="en-US" sz="2000" dirty="0" err="1" smtClean="0"/>
              <a:t>Perreira</a:t>
            </a:r>
            <a:r>
              <a:rPr lang="en-US" sz="2000" dirty="0" smtClean="0"/>
              <a:t> </a:t>
            </a:r>
            <a:r>
              <a:rPr lang="en-US" sz="2000" dirty="0" err="1" smtClean="0"/>
              <a:t>Da</a:t>
            </a:r>
            <a:r>
              <a:rPr lang="en-US" sz="2000" dirty="0" smtClean="0"/>
              <a:t> Silva, </a:t>
            </a:r>
            <a:r>
              <a:rPr lang="en-US" sz="2000" dirty="0" smtClean="0"/>
              <a:t>P. </a:t>
            </a:r>
            <a:r>
              <a:rPr lang="en-US" sz="2000" dirty="0" smtClean="0"/>
              <a:t>Le </a:t>
            </a:r>
            <a:r>
              <a:rPr lang="en-US" sz="2000" dirty="0" err="1" smtClean="0"/>
              <a:t>Callet</a:t>
            </a:r>
            <a:r>
              <a:rPr lang="en-US" sz="2000" dirty="0" smtClean="0"/>
              <a:t> et S</a:t>
            </a:r>
            <a:r>
              <a:rPr lang="en-US" sz="2000" dirty="0" smtClean="0"/>
              <a:t>. </a:t>
            </a:r>
            <a:r>
              <a:rPr lang="en-US" sz="2000" dirty="0" err="1" smtClean="0"/>
              <a:t>Forchammer</a:t>
            </a:r>
            <a:r>
              <a:rPr lang="en-US" sz="2000" dirty="0" smtClean="0"/>
              <a:t> </a:t>
            </a:r>
            <a:r>
              <a:rPr lang="en-US" sz="2000" dirty="0" smtClean="0"/>
              <a:t> </a:t>
            </a:r>
            <a:r>
              <a:rPr lang="en-US" sz="2000" b="1" dirty="0" smtClean="0"/>
              <a:t>“An </a:t>
            </a:r>
            <a:r>
              <a:rPr lang="en-US" sz="2000" b="1" dirty="0" smtClean="0"/>
              <a:t>objective method for High Dynamic Range source </a:t>
            </a:r>
            <a:r>
              <a:rPr lang="en-US" sz="2000" b="1" dirty="0" smtClean="0"/>
              <a:t>content”</a:t>
            </a:r>
            <a:r>
              <a:rPr lang="en-US" sz="2000" dirty="0" smtClean="0"/>
              <a:t> In </a:t>
            </a:r>
            <a:r>
              <a:rPr lang="en-US" sz="2000" dirty="0" smtClean="0"/>
              <a:t>Sixth International Workshop on Quality of Multimedia </a:t>
            </a:r>
            <a:r>
              <a:rPr lang="en-US" sz="2000" dirty="0" smtClean="0"/>
              <a:t>Experience (</a:t>
            </a:r>
            <a:r>
              <a:rPr lang="en-US" sz="2000" dirty="0" err="1" smtClean="0"/>
              <a:t>QoMEX</a:t>
            </a:r>
            <a:r>
              <a:rPr lang="en-US" sz="2000" dirty="0" smtClean="0"/>
              <a:t>), </a:t>
            </a:r>
            <a:r>
              <a:rPr lang="en-US" sz="2000" dirty="0" err="1" smtClean="0"/>
              <a:t>Septembre</a:t>
            </a:r>
            <a:r>
              <a:rPr lang="en-US" sz="2000" dirty="0" smtClean="0"/>
              <a:t>, 2014, Singapore, </a:t>
            </a:r>
            <a:r>
              <a:rPr lang="en-US" sz="2000" dirty="0" smtClean="0"/>
              <a:t>Singapore</a:t>
            </a:r>
          </a:p>
          <a:p>
            <a:pPr lvl="1"/>
            <a:r>
              <a:rPr lang="en-US" sz="2000" dirty="0" smtClean="0"/>
              <a:t>L. </a:t>
            </a:r>
            <a:r>
              <a:rPr lang="en-US" sz="2000" dirty="0" err="1" smtClean="0"/>
              <a:t>Krasula</a:t>
            </a:r>
            <a:r>
              <a:rPr lang="en-US" sz="2000" dirty="0" smtClean="0"/>
              <a:t>, </a:t>
            </a:r>
            <a:r>
              <a:rPr lang="en-US" sz="2000" dirty="0" smtClean="0"/>
              <a:t>K. </a:t>
            </a:r>
            <a:r>
              <a:rPr lang="en-US" sz="2000" dirty="0" err="1" smtClean="0"/>
              <a:t>Fliegel</a:t>
            </a:r>
            <a:r>
              <a:rPr lang="en-US" sz="2000" dirty="0" smtClean="0"/>
              <a:t>, </a:t>
            </a:r>
            <a:r>
              <a:rPr lang="en-US" sz="2000" dirty="0" smtClean="0"/>
              <a:t>P. </a:t>
            </a:r>
            <a:r>
              <a:rPr lang="en-US" sz="2000" dirty="0" smtClean="0"/>
              <a:t>Le </a:t>
            </a:r>
            <a:r>
              <a:rPr lang="en-US" sz="2000" dirty="0" err="1" smtClean="0"/>
              <a:t>Callet</a:t>
            </a:r>
            <a:r>
              <a:rPr lang="en-US" sz="2000" dirty="0" smtClean="0"/>
              <a:t> et </a:t>
            </a:r>
            <a:r>
              <a:rPr lang="en-US" sz="2000" dirty="0" smtClean="0"/>
              <a:t>M. </a:t>
            </a:r>
            <a:r>
              <a:rPr lang="en-US" sz="2000" dirty="0" err="1" smtClean="0"/>
              <a:t>Klima</a:t>
            </a:r>
            <a:r>
              <a:rPr lang="en-US" sz="2000" dirty="0" smtClean="0"/>
              <a:t>. </a:t>
            </a:r>
            <a:r>
              <a:rPr lang="en-US" sz="2000" b="1" dirty="0" smtClean="0"/>
              <a:t>“Objective </a:t>
            </a:r>
            <a:r>
              <a:rPr lang="en-US" sz="2000" b="1" dirty="0" smtClean="0"/>
              <a:t>evaluation </a:t>
            </a:r>
            <a:r>
              <a:rPr lang="en-US" sz="2000" b="1" dirty="0" smtClean="0"/>
              <a:t>of naturalness</a:t>
            </a:r>
            <a:r>
              <a:rPr lang="en-US" sz="2000" b="1" dirty="0" smtClean="0"/>
              <a:t>, contrast, and colorfulness of tone-mapped </a:t>
            </a:r>
            <a:r>
              <a:rPr lang="en-US" sz="2000" b="1" dirty="0" smtClean="0"/>
              <a:t>images” </a:t>
            </a:r>
            <a:r>
              <a:rPr lang="en-US" sz="2000" dirty="0" smtClean="0"/>
              <a:t>In </a:t>
            </a:r>
            <a:r>
              <a:rPr lang="en-US" sz="2000" dirty="0" smtClean="0"/>
              <a:t>Applications of </a:t>
            </a:r>
            <a:r>
              <a:rPr lang="en-US" sz="2000" dirty="0" smtClean="0"/>
              <a:t>Digital Image </a:t>
            </a:r>
            <a:r>
              <a:rPr lang="en-US" sz="2000" dirty="0" smtClean="0"/>
              <a:t>Processing XXXVII, </a:t>
            </a:r>
            <a:r>
              <a:rPr lang="en-US" sz="2000" dirty="0" err="1" smtClean="0"/>
              <a:t>Août</a:t>
            </a:r>
            <a:r>
              <a:rPr lang="en-US" sz="2000" dirty="0" smtClean="0"/>
              <a:t>, 2014</a:t>
            </a:r>
            <a:endParaRPr lang="en-US" sz="2000" dirty="0" smtClean="0"/>
          </a:p>
          <a:p>
            <a:pPr lvl="1"/>
            <a:endParaRPr lang="en-US" sz="4000" dirty="0"/>
          </a:p>
        </p:txBody>
      </p:sp>
      <p:sp>
        <p:nvSpPr>
          <p:cNvPr id="4" name="Nadpis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/>
          <a:lstStyle/>
          <a:p>
            <a:pPr eaLnBrk="1" hangingPunct="1"/>
            <a:r>
              <a:rPr lang="en-US" dirty="0" smtClean="0">
                <a:solidFill>
                  <a:srgbClr val="3333FF"/>
                </a:solidFill>
              </a:rPr>
              <a:t>References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Titr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143000"/>
          </a:xfrm>
        </p:spPr>
        <p:txBody>
          <a:bodyPr/>
          <a:lstStyle/>
          <a:p>
            <a:r>
              <a:rPr lang="en-US" dirty="0" smtClean="0">
                <a:solidFill>
                  <a:srgbClr val="3333FF"/>
                </a:solidFill>
              </a:rPr>
              <a:t>Progress: studies and datasets</a:t>
            </a:r>
            <a:endParaRPr lang="en-US" dirty="0" smtClean="0">
              <a:solidFill>
                <a:srgbClr val="3333FF"/>
              </a:solidFill>
            </a:endParaRPr>
          </a:p>
        </p:txBody>
      </p:sp>
      <p:sp>
        <p:nvSpPr>
          <p:cNvPr id="3075" name="Espace réservé du contenu 2"/>
          <p:cNvSpPr>
            <a:spLocks noGrp="1"/>
          </p:cNvSpPr>
          <p:nvPr>
            <p:ph idx="1"/>
          </p:nvPr>
        </p:nvSpPr>
        <p:spPr>
          <a:xfrm>
            <a:off x="539552" y="1916832"/>
            <a:ext cx="8229600" cy="1584176"/>
          </a:xfrm>
        </p:spPr>
        <p:txBody>
          <a:bodyPr/>
          <a:lstStyle/>
          <a:p>
            <a:pPr>
              <a:buNone/>
            </a:pPr>
            <a:r>
              <a:rPr lang="en-US" sz="2400" b="1" dirty="0" smtClean="0"/>
              <a:t>Several experimental studies and datasets produced</a:t>
            </a:r>
            <a:endParaRPr lang="en-US" sz="2400" b="1" dirty="0" smtClean="0"/>
          </a:p>
          <a:p>
            <a:pPr>
              <a:buNone/>
            </a:pPr>
            <a:r>
              <a:rPr lang="en-US" sz="2400" b="1" dirty="0" smtClean="0"/>
              <a:t>	</a:t>
            </a:r>
            <a:r>
              <a:rPr lang="en-US" sz="2400" b="1" dirty="0" err="1" smtClean="0"/>
              <a:t>e.g</a:t>
            </a:r>
            <a:r>
              <a:rPr lang="en-US" sz="2400" b="1" dirty="0" smtClean="0"/>
              <a:t>  Single </a:t>
            </a:r>
            <a:r>
              <a:rPr lang="en-US" sz="2400" b="1" dirty="0" smtClean="0"/>
              <a:t>Exposure </a:t>
            </a:r>
            <a:r>
              <a:rPr lang="en-US" sz="2400" b="1" dirty="0" err="1" smtClean="0"/>
              <a:t>vs</a:t>
            </a:r>
            <a:r>
              <a:rPr lang="en-US" sz="2400" b="1" dirty="0" smtClean="0"/>
              <a:t> Tone Mapped High Dynamic Range Images: A Study Based on Quality of Experience </a:t>
            </a:r>
            <a:endParaRPr lang="fr-FR" sz="2400" dirty="0" smtClean="0"/>
          </a:p>
          <a:p>
            <a:pPr defTabSz="762000">
              <a:buNone/>
              <a:defRPr/>
            </a:pPr>
            <a:endParaRPr lang="en-US" sz="2400" dirty="0" smtClean="0"/>
          </a:p>
          <a:p>
            <a:pPr defTabSz="762000">
              <a:buNone/>
              <a:defRPr/>
            </a:pPr>
            <a:endParaRPr lang="en-US" sz="2400" b="1" dirty="0" smtClean="0">
              <a:latin typeface="+mj-lt"/>
            </a:endParaRPr>
          </a:p>
          <a:p>
            <a:pPr defTabSz="762000">
              <a:buNone/>
              <a:defRPr/>
            </a:pPr>
            <a:endParaRPr lang="en-US" sz="2400" b="1" dirty="0" smtClean="0">
              <a:latin typeface="+mj-lt"/>
            </a:endParaRPr>
          </a:p>
        </p:txBody>
      </p:sp>
      <p:sp>
        <p:nvSpPr>
          <p:cNvPr id="5" name="Espace réservé du contenu 2"/>
          <p:cNvSpPr txBox="1">
            <a:spLocks/>
          </p:cNvSpPr>
          <p:nvPr/>
        </p:nvSpPr>
        <p:spPr bwMode="auto">
          <a:xfrm>
            <a:off x="0" y="3761656"/>
            <a:ext cx="9144000" cy="30963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marL="742950" marR="0" lvl="1" indent="-28575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charset="0"/>
              <a:buChar char="–"/>
              <a:tabLst/>
              <a:defRPr/>
            </a:pPr>
            <a:r>
              <a:rPr kumimoji="0" lang="en-US" sz="2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M. </a:t>
            </a:r>
            <a:r>
              <a:rPr kumimoji="0" lang="en-US" sz="20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Narwaria</a:t>
            </a:r>
            <a:r>
              <a:rPr kumimoji="0" lang="en-US" sz="2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, M. Silva, P. </a:t>
            </a:r>
            <a:r>
              <a:rPr kumimoji="0" lang="en-US" sz="20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Callet</a:t>
            </a:r>
            <a:r>
              <a:rPr kumimoji="0" lang="en-US" sz="2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and R. </a:t>
            </a:r>
            <a:r>
              <a:rPr kumimoji="0" lang="en-US" sz="20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Pepion</a:t>
            </a:r>
            <a:r>
              <a:rPr kumimoji="0" lang="en-US" sz="2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</a:t>
            </a:r>
            <a:r>
              <a:rPr kumimoji="0" lang="en-US" sz="20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“Tone mapping Based High Dynamic Range Image Compression: Study of Optimization Criterion and Perceptual Quality”</a:t>
            </a:r>
            <a:r>
              <a:rPr kumimoji="0" lang="en-US" sz="2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, </a:t>
            </a:r>
            <a:r>
              <a:rPr kumimoji="0" lang="en-US" sz="2000" b="0" i="1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Optical Engineering</a:t>
            </a:r>
            <a:r>
              <a:rPr kumimoji="0" lang="en-US" sz="2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, vol. 52, no. 10, 2013.</a:t>
            </a:r>
          </a:p>
          <a:p>
            <a:pPr marL="742950" marR="0" lvl="1" indent="-28575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charset="0"/>
              <a:buChar char="–"/>
              <a:tabLst/>
              <a:defRPr/>
            </a:pPr>
            <a:r>
              <a:rPr kumimoji="0" lang="en-US" sz="2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M. </a:t>
            </a:r>
            <a:r>
              <a:rPr kumimoji="0" lang="en-US" sz="20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Narwaria</a:t>
            </a:r>
            <a:r>
              <a:rPr kumimoji="0" lang="en-US" sz="2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, M. Silva, P. </a:t>
            </a:r>
            <a:r>
              <a:rPr kumimoji="0" lang="en-US" sz="20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Callet</a:t>
            </a:r>
            <a:r>
              <a:rPr kumimoji="0" lang="en-US" sz="2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and R. </a:t>
            </a:r>
            <a:r>
              <a:rPr kumimoji="0" lang="en-US" sz="2000" b="1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Pepion</a:t>
            </a:r>
            <a:r>
              <a:rPr kumimoji="0" lang="en-US" sz="20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“</a:t>
            </a:r>
            <a:r>
              <a:rPr kumimoji="0" lang="en-US" sz="2000" b="1" i="1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Impact of Tone Mapping In High Dynamic Range Image Compression</a:t>
            </a:r>
            <a:r>
              <a:rPr kumimoji="0" lang="en-US" sz="20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”</a:t>
            </a:r>
            <a:r>
              <a:rPr kumimoji="0" lang="en-US" sz="2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, </a:t>
            </a:r>
            <a:r>
              <a:rPr kumimoji="0" lang="en-US" sz="2000" b="0" i="1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Proc. Eighth International Workshop on Video Processing and Quality Metrics for Consumer Electronics (VPQM)</a:t>
            </a:r>
            <a:r>
              <a:rPr kumimoji="0" lang="en-US" sz="2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, 2014.</a:t>
            </a:r>
          </a:p>
          <a:p>
            <a:pPr marL="742950" marR="0" lvl="1" indent="-28575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charset="0"/>
              <a:buChar char="–"/>
              <a:tabLst/>
              <a:defRPr/>
            </a:pPr>
            <a:r>
              <a:rPr kumimoji="0" lang="en-US" sz="2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M. </a:t>
            </a:r>
            <a:r>
              <a:rPr kumimoji="0" lang="en-US" sz="20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Narwaria</a:t>
            </a:r>
            <a:r>
              <a:rPr kumimoji="0" lang="en-US" sz="2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, M. Silva, P. </a:t>
            </a:r>
            <a:r>
              <a:rPr kumimoji="0" lang="en-US" sz="20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Callet</a:t>
            </a:r>
            <a:r>
              <a:rPr kumimoji="0" lang="en-US" sz="2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and R. </a:t>
            </a:r>
            <a:r>
              <a:rPr kumimoji="0" lang="en-US" sz="2000" b="0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Pepion</a:t>
            </a:r>
            <a:r>
              <a:rPr kumimoji="0" lang="en-US" sz="2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, </a:t>
            </a:r>
            <a:r>
              <a:rPr kumimoji="0" lang="en-US" sz="20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“Adaptive Contrast Adjustment for </a:t>
            </a:r>
            <a:r>
              <a:rPr kumimoji="0" lang="en-US" sz="2000" b="1" i="0" u="none" strike="noStrike" kern="1200" cap="none" spc="0" normalizeH="0" baseline="0" noProof="0" dirty="0" err="1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Postprocessing</a:t>
            </a:r>
            <a:r>
              <a:rPr kumimoji="0" lang="en-US" sz="20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 of Tone Mapped High Dynamic Range Images”, </a:t>
            </a:r>
            <a:r>
              <a:rPr kumimoji="0" lang="en-US" sz="2000" b="0" i="1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IEEE International Symposium on Circuits and Systems </a:t>
            </a:r>
            <a:r>
              <a:rPr kumimoji="0" lang="en-US" sz="2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(</a:t>
            </a:r>
            <a:r>
              <a:rPr kumimoji="0" lang="en-US" sz="2000" b="0" i="1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ISCAS 2013)</a:t>
            </a:r>
            <a:r>
              <a:rPr kumimoji="0" lang="en-US" sz="2000" b="0" i="0" u="none" strike="noStrike" kern="1200" cap="none" spc="0" normalizeH="0" baseline="0" noProof="0" dirty="0" smtClean="0">
                <a:ln>
                  <a:noFill/>
                </a:ln>
                <a:solidFill>
                  <a:schemeClr val="tx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, 2013.</a:t>
            </a:r>
          </a:p>
          <a:p>
            <a:pPr marL="742950" marR="0" lvl="1" indent="-285750" algn="l" defTabSz="9144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Arial" charset="0"/>
              <a:buChar char="–"/>
              <a:tabLst/>
              <a:defRPr/>
            </a:pPr>
            <a:endParaRPr kumimoji="0" lang="en-US" sz="4000" b="0" i="0" u="none" strike="noStrike" kern="1200" cap="none" spc="0" normalizeH="0" baseline="0" noProof="0" dirty="0">
              <a:ln>
                <a:noFill/>
              </a:ln>
              <a:solidFill>
                <a:schemeClr val="tx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0" y="908720"/>
            <a:ext cx="9144000" cy="5733256"/>
          </a:xfrm>
        </p:spPr>
        <p:txBody>
          <a:bodyPr/>
          <a:lstStyle/>
          <a:p>
            <a:pPr lvl="1"/>
            <a:r>
              <a:rPr lang="en-US" sz="2000" dirty="0" err="1" smtClean="0"/>
              <a:t>ETHyma</a:t>
            </a:r>
            <a:r>
              <a:rPr lang="en-US" sz="2000" dirty="0" smtClean="0"/>
              <a:t> Eye tracking data for HDR and Tone Mapped images :</a:t>
            </a:r>
            <a:r>
              <a:rPr lang="en-US" sz="2000" dirty="0" err="1" smtClean="0"/>
              <a:t>Eyetracker</a:t>
            </a:r>
            <a:r>
              <a:rPr lang="en-US" sz="2000" dirty="0" smtClean="0"/>
              <a:t> database for </a:t>
            </a:r>
            <a:r>
              <a:rPr lang="en-US" sz="2000" dirty="0" smtClean="0"/>
              <a:t>HDR </a:t>
            </a:r>
            <a:r>
              <a:rPr lang="en-US" sz="2000" dirty="0" smtClean="0"/>
              <a:t>images (displayed on an real HDR display) and 88 tone mapped images with 37 observers. </a:t>
            </a:r>
            <a:endParaRPr lang="en-US" sz="2000" dirty="0" smtClean="0"/>
          </a:p>
          <a:p>
            <a:pPr lvl="1">
              <a:buNone/>
            </a:pPr>
            <a:r>
              <a:rPr lang="en-US" sz="2000" dirty="0" smtClean="0"/>
              <a:t>	</a:t>
            </a:r>
            <a:r>
              <a:rPr lang="en-US" sz="2000" dirty="0" smtClean="0"/>
              <a:t>http</a:t>
            </a:r>
            <a:r>
              <a:rPr lang="en-US" sz="2000" dirty="0" smtClean="0"/>
              <a:t>://ivc.univ-nantes.fr/test/en/databases/ETHyma/</a:t>
            </a:r>
          </a:p>
          <a:p>
            <a:pPr lvl="1"/>
            <a:r>
              <a:rPr lang="en-US" sz="2000" dirty="0" err="1" smtClean="0"/>
              <a:t>PairCompTMO</a:t>
            </a:r>
            <a:r>
              <a:rPr lang="en-US" sz="2000" dirty="0" smtClean="0"/>
              <a:t> Pair Comparison between Tone Mapping Operators for still images :The database contains 100 images in </a:t>
            </a:r>
            <a:r>
              <a:rPr lang="en-US" sz="2000" dirty="0" err="1" smtClean="0"/>
              <a:t>FullHD</a:t>
            </a:r>
            <a:r>
              <a:rPr lang="en-US" sz="2000" dirty="0" smtClean="0"/>
              <a:t>, 10 </a:t>
            </a:r>
            <a:r>
              <a:rPr lang="en-US" sz="2000" dirty="0" smtClean="0"/>
              <a:t>High Dynamic Range (HDR) images were processed with 9 sets of parameter of Tone Mapping Operators to produce 90 LDR images. The HDR contents were displayed like a reference for the half of participants. 40 observers compare these images with the Pair Comparison </a:t>
            </a:r>
            <a:r>
              <a:rPr lang="en-US" sz="2000" dirty="0" smtClean="0"/>
              <a:t>method.</a:t>
            </a:r>
          </a:p>
          <a:p>
            <a:pPr lvl="1">
              <a:buNone/>
            </a:pPr>
            <a:r>
              <a:rPr lang="en-US" sz="2000" dirty="0" smtClean="0"/>
              <a:t>	</a:t>
            </a:r>
            <a:r>
              <a:rPr lang="en-US" sz="2000" dirty="0" smtClean="0">
                <a:hlinkClick r:id="rId2"/>
              </a:rPr>
              <a:t>http</a:t>
            </a:r>
            <a:r>
              <a:rPr lang="en-US" sz="2000" dirty="0" smtClean="0">
                <a:hlinkClick r:id="rId2"/>
              </a:rPr>
              <a:t>://ivc.univ-nantes.fr/test/en/databases/PairCompTMO</a:t>
            </a:r>
            <a:r>
              <a:rPr lang="en-US" sz="2000" dirty="0" smtClean="0">
                <a:hlinkClick r:id="rId2"/>
              </a:rPr>
              <a:t>/</a:t>
            </a:r>
            <a:endParaRPr lang="en-US" sz="2000" dirty="0" smtClean="0"/>
          </a:p>
          <a:p>
            <a:pPr lvl="1">
              <a:buNone/>
            </a:pPr>
            <a:r>
              <a:rPr lang="en-US" sz="2000" dirty="0" smtClean="0"/>
              <a:t>- Quality </a:t>
            </a:r>
            <a:r>
              <a:rPr lang="en-US" sz="2000" dirty="0" smtClean="0"/>
              <a:t>of JPEG HDR Images :10 different still image contents were used. 7 </a:t>
            </a:r>
            <a:r>
              <a:rPr lang="en-US" sz="2000" dirty="0" smtClean="0"/>
              <a:t>JPEG compression </a:t>
            </a:r>
            <a:r>
              <a:rPr lang="en-US" sz="2000" dirty="0" smtClean="0"/>
              <a:t>are </a:t>
            </a:r>
            <a:r>
              <a:rPr lang="en-US" sz="2000" dirty="0" err="1" smtClean="0"/>
              <a:t>choosen</a:t>
            </a:r>
            <a:r>
              <a:rPr lang="en-US" sz="2000" dirty="0" smtClean="0"/>
              <a:t> with different bitrates optimized to used the full range of </a:t>
            </a:r>
            <a:r>
              <a:rPr lang="en-US" sz="2000" dirty="0" smtClean="0"/>
              <a:t>the quality </a:t>
            </a:r>
            <a:r>
              <a:rPr lang="en-US" sz="2000" dirty="0" smtClean="0"/>
              <a:t>scale. These 7 bitrates are used with the 2 versions of optimization (SSIM </a:t>
            </a:r>
            <a:r>
              <a:rPr lang="en-US" sz="2000" dirty="0" smtClean="0"/>
              <a:t>and MSE</a:t>
            </a:r>
            <a:r>
              <a:rPr lang="en-US" sz="2000" dirty="0" smtClean="0"/>
              <a:t>) to generate 14 different degradations. For each content, the reference and </a:t>
            </a:r>
            <a:r>
              <a:rPr lang="en-US" sz="2000" dirty="0" smtClean="0"/>
              <a:t>the degradations </a:t>
            </a:r>
            <a:r>
              <a:rPr lang="en-US" sz="2000" dirty="0" smtClean="0"/>
              <a:t>were subjectively evaluated with the ACR-HR method and 26 observers.</a:t>
            </a:r>
          </a:p>
          <a:p>
            <a:pPr lvl="1">
              <a:buNone/>
            </a:pPr>
            <a:r>
              <a:rPr lang="en-US" sz="2000" dirty="0" smtClean="0"/>
              <a:t>	http</a:t>
            </a:r>
            <a:r>
              <a:rPr lang="en-US" sz="2000" dirty="0" smtClean="0"/>
              <a:t>://ivc.univ-nantes.fr/test/en/databases/JPEG_HDR_Images/</a:t>
            </a:r>
          </a:p>
          <a:p>
            <a:pPr lvl="1"/>
            <a:endParaRPr lang="en-US" sz="4000" dirty="0"/>
          </a:p>
        </p:txBody>
      </p:sp>
      <p:sp>
        <p:nvSpPr>
          <p:cNvPr id="4" name="Nadpis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/>
          <a:lstStyle/>
          <a:p>
            <a:pPr eaLnBrk="1" hangingPunct="1"/>
            <a:r>
              <a:rPr lang="en-US" dirty="0" smtClean="0">
                <a:solidFill>
                  <a:srgbClr val="3333FF"/>
                </a:solidFill>
              </a:rPr>
              <a:t>Datasets</a:t>
            </a:r>
            <a:endParaRPr lang="en-US" dirty="0" smtClean="0">
              <a:solidFill>
                <a:srgbClr val="3333FF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Titr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143000"/>
          </a:xfrm>
        </p:spPr>
        <p:txBody>
          <a:bodyPr/>
          <a:lstStyle/>
          <a:p>
            <a:r>
              <a:rPr lang="en-US" dirty="0" smtClean="0">
                <a:solidFill>
                  <a:srgbClr val="3333FF"/>
                </a:solidFill>
              </a:rPr>
              <a:t>Progress: objective measures</a:t>
            </a:r>
            <a:endParaRPr lang="en-US" dirty="0" smtClean="0">
              <a:solidFill>
                <a:srgbClr val="3333FF"/>
              </a:solidFill>
            </a:endParaRPr>
          </a:p>
        </p:txBody>
      </p:sp>
      <p:sp>
        <p:nvSpPr>
          <p:cNvPr id="3075" name="Espace réservé du contenu 2"/>
          <p:cNvSpPr>
            <a:spLocks noGrp="1"/>
          </p:cNvSpPr>
          <p:nvPr>
            <p:ph idx="1"/>
          </p:nvPr>
        </p:nvSpPr>
        <p:spPr>
          <a:xfrm>
            <a:off x="0" y="980728"/>
            <a:ext cx="8229600" cy="2808312"/>
          </a:xfrm>
        </p:spPr>
        <p:txBody>
          <a:bodyPr/>
          <a:lstStyle/>
          <a:p>
            <a:pPr defTabSz="762000">
              <a:buNone/>
              <a:defRPr/>
            </a:pPr>
            <a:r>
              <a:rPr lang="en-US" sz="2400" b="1" dirty="0" smtClean="0">
                <a:latin typeface="+mj-lt"/>
              </a:rPr>
              <a:t>Objective measures for quality:</a:t>
            </a:r>
          </a:p>
          <a:p>
            <a:pPr defTabSz="762000">
              <a:buNone/>
              <a:defRPr/>
            </a:pPr>
            <a:r>
              <a:rPr lang="en-US" sz="2400" b="1" dirty="0" smtClean="0">
                <a:latin typeface="+mj-lt"/>
              </a:rPr>
              <a:t>	</a:t>
            </a:r>
            <a:r>
              <a:rPr lang="en-US" sz="2400" b="1" dirty="0" smtClean="0">
                <a:latin typeface="+mj-lt"/>
              </a:rPr>
              <a:t>improvement of HDR VDP2 =&gt; HDR VDP2.2</a:t>
            </a:r>
          </a:p>
          <a:p>
            <a:pPr defTabSz="762000">
              <a:buNone/>
              <a:defRPr/>
            </a:pPr>
            <a:r>
              <a:rPr lang="en-US" sz="2400" b="1" dirty="0" smtClean="0">
                <a:latin typeface="+mj-lt"/>
              </a:rPr>
              <a:t>	</a:t>
            </a:r>
            <a:r>
              <a:rPr lang="en-US" sz="2400" b="1" dirty="0" smtClean="0">
                <a:latin typeface="+mj-lt"/>
              </a:rPr>
              <a:t>	new pooling strategies</a:t>
            </a:r>
          </a:p>
          <a:p>
            <a:pPr defTabSz="762000">
              <a:buNone/>
              <a:defRPr/>
            </a:pPr>
            <a:endParaRPr lang="en-US" sz="2400" b="1" dirty="0" smtClean="0">
              <a:latin typeface="+mj-lt"/>
            </a:endParaRPr>
          </a:p>
          <a:p>
            <a:pPr defTabSz="762000">
              <a:buNone/>
              <a:defRPr/>
            </a:pPr>
            <a:r>
              <a:rPr lang="en-US" sz="2400" b="1" dirty="0" smtClean="0">
                <a:latin typeface="+mj-lt"/>
              </a:rPr>
              <a:t>VQM-HDR: a new measure designed for Video HDR</a:t>
            </a:r>
            <a:endParaRPr lang="en-US" sz="2400" b="1" dirty="0" smtClean="0">
              <a:latin typeface="+mj-lt"/>
            </a:endParaRPr>
          </a:p>
          <a:p>
            <a:pPr defTabSz="762000">
              <a:buNone/>
              <a:defRPr/>
            </a:pPr>
            <a:r>
              <a:rPr lang="en-US" sz="2400" b="1" dirty="0" smtClean="0">
                <a:latin typeface="+mj-lt"/>
              </a:rPr>
              <a:t>			tradeoff between performance and complexity</a:t>
            </a:r>
            <a:endParaRPr lang="en-US" sz="2400" b="1" dirty="0" smtClean="0">
              <a:latin typeface="+mj-lt"/>
            </a:endParaRPr>
          </a:p>
          <a:p>
            <a:pPr defTabSz="762000">
              <a:buNone/>
              <a:defRPr/>
            </a:pPr>
            <a:r>
              <a:rPr lang="en-US" sz="2400" b="1" dirty="0" smtClean="0">
                <a:latin typeface="+mj-lt"/>
              </a:rPr>
              <a:t>			</a:t>
            </a:r>
            <a:endParaRPr lang="en-US" sz="2400" b="1" dirty="0" smtClean="0">
              <a:latin typeface="+mj-lt"/>
            </a:endParaRPr>
          </a:p>
        </p:txBody>
      </p:sp>
      <p:pic>
        <p:nvPicPr>
          <p:cNvPr id="7475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77505" y="3634778"/>
            <a:ext cx="7222887" cy="303458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0" y="1124744"/>
            <a:ext cx="8229600" cy="5544616"/>
          </a:xfrm>
        </p:spPr>
        <p:txBody>
          <a:bodyPr/>
          <a:lstStyle/>
          <a:p>
            <a:pPr lvl="1"/>
            <a:endParaRPr lang="en-US" sz="2000" dirty="0" smtClean="0"/>
          </a:p>
          <a:p>
            <a:pPr lvl="1"/>
            <a:r>
              <a:rPr lang="en-US" sz="2000" dirty="0" smtClean="0"/>
              <a:t>M. </a:t>
            </a:r>
            <a:r>
              <a:rPr lang="en-US" sz="2000" dirty="0" err="1" smtClean="0"/>
              <a:t>Narwaria</a:t>
            </a:r>
            <a:r>
              <a:rPr lang="en-US" sz="2000" dirty="0" smtClean="0"/>
              <a:t>, </a:t>
            </a:r>
            <a:r>
              <a:rPr lang="en-US" sz="2000" dirty="0" smtClean="0"/>
              <a:t>M. </a:t>
            </a:r>
            <a:r>
              <a:rPr lang="en-US" sz="2000" dirty="0" err="1" smtClean="0"/>
              <a:t>Perreira</a:t>
            </a:r>
            <a:r>
              <a:rPr lang="en-US" sz="2000" dirty="0" smtClean="0"/>
              <a:t> </a:t>
            </a:r>
            <a:r>
              <a:rPr lang="en-US" sz="2000" dirty="0" err="1" smtClean="0"/>
              <a:t>Da</a:t>
            </a:r>
            <a:r>
              <a:rPr lang="en-US" sz="2000" dirty="0" smtClean="0"/>
              <a:t> </a:t>
            </a:r>
            <a:r>
              <a:rPr lang="en-US" sz="2000" dirty="0" smtClean="0"/>
              <a:t>S</a:t>
            </a:r>
            <a:r>
              <a:rPr lang="en-US" sz="2000" dirty="0" smtClean="0"/>
              <a:t>ilva </a:t>
            </a:r>
            <a:r>
              <a:rPr lang="en-US" sz="2000" dirty="0" smtClean="0"/>
              <a:t>et P. </a:t>
            </a:r>
            <a:r>
              <a:rPr lang="en-US" sz="2000" dirty="0" smtClean="0"/>
              <a:t>Le </a:t>
            </a:r>
            <a:r>
              <a:rPr lang="en-US" sz="2000" dirty="0" err="1" smtClean="0"/>
              <a:t>Callet</a:t>
            </a:r>
            <a:r>
              <a:rPr lang="en-US" sz="2000" dirty="0" smtClean="0"/>
              <a:t> </a:t>
            </a:r>
            <a:r>
              <a:rPr lang="en-US" sz="2000" b="1" dirty="0" smtClean="0"/>
              <a:t>“HDR-VQM </a:t>
            </a:r>
            <a:r>
              <a:rPr lang="en-US" sz="2000" b="1" dirty="0" smtClean="0"/>
              <a:t>: </a:t>
            </a:r>
            <a:r>
              <a:rPr lang="en-US" sz="2000" b="1" dirty="0" smtClean="0"/>
              <a:t>An Objective </a:t>
            </a:r>
            <a:r>
              <a:rPr lang="en-US" sz="2000" b="1" dirty="0" smtClean="0"/>
              <a:t>Quality Measure for High Dynamic Range </a:t>
            </a:r>
            <a:r>
              <a:rPr lang="en-US" sz="2000" b="1" dirty="0" smtClean="0"/>
              <a:t>Video”</a:t>
            </a:r>
            <a:r>
              <a:rPr lang="en-US" sz="2000" dirty="0" smtClean="0"/>
              <a:t> </a:t>
            </a:r>
            <a:r>
              <a:rPr lang="en-US" sz="2000" dirty="0" smtClean="0"/>
              <a:t>Signal Processing : </a:t>
            </a:r>
            <a:r>
              <a:rPr lang="en-US" sz="2000" dirty="0" smtClean="0"/>
              <a:t>Image Communication</a:t>
            </a:r>
            <a:r>
              <a:rPr lang="en-US" sz="2000" dirty="0" smtClean="0"/>
              <a:t>, </a:t>
            </a:r>
            <a:r>
              <a:rPr lang="en-US" sz="2000" dirty="0" err="1" smtClean="0"/>
              <a:t>Juillet</a:t>
            </a:r>
            <a:r>
              <a:rPr lang="en-US" sz="2000" dirty="0" smtClean="0"/>
              <a:t>, 2015, 35 : 46–60. Elsevier</a:t>
            </a:r>
            <a:r>
              <a:rPr lang="en-US" sz="2000" dirty="0" smtClean="0"/>
              <a:t>.</a:t>
            </a:r>
          </a:p>
          <a:p>
            <a:pPr lvl="1"/>
            <a:r>
              <a:rPr lang="en-US" sz="2000" dirty="0" smtClean="0"/>
              <a:t>M. </a:t>
            </a:r>
            <a:r>
              <a:rPr lang="en-US" sz="2000" dirty="0" err="1" smtClean="0"/>
              <a:t>Narwaria</a:t>
            </a:r>
            <a:r>
              <a:rPr lang="en-US" sz="2000" dirty="0" smtClean="0"/>
              <a:t>, </a:t>
            </a:r>
            <a:r>
              <a:rPr lang="en-US" sz="2000" dirty="0" smtClean="0"/>
              <a:t>R. </a:t>
            </a:r>
            <a:r>
              <a:rPr lang="en-US" sz="2000" dirty="0" err="1" smtClean="0"/>
              <a:t>Mantiuk</a:t>
            </a:r>
            <a:r>
              <a:rPr lang="en-US" sz="2000" dirty="0" smtClean="0"/>
              <a:t>, </a:t>
            </a:r>
            <a:r>
              <a:rPr lang="en-US" sz="2000" dirty="0" smtClean="0"/>
              <a:t>M. </a:t>
            </a:r>
            <a:r>
              <a:rPr lang="en-US" sz="2000" dirty="0" err="1" smtClean="0"/>
              <a:t>Perreira</a:t>
            </a:r>
            <a:r>
              <a:rPr lang="en-US" sz="2000" dirty="0" smtClean="0"/>
              <a:t> </a:t>
            </a:r>
            <a:r>
              <a:rPr lang="en-US" sz="2000" dirty="0" err="1" smtClean="0"/>
              <a:t>Da</a:t>
            </a:r>
            <a:r>
              <a:rPr lang="en-US" sz="2000" dirty="0" smtClean="0"/>
              <a:t> </a:t>
            </a:r>
            <a:r>
              <a:rPr lang="en-US" sz="2000" dirty="0" err="1" smtClean="0"/>
              <a:t>s</a:t>
            </a:r>
            <a:r>
              <a:rPr lang="en-US" sz="2000" dirty="0" err="1" smtClean="0"/>
              <a:t>ilva</a:t>
            </a:r>
            <a:r>
              <a:rPr lang="en-US" sz="2000" dirty="0" smtClean="0"/>
              <a:t> </a:t>
            </a:r>
            <a:r>
              <a:rPr lang="en-US" sz="2000" dirty="0" smtClean="0"/>
              <a:t>et P. </a:t>
            </a:r>
            <a:r>
              <a:rPr lang="en-US" sz="2000" dirty="0" smtClean="0"/>
              <a:t>Le </a:t>
            </a:r>
            <a:r>
              <a:rPr lang="en-US" sz="2000" dirty="0" err="1" smtClean="0"/>
              <a:t>Callet</a:t>
            </a:r>
            <a:r>
              <a:rPr lang="en-US" sz="2000" b="1" dirty="0" smtClean="0"/>
              <a:t>. “HDR-VDP-2.2 </a:t>
            </a:r>
            <a:r>
              <a:rPr lang="en-US" sz="2000" b="1" dirty="0" smtClean="0"/>
              <a:t>: a calibrated method for objective quality prediction of </a:t>
            </a:r>
            <a:r>
              <a:rPr lang="en-US" sz="2000" b="1" dirty="0" smtClean="0"/>
              <a:t>high-dynamic range </a:t>
            </a:r>
            <a:r>
              <a:rPr lang="en-US" sz="2000" b="1" dirty="0" smtClean="0"/>
              <a:t>an d standard images </a:t>
            </a:r>
            <a:r>
              <a:rPr lang="en-US" sz="2000" b="1" dirty="0" smtClean="0"/>
              <a:t>“</a:t>
            </a:r>
            <a:r>
              <a:rPr lang="en-US" sz="2000" dirty="0" smtClean="0"/>
              <a:t> Journal </a:t>
            </a:r>
            <a:r>
              <a:rPr lang="en-US" sz="2000" dirty="0" smtClean="0"/>
              <a:t>of Electronic Imaging, </a:t>
            </a:r>
            <a:r>
              <a:rPr lang="en-US" sz="2000" dirty="0" smtClean="0"/>
              <a:t>2014</a:t>
            </a:r>
            <a:r>
              <a:rPr lang="en-US" sz="2000" dirty="0" smtClean="0"/>
              <a:t>, 24(1</a:t>
            </a:r>
            <a:r>
              <a:rPr lang="en-US" sz="2000" dirty="0" smtClean="0"/>
              <a:t>)</a:t>
            </a:r>
          </a:p>
          <a:p>
            <a:pPr lvl="1"/>
            <a:r>
              <a:rPr lang="en-US" sz="2000" dirty="0" smtClean="0"/>
              <a:t>M. </a:t>
            </a:r>
            <a:r>
              <a:rPr lang="en-US" sz="2000" dirty="0" err="1" smtClean="0"/>
              <a:t>Narwaria</a:t>
            </a:r>
            <a:r>
              <a:rPr lang="en-US" sz="2000" dirty="0" smtClean="0"/>
              <a:t>, </a:t>
            </a:r>
            <a:r>
              <a:rPr lang="en-US" sz="2000" dirty="0" smtClean="0"/>
              <a:t>M. </a:t>
            </a:r>
            <a:r>
              <a:rPr lang="en-US" sz="2000" dirty="0" err="1" smtClean="0"/>
              <a:t>Perreira</a:t>
            </a:r>
            <a:r>
              <a:rPr lang="en-US" sz="2000" dirty="0" smtClean="0"/>
              <a:t> </a:t>
            </a:r>
            <a:r>
              <a:rPr lang="en-US" sz="2000" dirty="0" err="1" smtClean="0"/>
              <a:t>Da</a:t>
            </a:r>
            <a:r>
              <a:rPr lang="en-US" sz="2000" dirty="0" smtClean="0"/>
              <a:t> </a:t>
            </a:r>
            <a:r>
              <a:rPr lang="en-US" sz="2000" dirty="0" smtClean="0"/>
              <a:t>S</a:t>
            </a:r>
            <a:r>
              <a:rPr lang="en-US" sz="2000" dirty="0" smtClean="0"/>
              <a:t>ilva, </a:t>
            </a:r>
            <a:r>
              <a:rPr lang="en-US" sz="2000" dirty="0" smtClean="0"/>
              <a:t>P. </a:t>
            </a:r>
            <a:r>
              <a:rPr lang="en-US" sz="2000" dirty="0" smtClean="0"/>
              <a:t>Le </a:t>
            </a:r>
            <a:r>
              <a:rPr lang="en-US" sz="2000" dirty="0" err="1" smtClean="0"/>
              <a:t>Callet</a:t>
            </a:r>
            <a:r>
              <a:rPr lang="en-US" sz="2000" dirty="0" smtClean="0"/>
              <a:t> </a:t>
            </a:r>
            <a:r>
              <a:rPr lang="en-US" sz="2000" dirty="0" smtClean="0"/>
              <a:t>et R. </a:t>
            </a:r>
            <a:r>
              <a:rPr lang="en-US" sz="2000" dirty="0" err="1" smtClean="0"/>
              <a:t>Pépion</a:t>
            </a:r>
            <a:r>
              <a:rPr lang="en-US" sz="2000" dirty="0" smtClean="0"/>
              <a:t> </a:t>
            </a:r>
            <a:r>
              <a:rPr lang="en-US" sz="2000" b="1" dirty="0" smtClean="0"/>
              <a:t>“On Improving the </a:t>
            </a:r>
            <a:r>
              <a:rPr lang="en-US" sz="2000" b="1" dirty="0" smtClean="0"/>
              <a:t>Pooling in HDR-VDP-2 towards Better HDR Perceptual Quality </a:t>
            </a:r>
            <a:r>
              <a:rPr lang="en-US" sz="2000" b="1" dirty="0" smtClean="0"/>
              <a:t>Assessment”</a:t>
            </a:r>
            <a:r>
              <a:rPr lang="en-US" sz="2000" dirty="0" smtClean="0"/>
              <a:t>. In Human </a:t>
            </a:r>
            <a:r>
              <a:rPr lang="en-US" sz="2000" dirty="0" smtClean="0"/>
              <a:t>Vision and Electronic Imaging 2014</a:t>
            </a:r>
            <a:endParaRPr lang="en-US" sz="2000" dirty="0" smtClean="0"/>
          </a:p>
        </p:txBody>
      </p:sp>
      <p:sp>
        <p:nvSpPr>
          <p:cNvPr id="4" name="Nadpis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/>
          <a:lstStyle/>
          <a:p>
            <a:pPr eaLnBrk="1" hangingPunct="1"/>
            <a:r>
              <a:rPr lang="en-US" dirty="0" smtClean="0">
                <a:solidFill>
                  <a:srgbClr val="3333FF"/>
                </a:solidFill>
              </a:rPr>
              <a:t>References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539552" y="2564904"/>
            <a:ext cx="8229600" cy="864096"/>
          </a:xfrm>
        </p:spPr>
        <p:txBody>
          <a:bodyPr/>
          <a:lstStyle/>
          <a:p>
            <a:r>
              <a:rPr lang="en-US" sz="2800" dirty="0" smtClean="0"/>
              <a:t>Address Wide Color </a:t>
            </a:r>
            <a:r>
              <a:rPr lang="en-US" sz="2800" dirty="0" err="1" smtClean="0"/>
              <a:t>Gammut</a:t>
            </a:r>
            <a:r>
              <a:rPr lang="en-US" sz="2800" dirty="0" smtClean="0"/>
              <a:t> scenarios</a:t>
            </a:r>
          </a:p>
          <a:p>
            <a:endParaRPr lang="en-US" sz="2800" dirty="0" smtClean="0"/>
          </a:p>
          <a:p>
            <a:pPr>
              <a:buNone/>
            </a:pPr>
            <a:endParaRPr lang="en-US" sz="2800" dirty="0" smtClean="0"/>
          </a:p>
          <a:p>
            <a:endParaRPr lang="en-US" sz="2800" dirty="0" smtClean="0"/>
          </a:p>
          <a:p>
            <a:pPr lvl="1">
              <a:buNone/>
            </a:pPr>
            <a:endParaRPr lang="en-US" dirty="0"/>
          </a:p>
        </p:txBody>
      </p:sp>
      <p:sp>
        <p:nvSpPr>
          <p:cNvPr id="4" name="Nadpis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143000"/>
          </a:xfrm>
        </p:spPr>
        <p:txBody>
          <a:bodyPr/>
          <a:lstStyle/>
          <a:p>
            <a:pPr eaLnBrk="1" hangingPunct="1"/>
            <a:r>
              <a:rPr lang="fr-FR" dirty="0" err="1" smtClean="0">
                <a:solidFill>
                  <a:srgbClr val="3333FF"/>
                </a:solidFill>
              </a:rPr>
              <a:t>Next</a:t>
            </a:r>
            <a:r>
              <a:rPr lang="fr-FR" dirty="0" smtClean="0">
                <a:solidFill>
                  <a:srgbClr val="3333FF"/>
                </a:solidFill>
              </a:rPr>
              <a:t> </a:t>
            </a:r>
            <a:r>
              <a:rPr lang="fr-FR" dirty="0" err="1" smtClean="0">
                <a:solidFill>
                  <a:srgbClr val="3333FF"/>
                </a:solidFill>
              </a:rPr>
              <a:t>steps</a:t>
            </a:r>
            <a:endParaRPr lang="cs-CZ" dirty="0" smtClean="0">
              <a:solidFill>
                <a:srgbClr val="3333FF"/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Titre 1"/>
          <p:cNvSpPr>
            <a:spLocks noGrp="1"/>
          </p:cNvSpPr>
          <p:nvPr>
            <p:ph type="title"/>
          </p:nvPr>
        </p:nvSpPr>
        <p:spPr>
          <a:xfrm>
            <a:off x="0" y="0"/>
            <a:ext cx="8229600" cy="1143000"/>
          </a:xfrm>
        </p:spPr>
        <p:txBody>
          <a:bodyPr/>
          <a:lstStyle/>
          <a:p>
            <a:r>
              <a:rPr lang="en-US" dirty="0" smtClean="0">
                <a:solidFill>
                  <a:srgbClr val="3333FF"/>
                </a:solidFill>
              </a:rPr>
              <a:t>Recommendation ITU-R BT.2020</a:t>
            </a:r>
          </a:p>
        </p:txBody>
      </p:sp>
      <p:sp>
        <p:nvSpPr>
          <p:cNvPr id="3075" name="Espace réservé du contenu 2"/>
          <p:cNvSpPr>
            <a:spLocks noGrp="1"/>
          </p:cNvSpPr>
          <p:nvPr>
            <p:ph idx="1"/>
          </p:nvPr>
        </p:nvSpPr>
        <p:spPr>
          <a:xfrm>
            <a:off x="251520" y="1196752"/>
            <a:ext cx="8229600" cy="2448272"/>
          </a:xfrm>
        </p:spPr>
        <p:txBody>
          <a:bodyPr/>
          <a:lstStyle/>
          <a:p>
            <a:pPr>
              <a:buNone/>
            </a:pPr>
            <a:r>
              <a:rPr lang="en-US" sz="2400" dirty="0" smtClean="0"/>
              <a:t>Rec. ITU-R </a:t>
            </a:r>
            <a:r>
              <a:rPr lang="en-US" sz="2400" dirty="0" smtClean="0"/>
              <a:t>BT.2020 </a:t>
            </a:r>
            <a:r>
              <a:rPr lang="en-US" sz="2400" dirty="0" smtClean="0"/>
              <a:t>for </a:t>
            </a:r>
            <a:r>
              <a:rPr lang="en-US" sz="2400" dirty="0" smtClean="0"/>
              <a:t>ultra-high definition television systems has been last released in August </a:t>
            </a:r>
            <a:r>
              <a:rPr lang="en-US" sz="2400" dirty="0" smtClean="0"/>
              <a:t>2012</a:t>
            </a:r>
          </a:p>
          <a:p>
            <a:pPr>
              <a:buNone/>
            </a:pPr>
            <a:r>
              <a:rPr lang="en-US" sz="2400" dirty="0" smtClean="0"/>
              <a:t> =&gt; defines </a:t>
            </a:r>
            <a:r>
              <a:rPr lang="en-US" sz="2400" dirty="0" smtClean="0"/>
              <a:t>parameters values for production and international programs exchange that goes beyond the levels of HDTV. Those specifications were built from spatial and temporal resolution, </a:t>
            </a:r>
            <a:r>
              <a:rPr lang="en-US" sz="2400" b="1" dirty="0" smtClean="0"/>
              <a:t>tone and </a:t>
            </a:r>
            <a:r>
              <a:rPr lang="en-US" sz="2400" b="1" dirty="0" smtClean="0"/>
              <a:t>color </a:t>
            </a:r>
            <a:r>
              <a:rPr lang="en-US" sz="2400" b="1" dirty="0" smtClean="0"/>
              <a:t>reproduction </a:t>
            </a:r>
            <a:r>
              <a:rPr lang="en-US" sz="2400" b="1" dirty="0" smtClean="0"/>
              <a:t>requirements</a:t>
            </a:r>
          </a:p>
          <a:p>
            <a:pPr>
              <a:buNone/>
            </a:pPr>
            <a:endParaRPr lang="en-US" sz="2400" b="1" dirty="0" smtClean="0"/>
          </a:p>
          <a:p>
            <a:pPr>
              <a:buNone/>
            </a:pPr>
            <a:r>
              <a:rPr lang="en-US" sz="2400" dirty="0" smtClean="0"/>
              <a:t> </a:t>
            </a:r>
          </a:p>
          <a:p>
            <a:pPr defTabSz="762000">
              <a:buNone/>
              <a:defRPr/>
            </a:pPr>
            <a:endParaRPr lang="en-US" sz="2400" dirty="0" smtClean="0"/>
          </a:p>
          <a:p>
            <a:pPr defTabSz="762000">
              <a:buNone/>
              <a:defRPr/>
            </a:pPr>
            <a:endParaRPr lang="en-US" sz="2400" dirty="0" smtClean="0"/>
          </a:p>
          <a:p>
            <a:pPr defTabSz="762000">
              <a:buNone/>
              <a:defRPr/>
            </a:pPr>
            <a:endParaRPr lang="en-US" sz="2400" dirty="0" smtClean="0"/>
          </a:p>
          <a:p>
            <a:pPr defTabSz="762000">
              <a:buNone/>
              <a:defRPr/>
            </a:pPr>
            <a:endParaRPr lang="en-US" sz="2400" b="1" dirty="0" smtClean="0">
              <a:latin typeface="+mj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Titre 1"/>
          <p:cNvSpPr>
            <a:spLocks noGrp="1"/>
          </p:cNvSpPr>
          <p:nvPr>
            <p:ph type="title"/>
          </p:nvPr>
        </p:nvSpPr>
        <p:spPr>
          <a:xfrm>
            <a:off x="467544" y="0"/>
            <a:ext cx="8229600" cy="1143000"/>
          </a:xfrm>
        </p:spPr>
        <p:txBody>
          <a:bodyPr/>
          <a:lstStyle/>
          <a:p>
            <a:r>
              <a:rPr lang="en-US" dirty="0" smtClean="0">
                <a:solidFill>
                  <a:srgbClr val="3333FF"/>
                </a:solidFill>
              </a:rPr>
              <a:t>Tone Reproduction</a:t>
            </a:r>
            <a:endParaRPr lang="en-US" dirty="0" smtClean="0">
              <a:solidFill>
                <a:srgbClr val="3333FF"/>
              </a:solidFill>
            </a:endParaRPr>
          </a:p>
        </p:txBody>
      </p:sp>
      <p:sp>
        <p:nvSpPr>
          <p:cNvPr id="3075" name="Espace réservé du contenu 2"/>
          <p:cNvSpPr>
            <a:spLocks noGrp="1"/>
          </p:cNvSpPr>
          <p:nvPr>
            <p:ph idx="1"/>
          </p:nvPr>
        </p:nvSpPr>
        <p:spPr>
          <a:xfrm>
            <a:off x="539552" y="1916832"/>
            <a:ext cx="8229600" cy="1656184"/>
          </a:xfrm>
        </p:spPr>
        <p:txBody>
          <a:bodyPr/>
          <a:lstStyle/>
          <a:p>
            <a:pPr>
              <a:buNone/>
            </a:pPr>
            <a:r>
              <a:rPr lang="en-US" sz="2400" dirty="0" smtClean="0"/>
              <a:t>R</a:t>
            </a:r>
            <a:r>
              <a:rPr lang="en-US" sz="2400" dirty="0" smtClean="0"/>
              <a:t>ec.2020 </a:t>
            </a:r>
            <a:r>
              <a:rPr lang="en-US" sz="2400" dirty="0" smtClean="0"/>
              <a:t>specifies a quantization bit-depth of 10 bits or 12 bits. The tone response curve (or Electro Optical Transfer Function -  </a:t>
            </a:r>
            <a:r>
              <a:rPr lang="en-US" sz="2400" dirty="0" smtClean="0"/>
              <a:t>EOTF can </a:t>
            </a:r>
            <a:r>
              <a:rPr lang="en-US" sz="2400" dirty="0" smtClean="0"/>
              <a:t>either be constant luminance or non-constant luminance as in ITU-R-BT Rec709 </a:t>
            </a:r>
            <a:endParaRPr lang="en-US" sz="2400" dirty="0" smtClean="0"/>
          </a:p>
          <a:p>
            <a:pPr defTabSz="762000">
              <a:buNone/>
              <a:defRPr/>
            </a:pPr>
            <a:endParaRPr lang="en-US" sz="2400" dirty="0" smtClean="0"/>
          </a:p>
          <a:p>
            <a:pPr defTabSz="762000">
              <a:buNone/>
              <a:defRPr/>
            </a:pPr>
            <a:endParaRPr lang="en-US" sz="2400" b="1" dirty="0" smtClean="0">
              <a:latin typeface="+mj-lt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Titre 1"/>
          <p:cNvSpPr>
            <a:spLocks noGrp="1"/>
          </p:cNvSpPr>
          <p:nvPr>
            <p:ph type="title"/>
          </p:nvPr>
        </p:nvSpPr>
        <p:spPr>
          <a:xfrm>
            <a:off x="467544" y="0"/>
            <a:ext cx="8229600" cy="1143000"/>
          </a:xfrm>
        </p:spPr>
        <p:txBody>
          <a:bodyPr/>
          <a:lstStyle/>
          <a:p>
            <a:r>
              <a:rPr lang="en-US" dirty="0" smtClean="0">
                <a:solidFill>
                  <a:srgbClr val="3333FF"/>
                </a:solidFill>
              </a:rPr>
              <a:t>Color </a:t>
            </a:r>
            <a:r>
              <a:rPr lang="en-US" dirty="0" smtClean="0">
                <a:solidFill>
                  <a:srgbClr val="3333FF"/>
                </a:solidFill>
              </a:rPr>
              <a:t>reproduction</a:t>
            </a:r>
            <a:endParaRPr lang="en-US" dirty="0" smtClean="0">
              <a:solidFill>
                <a:srgbClr val="3333FF"/>
              </a:solidFill>
            </a:endParaRPr>
          </a:p>
        </p:txBody>
      </p:sp>
      <p:sp>
        <p:nvSpPr>
          <p:cNvPr id="3075" name="Espace réservé du contenu 2"/>
          <p:cNvSpPr>
            <a:spLocks noGrp="1"/>
          </p:cNvSpPr>
          <p:nvPr>
            <p:ph idx="1"/>
          </p:nvPr>
        </p:nvSpPr>
        <p:spPr>
          <a:xfrm>
            <a:off x="0" y="908720"/>
            <a:ext cx="9144000" cy="2736304"/>
          </a:xfrm>
        </p:spPr>
        <p:txBody>
          <a:bodyPr/>
          <a:lstStyle/>
          <a:p>
            <a:r>
              <a:rPr lang="en-US" sz="2400" dirty="0" smtClean="0"/>
              <a:t>Flat </a:t>
            </a:r>
            <a:r>
              <a:rPr lang="en-US" sz="2400" dirty="0" smtClean="0"/>
              <a:t>panel displays </a:t>
            </a:r>
            <a:r>
              <a:rPr lang="en-US" sz="2400" dirty="0" smtClean="0"/>
              <a:t>progress allows to reproduce </a:t>
            </a:r>
            <a:r>
              <a:rPr lang="en-US" sz="2400" dirty="0" smtClean="0"/>
              <a:t>a </a:t>
            </a:r>
            <a:r>
              <a:rPr lang="en-US" sz="2400" dirty="0" smtClean="0"/>
              <a:t>wider  </a:t>
            </a:r>
            <a:r>
              <a:rPr lang="en-US" sz="2400" dirty="0" smtClean="0"/>
              <a:t>range  of  </a:t>
            </a:r>
            <a:r>
              <a:rPr lang="en-US" sz="2400" dirty="0" smtClean="0"/>
              <a:t>colors</a:t>
            </a:r>
          </a:p>
          <a:p>
            <a:pPr lvl="1"/>
            <a:r>
              <a:rPr lang="en-US" sz="2000" dirty="0" smtClean="0"/>
              <a:t>some </a:t>
            </a:r>
            <a:r>
              <a:rPr lang="en-US" sz="2000" dirty="0" smtClean="0"/>
              <a:t>non-broadcast  video systems already handle  a  wider  </a:t>
            </a:r>
            <a:r>
              <a:rPr lang="en-US" sz="2000" dirty="0" smtClean="0"/>
              <a:t>color </a:t>
            </a:r>
            <a:r>
              <a:rPr lang="en-US" sz="2000" dirty="0" smtClean="0"/>
              <a:t>gamut</a:t>
            </a:r>
            <a:r>
              <a:rPr lang="en-US" sz="2000" dirty="0" smtClean="0"/>
              <a:t>.</a:t>
            </a:r>
          </a:p>
          <a:p>
            <a:r>
              <a:rPr lang="en-US" sz="2400" dirty="0" smtClean="0"/>
              <a:t>R</a:t>
            </a:r>
            <a:r>
              <a:rPr lang="en-US" sz="2400" dirty="0" smtClean="0"/>
              <a:t>ec.2020 </a:t>
            </a:r>
            <a:r>
              <a:rPr lang="en-US" sz="2400" dirty="0" smtClean="0"/>
              <a:t>adopted a wide </a:t>
            </a:r>
            <a:r>
              <a:rPr lang="en-US" sz="2400" dirty="0" smtClean="0"/>
              <a:t>color </a:t>
            </a:r>
            <a:r>
              <a:rPr lang="en-US" sz="2400" dirty="0" smtClean="0"/>
              <a:t>gamut </a:t>
            </a:r>
            <a:r>
              <a:rPr lang="en-US" sz="2400" dirty="0" smtClean="0"/>
              <a:t>(achievable </a:t>
            </a:r>
            <a:r>
              <a:rPr lang="en-US" sz="2400" dirty="0" smtClean="0"/>
              <a:t>using laser light </a:t>
            </a:r>
            <a:r>
              <a:rPr lang="en-US" sz="2400" dirty="0" smtClean="0"/>
              <a:t>sources)</a:t>
            </a:r>
            <a:endParaRPr lang="en-US" sz="2400" dirty="0" smtClean="0"/>
          </a:p>
          <a:p>
            <a:pPr defTabSz="762000">
              <a:buNone/>
              <a:defRPr/>
            </a:pPr>
            <a:endParaRPr lang="en-US" sz="2400" dirty="0" smtClean="0"/>
          </a:p>
          <a:p>
            <a:pPr defTabSz="762000">
              <a:buNone/>
              <a:defRPr/>
            </a:pPr>
            <a:endParaRPr lang="en-US" sz="2400" dirty="0" smtClean="0"/>
          </a:p>
          <a:p>
            <a:pPr defTabSz="762000">
              <a:buNone/>
              <a:defRPr/>
            </a:pPr>
            <a:endParaRPr lang="en-US" sz="2400" b="1" dirty="0" smtClean="0">
              <a:latin typeface="+mj-lt"/>
            </a:endParaRPr>
          </a:p>
        </p:txBody>
      </p:sp>
      <p:pic>
        <p:nvPicPr>
          <p:cNvPr id="5" name="Picture 4"/>
          <p:cNvPicPr/>
          <p:nvPr/>
        </p:nvPicPr>
        <p:blipFill>
          <a:blip r:embed="rId2" cstate="print">
            <a:extLst>
              <a:ext uri="{28A0092B-C50C-407E-A947-70E740481C1C}">
                <a14:useLocalDpi xmlns:ve="http://schemas.openxmlformats.org/markup-compatibility/2006" xmlns:m="http://schemas.openxmlformats.org/officeDocument/2006/math" xmlns:wp="http://schemas.openxmlformats.org/drawingml/2006/wordprocessingDrawing" xmlns:wne="http://schemas.microsoft.com/office/word/2006/wordml" xmlns="" xmlns:wpc="http://schemas.microsoft.com/office/word/2010/wordprocessingCanvas" xmlns:mc="http://schemas.openxmlformats.org/markup-compatibility/2006" xmlns:o="urn:schemas-microsoft-com:office:office" xmlns:v="urn:schemas-microsoft-com:vml" xmlns:wp14="http://schemas.microsoft.com/office/word/2010/wordprocessingDrawing" xmlns:w10="urn:schemas-microsoft-com:office:word" xmlns:w="http://schemas.openxmlformats.org/wordprocessingml/2006/main" xmlns:w14="http://schemas.microsoft.com/office/word/2010/wordml" xmlns:wpg="http://schemas.microsoft.com/office/word/2010/wordprocessingGroup" xmlns:wpi="http://schemas.microsoft.com/office/word/2010/wordprocessingInk" xmlns:wps="http://schemas.microsoft.com/office/word/2010/wordprocessingShape" xmlns:a14="http://schemas.microsoft.com/office/drawing/2010/main" xmlns:pic="http://schemas.openxmlformats.org/drawingml/2006/picture" xmlns:lc="http://schemas.openxmlformats.org/drawingml/2006/lockedCanvas" val="0"/>
              </a:ext>
            </a:extLst>
          </a:blip>
          <a:srcRect/>
          <a:stretch>
            <a:fillRect/>
          </a:stretch>
        </p:blipFill>
        <p:spPr bwMode="auto">
          <a:xfrm>
            <a:off x="2699792" y="3200248"/>
            <a:ext cx="4402609" cy="3657752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Titre 1"/>
          <p:cNvSpPr>
            <a:spLocks noGrp="1"/>
          </p:cNvSpPr>
          <p:nvPr>
            <p:ph type="title"/>
          </p:nvPr>
        </p:nvSpPr>
        <p:spPr>
          <a:xfrm>
            <a:off x="0" y="0"/>
            <a:ext cx="9144000" cy="1143000"/>
          </a:xfrm>
        </p:spPr>
        <p:txBody>
          <a:bodyPr/>
          <a:lstStyle/>
          <a:p>
            <a:r>
              <a:rPr lang="en-US" dirty="0" smtClean="0">
                <a:solidFill>
                  <a:srgbClr val="3333FF"/>
                </a:solidFill>
              </a:rPr>
              <a:t>Color reproduction: observer </a:t>
            </a:r>
            <a:r>
              <a:rPr lang="en-US" dirty="0" err="1" smtClean="0">
                <a:solidFill>
                  <a:srgbClr val="3333FF"/>
                </a:solidFill>
              </a:rPr>
              <a:t>metamerism</a:t>
            </a:r>
            <a:endParaRPr lang="en-US" dirty="0" smtClean="0">
              <a:solidFill>
                <a:srgbClr val="3333FF"/>
              </a:solidFill>
            </a:endParaRPr>
          </a:p>
        </p:txBody>
      </p:sp>
      <p:sp>
        <p:nvSpPr>
          <p:cNvPr id="3075" name="Espace réservé du contenu 2"/>
          <p:cNvSpPr>
            <a:spLocks noGrp="1"/>
          </p:cNvSpPr>
          <p:nvPr>
            <p:ph idx="1"/>
          </p:nvPr>
        </p:nvSpPr>
        <p:spPr>
          <a:xfrm>
            <a:off x="395536" y="2132856"/>
            <a:ext cx="8229600" cy="2808312"/>
          </a:xfrm>
        </p:spPr>
        <p:txBody>
          <a:bodyPr/>
          <a:lstStyle/>
          <a:p>
            <a:r>
              <a:rPr lang="en-US" sz="2400" dirty="0" smtClean="0"/>
              <a:t>Wide </a:t>
            </a:r>
            <a:r>
              <a:rPr lang="en-US" sz="2400" dirty="0" err="1" smtClean="0"/>
              <a:t>colour</a:t>
            </a:r>
            <a:r>
              <a:rPr lang="en-US" sz="2400" dirty="0" smtClean="0"/>
              <a:t> gamut displays have narrow band primaries in general because of the technology used (OLED, LASER) and are particularly susceptible to observer variability </a:t>
            </a:r>
            <a:r>
              <a:rPr lang="en-US" sz="2400" dirty="0" smtClean="0"/>
              <a:t>: observer METAMERISM</a:t>
            </a:r>
          </a:p>
          <a:p>
            <a:pPr lvl="1"/>
            <a:r>
              <a:rPr lang="en-US" sz="2000" dirty="0" smtClean="0"/>
              <a:t>scheduled </a:t>
            </a:r>
            <a:r>
              <a:rPr lang="en-US" sz="2000" dirty="0" smtClean="0"/>
              <a:t>for discussion in the EBU Strategic </a:t>
            </a:r>
            <a:r>
              <a:rPr lang="en-US" sz="2000" dirty="0" err="1" smtClean="0"/>
              <a:t>Programme</a:t>
            </a:r>
            <a:r>
              <a:rPr lang="en-US" sz="2000" dirty="0" smtClean="0"/>
              <a:t> “FTV - DISPLAY”.</a:t>
            </a:r>
            <a:endParaRPr lang="fr-FR" sz="2000" dirty="0" smtClean="0"/>
          </a:p>
          <a:p>
            <a:pPr defTabSz="762000">
              <a:buNone/>
              <a:defRPr/>
            </a:pPr>
            <a:endParaRPr lang="en-US" sz="2400" dirty="0" smtClean="0"/>
          </a:p>
          <a:p>
            <a:pPr defTabSz="762000">
              <a:buNone/>
              <a:defRPr/>
            </a:pPr>
            <a:endParaRPr lang="en-US" sz="2400" b="1" dirty="0" smtClean="0">
              <a:latin typeface="+mj-lt"/>
            </a:endParaRPr>
          </a:p>
        </p:txBody>
      </p:sp>
      <p:sp>
        <p:nvSpPr>
          <p:cNvPr id="70658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fr-FR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Titre 1"/>
          <p:cNvSpPr>
            <a:spLocks noGrp="1"/>
          </p:cNvSpPr>
          <p:nvPr>
            <p:ph type="title"/>
          </p:nvPr>
        </p:nvSpPr>
        <p:spPr>
          <a:xfrm>
            <a:off x="539552" y="0"/>
            <a:ext cx="8229600" cy="1143000"/>
          </a:xfrm>
        </p:spPr>
        <p:txBody>
          <a:bodyPr/>
          <a:lstStyle/>
          <a:p>
            <a:r>
              <a:rPr lang="en-US" dirty="0" smtClean="0">
                <a:solidFill>
                  <a:srgbClr val="3333FF"/>
                </a:solidFill>
              </a:rPr>
              <a:t>Wide </a:t>
            </a:r>
            <a:r>
              <a:rPr lang="en-US" dirty="0" err="1" smtClean="0">
                <a:solidFill>
                  <a:srgbClr val="3333FF"/>
                </a:solidFill>
              </a:rPr>
              <a:t>Gammut</a:t>
            </a:r>
            <a:r>
              <a:rPr lang="en-US" dirty="0" smtClean="0">
                <a:solidFill>
                  <a:srgbClr val="3333FF"/>
                </a:solidFill>
              </a:rPr>
              <a:t> and </a:t>
            </a:r>
            <a:r>
              <a:rPr lang="en-US" dirty="0" err="1" smtClean="0">
                <a:solidFill>
                  <a:srgbClr val="3333FF"/>
                </a:solidFill>
              </a:rPr>
              <a:t>Gammut</a:t>
            </a:r>
            <a:r>
              <a:rPr lang="en-US" dirty="0" smtClean="0">
                <a:solidFill>
                  <a:srgbClr val="3333FF"/>
                </a:solidFill>
              </a:rPr>
              <a:t> mapping </a:t>
            </a:r>
            <a:endParaRPr lang="en-US" dirty="0" smtClean="0">
              <a:solidFill>
                <a:srgbClr val="3333FF"/>
              </a:solidFill>
            </a:endParaRPr>
          </a:p>
        </p:txBody>
      </p:sp>
      <p:sp>
        <p:nvSpPr>
          <p:cNvPr id="3075" name="Espace réservé du contenu 2"/>
          <p:cNvSpPr>
            <a:spLocks noGrp="1"/>
          </p:cNvSpPr>
          <p:nvPr>
            <p:ph idx="1"/>
          </p:nvPr>
        </p:nvSpPr>
        <p:spPr>
          <a:xfrm>
            <a:off x="395536" y="1268760"/>
            <a:ext cx="8229600" cy="1008112"/>
          </a:xfrm>
        </p:spPr>
        <p:txBody>
          <a:bodyPr/>
          <a:lstStyle/>
          <a:p>
            <a:pPr defTabSz="762000">
              <a:buNone/>
              <a:defRPr/>
            </a:pPr>
            <a:r>
              <a:rPr lang="en-US" sz="2400" dirty="0" smtClean="0"/>
              <a:t>From master to consumer display capability:</a:t>
            </a:r>
          </a:p>
          <a:p>
            <a:pPr defTabSz="762000">
              <a:buNone/>
              <a:defRPr/>
            </a:pPr>
            <a:r>
              <a:rPr lang="en-US" sz="2400" dirty="0" smtClean="0"/>
              <a:t>A new HRC condition (in addition to previously considered TMO)</a:t>
            </a:r>
          </a:p>
          <a:p>
            <a:pPr defTabSz="762000">
              <a:buNone/>
              <a:defRPr/>
            </a:pPr>
            <a:r>
              <a:rPr lang="en-US" sz="2400" b="1" dirty="0" smtClean="0"/>
              <a:t>= &gt; Standard efforts on signaling WCG metadata</a:t>
            </a:r>
          </a:p>
          <a:p>
            <a:pPr defTabSz="762000">
              <a:buNone/>
              <a:defRPr/>
            </a:pPr>
            <a:endParaRPr lang="en-US" sz="2400" dirty="0" smtClean="0"/>
          </a:p>
          <a:p>
            <a:pPr defTabSz="762000">
              <a:buNone/>
              <a:defRPr/>
            </a:pPr>
            <a:endParaRPr lang="en-US" sz="2400" dirty="0" smtClean="0"/>
          </a:p>
          <a:p>
            <a:pPr defTabSz="762000">
              <a:buNone/>
              <a:defRPr/>
            </a:pPr>
            <a:endParaRPr lang="en-US" sz="2400" b="1" dirty="0" smtClean="0">
              <a:latin typeface="+mj-lt"/>
            </a:endParaRPr>
          </a:p>
        </p:txBody>
      </p:sp>
      <p:sp>
        <p:nvSpPr>
          <p:cNvPr id="70658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fr-FR"/>
          </a:p>
        </p:txBody>
      </p:sp>
      <p:pic>
        <p:nvPicPr>
          <p:cNvPr id="7" name="Picture 6"/>
          <p:cNvPicPr/>
          <p:nvPr/>
        </p:nvPicPr>
        <p:blipFill>
          <a:blip r:embed="rId2" cstate="print">
            <a:extLst>
              <a:ext uri="{28A0092B-C50C-407E-A947-70E740481C1C}">
                <a14:useLocalDpi xmlns:ve="http://schemas.openxmlformats.org/markup-compatibility/2006" xmlns:m="http://schemas.openxmlformats.org/officeDocument/2006/math" xmlns:wp="http://schemas.openxmlformats.org/drawingml/2006/wordprocessingDrawing" xmlns:wne="http://schemas.microsoft.com/office/word/2006/wordml" xmlns="" xmlns:wpc="http://schemas.microsoft.com/office/word/2010/wordprocessingCanvas" xmlns:mc="http://schemas.openxmlformats.org/markup-compatibility/2006" xmlns:o="urn:schemas-microsoft-com:office:office" xmlns:v="urn:schemas-microsoft-com:vml" xmlns:wp14="http://schemas.microsoft.com/office/word/2010/wordprocessingDrawing" xmlns:w10="urn:schemas-microsoft-com:office:word" xmlns:w="http://schemas.openxmlformats.org/wordprocessingml/2006/main" xmlns:w14="http://schemas.microsoft.com/office/word/2010/wordml" xmlns:wpg="http://schemas.microsoft.com/office/word/2010/wordprocessingGroup" xmlns:wpi="http://schemas.microsoft.com/office/word/2010/wordprocessingInk" xmlns:wps="http://schemas.microsoft.com/office/word/2010/wordprocessingShape" xmlns:a14="http://schemas.microsoft.com/office/drawing/2010/main" xmlns:pic="http://schemas.openxmlformats.org/drawingml/2006/picture" xmlns:lc="http://schemas.openxmlformats.org/drawingml/2006/lockedCanvas" val="0"/>
              </a:ext>
            </a:extLst>
          </a:blip>
          <a:srcRect/>
          <a:stretch>
            <a:fillRect/>
          </a:stretch>
        </p:blipFill>
        <p:spPr bwMode="auto">
          <a:xfrm>
            <a:off x="2195736" y="2924944"/>
            <a:ext cx="4402609" cy="3657752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>
                <a:solidFill>
                  <a:srgbClr val="3333FF"/>
                </a:solidFill>
              </a:rPr>
              <a:t>Wide </a:t>
            </a:r>
            <a:r>
              <a:rPr lang="en-US" dirty="0" err="1" smtClean="0">
                <a:solidFill>
                  <a:srgbClr val="3333FF"/>
                </a:solidFill>
              </a:rPr>
              <a:t>Gammut</a:t>
            </a:r>
            <a:r>
              <a:rPr lang="en-US" dirty="0" smtClean="0">
                <a:solidFill>
                  <a:srgbClr val="3333FF"/>
                </a:solidFill>
              </a:rPr>
              <a:t> and Color mapping: mastering color volume  (MDCV)</a:t>
            </a:r>
            <a:endParaRPr lang="en-US" dirty="0" smtClean="0">
              <a:solidFill>
                <a:srgbClr val="3333FF"/>
              </a:solidFill>
            </a:endParaRPr>
          </a:p>
        </p:txBody>
      </p:sp>
      <p:sp>
        <p:nvSpPr>
          <p:cNvPr id="70658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fr-FR"/>
          </a:p>
        </p:txBody>
      </p:sp>
      <p:sp>
        <p:nvSpPr>
          <p:cNvPr id="5" name="Rectangle 4"/>
          <p:cNvSpPr/>
          <p:nvPr/>
        </p:nvSpPr>
        <p:spPr>
          <a:xfrm>
            <a:off x="0" y="1556792"/>
            <a:ext cx="9144000" cy="415498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2400" b="1" dirty="0" smtClean="0"/>
              <a:t>Standard</a:t>
            </a:r>
            <a:endParaRPr lang="fr-FR" sz="2400" b="1" dirty="0" smtClean="0"/>
          </a:p>
          <a:p>
            <a:r>
              <a:rPr lang="fr-FR" sz="2400" dirty="0" err="1" smtClean="0"/>
              <a:t>Definition</a:t>
            </a:r>
            <a:r>
              <a:rPr lang="fr-FR" sz="2400" dirty="0" smtClean="0"/>
              <a:t>: SMPTE ST 2086, HEVC v2 (SEI), CEA-861.3-F, </a:t>
            </a:r>
          </a:p>
          <a:p>
            <a:r>
              <a:rPr lang="fr-FR" sz="2400" dirty="0" smtClean="0"/>
              <a:t>Application</a:t>
            </a:r>
            <a:r>
              <a:rPr lang="fr-FR" sz="2400" dirty="0" smtClean="0"/>
              <a:t>: HDMI 2.0a, BDA (Ultra HD </a:t>
            </a:r>
            <a:r>
              <a:rPr lang="fr-FR" sz="2400" dirty="0" err="1" smtClean="0"/>
              <a:t>Blu</a:t>
            </a:r>
            <a:r>
              <a:rPr lang="fr-FR" sz="2400" dirty="0" smtClean="0"/>
              <a:t>-ray), DECE (HDR10) </a:t>
            </a:r>
          </a:p>
          <a:p>
            <a:r>
              <a:rPr lang="fr-FR" sz="2400" b="1" dirty="0" err="1" smtClean="0"/>
              <a:t>Definition</a:t>
            </a:r>
            <a:r>
              <a:rPr lang="fr-FR" sz="2400" b="1" dirty="0" smtClean="0"/>
              <a:t> </a:t>
            </a:r>
          </a:p>
          <a:p>
            <a:r>
              <a:rPr lang="en-US" sz="2400" dirty="0" smtClean="0"/>
              <a:t>C</a:t>
            </a:r>
            <a:r>
              <a:rPr lang="en-US" sz="2400" dirty="0" smtClean="0"/>
              <a:t>haracteristics </a:t>
            </a:r>
            <a:r>
              <a:rPr lang="en-US" sz="2400" dirty="0" smtClean="0"/>
              <a:t>of the Mastering Display used for grading the content: </a:t>
            </a:r>
          </a:p>
          <a:p>
            <a:pPr lvl="1">
              <a:buFont typeface="Arial" pitchFamily="34" charset="0"/>
              <a:buChar char="•"/>
            </a:pPr>
            <a:r>
              <a:rPr lang="en-US" sz="2400" i="1" dirty="0" smtClean="0"/>
              <a:t>Tri-Color </a:t>
            </a:r>
            <a:r>
              <a:rPr lang="en-US" sz="2400" i="1" dirty="0" smtClean="0"/>
              <a:t>and white points primaries </a:t>
            </a:r>
          </a:p>
          <a:p>
            <a:pPr lvl="1">
              <a:buFont typeface="Arial" pitchFamily="34" charset="0"/>
              <a:buChar char="•"/>
            </a:pPr>
            <a:r>
              <a:rPr lang="fr-FR" sz="2400" i="1" dirty="0" smtClean="0"/>
              <a:t>Min </a:t>
            </a:r>
            <a:r>
              <a:rPr lang="fr-FR" sz="2400" i="1" dirty="0" smtClean="0"/>
              <a:t>&amp; Max </a:t>
            </a:r>
            <a:r>
              <a:rPr lang="fr-FR" sz="2400" i="1" dirty="0" err="1" smtClean="0"/>
              <a:t>mastering</a:t>
            </a:r>
            <a:r>
              <a:rPr lang="fr-FR" sz="2400" i="1" dirty="0" smtClean="0"/>
              <a:t> Display luminance </a:t>
            </a:r>
          </a:p>
          <a:p>
            <a:r>
              <a:rPr lang="fr-FR" sz="2400" b="1" dirty="0" err="1" smtClean="0"/>
              <a:t>Purpose</a:t>
            </a:r>
            <a:r>
              <a:rPr lang="fr-FR" sz="2400" b="1" dirty="0" smtClean="0"/>
              <a:t> </a:t>
            </a:r>
            <a:endParaRPr lang="fr-FR" sz="2400" b="1" dirty="0" smtClean="0"/>
          </a:p>
          <a:p>
            <a:r>
              <a:rPr lang="en-US" sz="2400" dirty="0" smtClean="0"/>
              <a:t>Information  for the HDR/WCG </a:t>
            </a:r>
            <a:r>
              <a:rPr lang="en-US" sz="2400" dirty="0" smtClean="0"/>
              <a:t>mapping towards the actual end device capability 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Titre 1"/>
          <p:cNvSpPr>
            <a:spLocks noGrp="1"/>
          </p:cNvSpPr>
          <p:nvPr>
            <p:ph type="title"/>
          </p:nvPr>
        </p:nvSpPr>
        <p:spPr>
          <a:xfrm>
            <a:off x="0" y="557808"/>
            <a:ext cx="9144000" cy="1143000"/>
          </a:xfrm>
        </p:spPr>
        <p:txBody>
          <a:bodyPr/>
          <a:lstStyle/>
          <a:p>
            <a:r>
              <a:rPr lang="en-US" sz="3600" dirty="0" smtClean="0">
                <a:solidFill>
                  <a:srgbClr val="3333FF"/>
                </a:solidFill>
              </a:rPr>
              <a:t>Wide </a:t>
            </a:r>
            <a:r>
              <a:rPr lang="en-US" sz="3600" dirty="0" err="1" smtClean="0">
                <a:solidFill>
                  <a:srgbClr val="3333FF"/>
                </a:solidFill>
              </a:rPr>
              <a:t>Gammut</a:t>
            </a:r>
            <a:r>
              <a:rPr lang="en-US" sz="3600" dirty="0" smtClean="0">
                <a:solidFill>
                  <a:srgbClr val="3333FF"/>
                </a:solidFill>
              </a:rPr>
              <a:t> and Color </a:t>
            </a:r>
            <a:r>
              <a:rPr lang="en-US" sz="3600" dirty="0" smtClean="0">
                <a:solidFill>
                  <a:srgbClr val="3333FF"/>
                </a:solidFill>
              </a:rPr>
              <a:t>mapping: Frame-Average Light Level (</a:t>
            </a:r>
            <a:r>
              <a:rPr lang="en-US" sz="3600" dirty="0" err="1" smtClean="0">
                <a:solidFill>
                  <a:srgbClr val="3333FF"/>
                </a:solidFill>
              </a:rPr>
              <a:t>MaxFALL</a:t>
            </a:r>
            <a:r>
              <a:rPr lang="en-US" sz="3600" dirty="0" smtClean="0">
                <a:solidFill>
                  <a:srgbClr val="3333FF"/>
                </a:solidFill>
              </a:rPr>
              <a:t>) Max Content Light Level information (</a:t>
            </a:r>
            <a:r>
              <a:rPr lang="en-US" sz="3600" dirty="0" err="1" smtClean="0">
                <a:solidFill>
                  <a:srgbClr val="3333FF"/>
                </a:solidFill>
              </a:rPr>
              <a:t>MaxCLL</a:t>
            </a:r>
            <a:r>
              <a:rPr lang="en-US" sz="3600" dirty="0" smtClean="0">
                <a:solidFill>
                  <a:srgbClr val="3333FF"/>
                </a:solidFill>
              </a:rPr>
              <a:t>)</a:t>
            </a:r>
            <a:br>
              <a:rPr lang="en-US" sz="3600" dirty="0" smtClean="0">
                <a:solidFill>
                  <a:srgbClr val="3333FF"/>
                </a:solidFill>
              </a:rPr>
            </a:br>
            <a:endParaRPr lang="en-US" sz="3600" dirty="0" smtClean="0">
              <a:solidFill>
                <a:srgbClr val="3333FF"/>
              </a:solidFill>
            </a:endParaRPr>
          </a:p>
        </p:txBody>
      </p:sp>
      <p:sp>
        <p:nvSpPr>
          <p:cNvPr id="70658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fr-FR"/>
          </a:p>
        </p:txBody>
      </p:sp>
      <p:sp>
        <p:nvSpPr>
          <p:cNvPr id="5" name="Rectangle 4"/>
          <p:cNvSpPr/>
          <p:nvPr/>
        </p:nvSpPr>
        <p:spPr>
          <a:xfrm>
            <a:off x="0" y="1988840"/>
            <a:ext cx="8064896" cy="517064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b="1" dirty="0" smtClean="0"/>
              <a:t>Standardization</a:t>
            </a:r>
            <a:endParaRPr lang="en-US" sz="2400" b="1" dirty="0" smtClean="0"/>
          </a:p>
          <a:p>
            <a:pPr>
              <a:buFont typeface="Arial" pitchFamily="34" charset="0"/>
              <a:buChar char="•"/>
            </a:pPr>
            <a:r>
              <a:rPr lang="en-US" sz="2400" dirty="0" smtClean="0"/>
              <a:t>Definition</a:t>
            </a:r>
            <a:r>
              <a:rPr lang="en-US" sz="2400" dirty="0" smtClean="0"/>
              <a:t>: HEVC-v3 (SEI), CEA-861.3-F</a:t>
            </a:r>
          </a:p>
          <a:p>
            <a:pPr>
              <a:buFont typeface="Arial" pitchFamily="34" charset="0"/>
              <a:buChar char="•"/>
            </a:pPr>
            <a:r>
              <a:rPr lang="en-US" sz="2400" dirty="0" smtClean="0"/>
              <a:t>Application</a:t>
            </a:r>
            <a:r>
              <a:rPr lang="en-US" sz="2400" dirty="0" smtClean="0"/>
              <a:t>: BDA (Ultra HD </a:t>
            </a:r>
            <a:r>
              <a:rPr lang="en-US" sz="2400" dirty="0" err="1" smtClean="0"/>
              <a:t>Blu</a:t>
            </a:r>
            <a:r>
              <a:rPr lang="en-US" sz="2400" dirty="0" smtClean="0"/>
              <a:t>-ray), HDMI2.0a…Max </a:t>
            </a:r>
            <a:endParaRPr lang="en-US" sz="2400" dirty="0" smtClean="0"/>
          </a:p>
          <a:p>
            <a:endParaRPr lang="fr-FR" dirty="0" smtClean="0"/>
          </a:p>
          <a:p>
            <a:r>
              <a:rPr lang="en-US" sz="2400" b="1" dirty="0" smtClean="0"/>
              <a:t>Signals </a:t>
            </a:r>
            <a:r>
              <a:rPr lang="en-US" sz="2400" b="1" dirty="0" smtClean="0"/>
              <a:t>the maximum Light Level for the whole sequence:</a:t>
            </a:r>
            <a:r>
              <a:rPr lang="en-US" sz="2400" dirty="0" smtClean="0"/>
              <a:t> </a:t>
            </a:r>
          </a:p>
          <a:p>
            <a:pPr lvl="1"/>
            <a:r>
              <a:rPr lang="en-US" i="1" dirty="0" err="1" smtClean="0"/>
              <a:t>MaxCLL</a:t>
            </a:r>
            <a:r>
              <a:rPr lang="en-US" i="1" dirty="0" smtClean="0"/>
              <a:t>: Maximum value in </a:t>
            </a:r>
            <a:r>
              <a:rPr lang="en-US" i="1" dirty="0" err="1" smtClean="0"/>
              <a:t>cd</a:t>
            </a:r>
            <a:r>
              <a:rPr lang="en-US" i="1" dirty="0" smtClean="0"/>
              <a:t>/m2 </a:t>
            </a:r>
          </a:p>
          <a:p>
            <a:pPr lvl="1"/>
            <a:r>
              <a:rPr lang="en-US" i="1" dirty="0" err="1" smtClean="0"/>
              <a:t>MaxFALL</a:t>
            </a:r>
            <a:r>
              <a:rPr lang="en-US" i="1" dirty="0" smtClean="0"/>
              <a:t>: Maximum value of the Frame Average LL </a:t>
            </a:r>
            <a:endParaRPr lang="en-US" i="1" dirty="0" smtClean="0"/>
          </a:p>
          <a:p>
            <a:endParaRPr lang="fr-FR" dirty="0" smtClean="0"/>
          </a:p>
          <a:p>
            <a:endParaRPr lang="fr-FR" dirty="0" smtClean="0"/>
          </a:p>
          <a:p>
            <a:r>
              <a:rPr lang="fr-FR" sz="2400" b="1" dirty="0" smtClean="0"/>
              <a:t>Information for</a:t>
            </a:r>
            <a:r>
              <a:rPr lang="en-US" sz="2400" b="1" dirty="0" smtClean="0"/>
              <a:t> the </a:t>
            </a:r>
            <a:r>
              <a:rPr lang="en-US" sz="2400" b="1" dirty="0" smtClean="0"/>
              <a:t>display to manage appropriate tone </a:t>
            </a:r>
            <a:r>
              <a:rPr lang="en-US" sz="2400" b="1" dirty="0" smtClean="0"/>
              <a:t>mapping</a:t>
            </a:r>
            <a:endParaRPr lang="en-US" sz="2400" b="1" dirty="0" smtClean="0"/>
          </a:p>
          <a:p>
            <a:endParaRPr lang="en-US" i="1" dirty="0" smtClean="0"/>
          </a:p>
          <a:p>
            <a:endParaRPr lang="en-US" dirty="0" smtClean="0"/>
          </a:p>
          <a:p>
            <a:endParaRPr lang="en-US" dirty="0" smtClean="0"/>
          </a:p>
          <a:p>
            <a:endParaRPr lang="en-US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Titre 1"/>
          <p:cNvSpPr>
            <a:spLocks noGrp="1"/>
          </p:cNvSpPr>
          <p:nvPr>
            <p:ph type="title"/>
          </p:nvPr>
        </p:nvSpPr>
        <p:spPr>
          <a:xfrm>
            <a:off x="539552" y="0"/>
            <a:ext cx="8229600" cy="1143000"/>
          </a:xfrm>
        </p:spPr>
        <p:txBody>
          <a:bodyPr/>
          <a:lstStyle/>
          <a:p>
            <a:r>
              <a:rPr lang="en-US" dirty="0" smtClean="0">
                <a:solidFill>
                  <a:srgbClr val="3333FF"/>
                </a:solidFill>
              </a:rPr>
              <a:t>Color remapping information (CRI)</a:t>
            </a:r>
            <a:endParaRPr lang="en-US" dirty="0" smtClean="0">
              <a:solidFill>
                <a:srgbClr val="3333FF"/>
              </a:solidFill>
            </a:endParaRPr>
          </a:p>
        </p:txBody>
      </p:sp>
      <p:sp>
        <p:nvSpPr>
          <p:cNvPr id="70658" name="Rectangle 2"/>
          <p:cNvSpPr>
            <a:spLocks noChangeArrowheads="1"/>
          </p:cNvSpPr>
          <p:nvPr/>
        </p:nvSpPr>
        <p:spPr bwMode="auto">
          <a:xfrm>
            <a:off x="0" y="0"/>
            <a:ext cx="9144000" cy="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endParaRPr lang="fr-FR"/>
          </a:p>
        </p:txBody>
      </p:sp>
      <p:sp>
        <p:nvSpPr>
          <p:cNvPr id="5" name="Rectangle 4"/>
          <p:cNvSpPr/>
          <p:nvPr/>
        </p:nvSpPr>
        <p:spPr>
          <a:xfrm>
            <a:off x="0" y="1124744"/>
            <a:ext cx="7704856" cy="489364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fr-FR" sz="2400" b="1" dirty="0" smtClean="0"/>
              <a:t>Standard</a:t>
            </a:r>
            <a:endParaRPr lang="fr-FR" sz="2400" b="1" dirty="0" smtClean="0"/>
          </a:p>
          <a:p>
            <a:pPr>
              <a:buFont typeface="Arial" pitchFamily="34" charset="0"/>
              <a:buChar char="•"/>
            </a:pPr>
            <a:r>
              <a:rPr lang="fr-FR" sz="2400" dirty="0" err="1" smtClean="0"/>
              <a:t>Definition</a:t>
            </a:r>
            <a:r>
              <a:rPr lang="fr-FR" sz="2400" dirty="0" smtClean="0"/>
              <a:t>: HEVC-v2 (SEI), </a:t>
            </a:r>
            <a:r>
              <a:rPr lang="fr-FR" sz="2400" dirty="0" err="1" smtClean="0"/>
              <a:t>draft</a:t>
            </a:r>
            <a:r>
              <a:rPr lang="fr-FR" sz="2400" dirty="0" smtClean="0"/>
              <a:t> SMPTE ST 2094-30 </a:t>
            </a:r>
          </a:p>
          <a:p>
            <a:pPr>
              <a:buFont typeface="Arial" pitchFamily="34" charset="0"/>
              <a:buChar char="•"/>
            </a:pPr>
            <a:r>
              <a:rPr lang="fr-FR" sz="2400" dirty="0" smtClean="0"/>
              <a:t>Application</a:t>
            </a:r>
            <a:r>
              <a:rPr lang="fr-FR" sz="2400" dirty="0" smtClean="0"/>
              <a:t>: BDA (</a:t>
            </a:r>
            <a:r>
              <a:rPr lang="fr-FR" sz="2400" dirty="0" err="1" smtClean="0"/>
              <a:t>UltraHD</a:t>
            </a:r>
            <a:r>
              <a:rPr lang="fr-FR" sz="2400" dirty="0" smtClean="0"/>
              <a:t> </a:t>
            </a:r>
            <a:r>
              <a:rPr lang="fr-FR" sz="2400" dirty="0" err="1" smtClean="0"/>
              <a:t>Blu</a:t>
            </a:r>
            <a:r>
              <a:rPr lang="fr-FR" sz="2400" dirty="0" smtClean="0"/>
              <a:t>-ray) </a:t>
            </a:r>
            <a:endParaRPr lang="fr-FR" sz="2400" dirty="0" smtClean="0"/>
          </a:p>
          <a:p>
            <a:endParaRPr lang="fr-FR" sz="2400" dirty="0" smtClean="0"/>
          </a:p>
          <a:p>
            <a:r>
              <a:rPr lang="fr-FR" sz="2400" b="1" dirty="0" err="1" smtClean="0"/>
              <a:t>Definition</a:t>
            </a:r>
            <a:r>
              <a:rPr lang="fr-FR" sz="2400" b="1" dirty="0" smtClean="0"/>
              <a:t> </a:t>
            </a:r>
            <a:endParaRPr lang="fr-FR" sz="2400" b="1" dirty="0" smtClean="0"/>
          </a:p>
          <a:p>
            <a:r>
              <a:rPr lang="en-US" sz="2400" dirty="0" smtClean="0"/>
              <a:t>Parameters </a:t>
            </a:r>
            <a:r>
              <a:rPr lang="en-US" sz="2400" dirty="0" smtClean="0"/>
              <a:t>for remapping the reconstructed </a:t>
            </a:r>
            <a:r>
              <a:rPr lang="en-US" sz="2400" dirty="0" smtClean="0"/>
              <a:t>color </a:t>
            </a:r>
            <a:r>
              <a:rPr lang="en-US" sz="2400" dirty="0" smtClean="0"/>
              <a:t>samples of the output pictures (ex: HDR to SDR) </a:t>
            </a:r>
          </a:p>
          <a:p>
            <a:r>
              <a:rPr lang="fr-FR" sz="2400" i="1" dirty="0" smtClean="0"/>
              <a:t>1D </a:t>
            </a:r>
            <a:r>
              <a:rPr lang="fr-FR" sz="2400" i="1" dirty="0" err="1" smtClean="0"/>
              <a:t>LUTs</a:t>
            </a:r>
            <a:r>
              <a:rPr lang="fr-FR" sz="2400" i="1" dirty="0" smtClean="0"/>
              <a:t>, 3X3 </a:t>
            </a:r>
            <a:r>
              <a:rPr lang="fr-FR" sz="2400" i="1" dirty="0" err="1" smtClean="0"/>
              <a:t>Matrix</a:t>
            </a:r>
            <a:r>
              <a:rPr lang="fr-FR" sz="2400" i="1" dirty="0" smtClean="0"/>
              <a:t> </a:t>
            </a:r>
          </a:p>
          <a:p>
            <a:r>
              <a:rPr lang="fr-FR" sz="2400" i="1" dirty="0" err="1" smtClean="0"/>
              <a:t>remapped</a:t>
            </a:r>
            <a:r>
              <a:rPr lang="fr-FR" sz="2400" i="1" dirty="0" smtClean="0"/>
              <a:t> </a:t>
            </a:r>
            <a:r>
              <a:rPr lang="fr-FR" sz="2400" i="1" dirty="0" smtClean="0"/>
              <a:t>signal </a:t>
            </a:r>
            <a:r>
              <a:rPr lang="fr-FR" sz="2400" i="1" dirty="0" err="1" smtClean="0"/>
              <a:t>characteristics</a:t>
            </a:r>
            <a:r>
              <a:rPr lang="fr-FR" sz="2400" i="1" dirty="0" smtClean="0"/>
              <a:t> </a:t>
            </a:r>
            <a:endParaRPr lang="fr-FR" sz="2400" i="1" dirty="0" smtClean="0"/>
          </a:p>
          <a:p>
            <a:endParaRPr lang="fr-FR" sz="2400" i="1" dirty="0" smtClean="0"/>
          </a:p>
          <a:p>
            <a:r>
              <a:rPr lang="fr-FR" sz="2400" b="1" dirty="0" err="1" smtClean="0"/>
              <a:t>Purpose</a:t>
            </a:r>
            <a:r>
              <a:rPr lang="fr-FR" sz="2400" b="1" dirty="0" smtClean="0"/>
              <a:t> </a:t>
            </a:r>
            <a:endParaRPr lang="fr-FR" sz="2400" b="1" dirty="0" smtClean="0"/>
          </a:p>
          <a:p>
            <a:r>
              <a:rPr lang="en-US" sz="2400" dirty="0" smtClean="0"/>
              <a:t>To </a:t>
            </a:r>
            <a:r>
              <a:rPr lang="en-US" sz="2400" dirty="0" smtClean="0"/>
              <a:t>enable support of legacy video formats/displays </a:t>
            </a:r>
          </a:p>
          <a:p>
            <a:endParaRPr lang="en-US" sz="2400" dirty="0" smtClean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Motiv sady Office">
  <a:themeElements>
    <a:clrScheme name="Kancelář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Kancelář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Motiv sady Office">
  <a:themeElements>
    <a:clrScheme name="Kancelář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Kancelář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Kancelář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4614</TotalTime>
  <Words>953</Words>
  <Application>Microsoft Office PowerPoint</Application>
  <PresentationFormat>On-screen Show (4:3)</PresentationFormat>
  <Paragraphs>103</Paragraphs>
  <Slides>16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17" baseType="lpstr">
      <vt:lpstr>Motiv sady Office</vt:lpstr>
      <vt:lpstr>Slide 1</vt:lpstr>
      <vt:lpstr>Progress: experimental methodologies for QoE assessement</vt:lpstr>
      <vt:lpstr>References</vt:lpstr>
      <vt:lpstr>Progress: studies and datasets</vt:lpstr>
      <vt:lpstr>Datasets</vt:lpstr>
      <vt:lpstr>Progress: objective measures</vt:lpstr>
      <vt:lpstr>References</vt:lpstr>
      <vt:lpstr>Next steps</vt:lpstr>
      <vt:lpstr>Recommendation ITU-R BT.2020</vt:lpstr>
      <vt:lpstr>Tone Reproduction</vt:lpstr>
      <vt:lpstr>Color reproduction</vt:lpstr>
      <vt:lpstr>Color reproduction: observer metamerism</vt:lpstr>
      <vt:lpstr>Wide Gammut and Gammut mapping </vt:lpstr>
      <vt:lpstr>Wide Gammut and Color mapping: mastering color volume  (MDCV)</vt:lpstr>
      <vt:lpstr>Wide Gammut and Color mapping: Frame-Average Light Level (MaxFALL) Max Content Light Level information (MaxCLL) </vt:lpstr>
      <vt:lpstr>Color remapping information (CRI)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Snímek 1</dc:title>
  <dc:creator>Lukes</dc:creator>
  <cp:lastModifiedBy>plecalle</cp:lastModifiedBy>
  <cp:revision>143</cp:revision>
  <dcterms:created xsi:type="dcterms:W3CDTF">2014-01-15T09:37:55Z</dcterms:created>
  <dcterms:modified xsi:type="dcterms:W3CDTF">2015-09-16T08:26:09Z</dcterms:modified>
</cp:coreProperties>
</file>