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60" r:id="rId2"/>
    <p:sldId id="323" r:id="rId3"/>
    <p:sldId id="324" r:id="rId4"/>
    <p:sldId id="326" r:id="rId5"/>
    <p:sldId id="331" r:id="rId6"/>
    <p:sldId id="327" r:id="rId7"/>
    <p:sldId id="330" r:id="rId8"/>
    <p:sldId id="328" r:id="rId9"/>
    <p:sldId id="332" r:id="rId10"/>
    <p:sldId id="329" r:id="rId11"/>
    <p:sldId id="333" r:id="rId12"/>
    <p:sldId id="325" r:id="rId13"/>
    <p:sldId id="334" r:id="rId14"/>
    <p:sldId id="32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>
        <p:scale>
          <a:sx n="100" d="100"/>
          <a:sy n="100" d="100"/>
        </p:scale>
        <p:origin x="12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ejin\Documents\ejin_work\PECA\VideoHDR\images_videos\Second%20round%20of%20Captures\DR_measurement_resul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'S6'!$C$2</c:f>
              <c:strCache>
                <c:ptCount val="1"/>
                <c:pt idx="0">
                  <c:v>WF-HDRon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'S6'!$C$3:$C$22</c:f>
              <c:numCache>
                <c:formatCode>General</c:formatCode>
                <c:ptCount val="20"/>
                <c:pt idx="0">
                  <c:v>1</c:v>
                </c:pt>
                <c:pt idx="1">
                  <c:v>0.99</c:v>
                </c:pt>
                <c:pt idx="2">
                  <c:v>0.94299999999999995</c:v>
                </c:pt>
                <c:pt idx="3">
                  <c:v>0.89190000000000003</c:v>
                </c:pt>
                <c:pt idx="4">
                  <c:v>0.79679999999999995</c:v>
                </c:pt>
                <c:pt idx="5">
                  <c:v>0.73129999999999995</c:v>
                </c:pt>
                <c:pt idx="6">
                  <c:v>0.6391</c:v>
                </c:pt>
                <c:pt idx="7">
                  <c:v>0.5796</c:v>
                </c:pt>
                <c:pt idx="8">
                  <c:v>0.48</c:v>
                </c:pt>
                <c:pt idx="9">
                  <c:v>0.41120000000000001</c:v>
                </c:pt>
                <c:pt idx="10">
                  <c:v>0.30320000000000003</c:v>
                </c:pt>
                <c:pt idx="11">
                  <c:v>0.2359</c:v>
                </c:pt>
                <c:pt idx="12">
                  <c:v>0.15329999999999999</c:v>
                </c:pt>
                <c:pt idx="13">
                  <c:v>0.1041</c:v>
                </c:pt>
                <c:pt idx="14">
                  <c:v>6.4100000000000004E-2</c:v>
                </c:pt>
                <c:pt idx="15">
                  <c:v>3.1699999999999999E-2</c:v>
                </c:pt>
                <c:pt idx="16">
                  <c:v>1.0500000000000001E-2</c:v>
                </c:pt>
                <c:pt idx="17">
                  <c:v>3.7000000000000002E-3</c:v>
                </c:pt>
                <c:pt idx="18">
                  <c:v>8.9999999999999998E-4</c:v>
                </c:pt>
                <c:pt idx="19">
                  <c:v>5.0000000000000001E-4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'S6'!$D$2</c:f>
              <c:strCache>
                <c:ptCount val="1"/>
                <c:pt idx="0">
                  <c:v>WF-HDRoff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'S6'!$D$3:$D$22</c:f>
              <c:numCache>
                <c:formatCode>General</c:formatCode>
                <c:ptCount val="2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0.99970000000000003</c:v>
                </c:pt>
                <c:pt idx="4">
                  <c:v>0.97360000000000002</c:v>
                </c:pt>
                <c:pt idx="5">
                  <c:v>0.91390000000000005</c:v>
                </c:pt>
                <c:pt idx="6">
                  <c:v>0.80920000000000003</c:v>
                </c:pt>
                <c:pt idx="7">
                  <c:v>0.74970000000000003</c:v>
                </c:pt>
                <c:pt idx="8">
                  <c:v>0.60960000000000003</c:v>
                </c:pt>
                <c:pt idx="9">
                  <c:v>0.52800000000000002</c:v>
                </c:pt>
                <c:pt idx="10">
                  <c:v>0.36549999999999999</c:v>
                </c:pt>
                <c:pt idx="11">
                  <c:v>0.27189999999999998</c:v>
                </c:pt>
                <c:pt idx="12">
                  <c:v>0.1573</c:v>
                </c:pt>
                <c:pt idx="13">
                  <c:v>9.6000000000000002E-2</c:v>
                </c:pt>
                <c:pt idx="14">
                  <c:v>3.6700000000000003E-2</c:v>
                </c:pt>
                <c:pt idx="15">
                  <c:v>1.6500000000000001E-2</c:v>
                </c:pt>
                <c:pt idx="16">
                  <c:v>5.3E-3</c:v>
                </c:pt>
                <c:pt idx="17">
                  <c:v>1.8E-3</c:v>
                </c:pt>
                <c:pt idx="18">
                  <c:v>5.9999999999999995E-4</c:v>
                </c:pt>
                <c:pt idx="19">
                  <c:v>2.9999999999999997E-4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'S6'!$G$2</c:f>
              <c:strCache>
                <c:ptCount val="1"/>
                <c:pt idx="0">
                  <c:v>UF-HDRNeutral</c:v>
                </c:pt>
              </c:strCache>
            </c:strRef>
          </c:tx>
          <c:spPr>
            <a:ln w="38100" cap="rnd">
              <a:solidFill>
                <a:schemeClr val="tx1"/>
              </a:solidFill>
              <a:prstDash val="dashDot"/>
              <a:round/>
            </a:ln>
            <a:effectLst/>
          </c:spPr>
          <c:marker>
            <c:symbol val="none"/>
          </c:marker>
          <c:val>
            <c:numRef>
              <c:f>'S6'!$G$3:$G$22</c:f>
              <c:numCache>
                <c:formatCode>General</c:formatCode>
                <c:ptCount val="2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0.98370000000000002</c:v>
                </c:pt>
                <c:pt idx="4">
                  <c:v>0.93110000000000004</c:v>
                </c:pt>
                <c:pt idx="5">
                  <c:v>0.83919999999999995</c:v>
                </c:pt>
                <c:pt idx="6">
                  <c:v>0.72219999999999995</c:v>
                </c:pt>
                <c:pt idx="7">
                  <c:v>0.6341</c:v>
                </c:pt>
                <c:pt idx="8">
                  <c:v>0.50460000000000005</c:v>
                </c:pt>
                <c:pt idx="9">
                  <c:v>0.42359999999999998</c:v>
                </c:pt>
                <c:pt idx="10">
                  <c:v>0.29649999999999999</c:v>
                </c:pt>
                <c:pt idx="11">
                  <c:v>0.21820000000000001</c:v>
                </c:pt>
                <c:pt idx="12">
                  <c:v>0.128</c:v>
                </c:pt>
                <c:pt idx="13">
                  <c:v>7.2099999999999997E-2</c:v>
                </c:pt>
                <c:pt idx="14">
                  <c:v>3.4000000000000002E-2</c:v>
                </c:pt>
                <c:pt idx="15">
                  <c:v>1.5100000000000001E-2</c:v>
                </c:pt>
                <c:pt idx="16">
                  <c:v>5.5999999999999999E-3</c:v>
                </c:pt>
                <c:pt idx="17">
                  <c:v>2.5999999999999999E-3</c:v>
                </c:pt>
                <c:pt idx="18">
                  <c:v>1.5E-3</c:v>
                </c:pt>
                <c:pt idx="19">
                  <c:v>6.9999999999999999E-4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6892480"/>
        <c:axId val="456888560"/>
        <c:extLst>
          <c:ext xmlns:c15="http://schemas.microsoft.com/office/drawing/2012/chart" uri="{02D57815-91ED-43cb-92C2-25804820EDAC}">
            <c15:filteredLine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'S6'!$E$2</c15:sqref>
                        </c15:formulaRef>
                      </c:ext>
                    </c:extLst>
                    <c:strCache>
                      <c:ptCount val="1"/>
                      <c:pt idx="0">
                        <c:v>UF-HDRon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val>
                  <c:numRef>
                    <c:extLst>
                      <c:ext uri="{02D57815-91ED-43cb-92C2-25804820EDAC}">
                        <c15:formulaRef>
                          <c15:sqref>'S6'!$E$3:$E$22</c15:sqref>
                        </c15:formulaRef>
                      </c:ext>
                    </c:extLst>
                    <c:numCache>
                      <c:formatCode>General</c:formatCode>
                      <c:ptCount val="20"/>
                      <c:pt idx="0">
                        <c:v>1</c:v>
                      </c:pt>
                      <c:pt idx="1">
                        <c:v>1</c:v>
                      </c:pt>
                      <c:pt idx="2">
                        <c:v>1</c:v>
                      </c:pt>
                      <c:pt idx="3">
                        <c:v>0.99770000000000003</c:v>
                      </c:pt>
                      <c:pt idx="4">
                        <c:v>0.97960000000000003</c:v>
                      </c:pt>
                      <c:pt idx="5">
                        <c:v>0.87649999999999995</c:v>
                      </c:pt>
                      <c:pt idx="6">
                        <c:v>0.77139999999999997</c:v>
                      </c:pt>
                      <c:pt idx="7">
                        <c:v>0.68189999999999995</c:v>
                      </c:pt>
                      <c:pt idx="8">
                        <c:v>0.55320000000000003</c:v>
                      </c:pt>
                      <c:pt idx="9">
                        <c:v>0.47220000000000001</c:v>
                      </c:pt>
                      <c:pt idx="10">
                        <c:v>0.35189999999999999</c:v>
                      </c:pt>
                      <c:pt idx="11">
                        <c:v>0.27089999999999997</c:v>
                      </c:pt>
                      <c:pt idx="12">
                        <c:v>0.18529999999999999</c:v>
                      </c:pt>
                      <c:pt idx="13">
                        <c:v>0.1116</c:v>
                      </c:pt>
                      <c:pt idx="14">
                        <c:v>6.7699999999999996E-2</c:v>
                      </c:pt>
                      <c:pt idx="15">
                        <c:v>3.39E-2</c:v>
                      </c:pt>
                      <c:pt idx="16">
                        <c:v>1.4999999999999999E-2</c:v>
                      </c:pt>
                      <c:pt idx="17">
                        <c:v>4.7000000000000002E-3</c:v>
                      </c:pt>
                      <c:pt idx="18">
                        <c:v>3.2000000000000002E-3</c:v>
                      </c:pt>
                      <c:pt idx="19">
                        <c:v>8.9999999999999998E-4</c:v>
                      </c:pt>
                    </c:numCache>
                  </c:numRef>
                </c:val>
                <c:smooth val="0"/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'S6'!$F$2</c15:sqref>
                        </c15:formulaRef>
                      </c:ext>
                    </c:extLst>
                    <c:strCache>
                      <c:ptCount val="1"/>
                      <c:pt idx="0">
                        <c:v>UF-HDRoff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'S6'!$F$3:$F$22</c15:sqref>
                        </c15:formulaRef>
                      </c:ext>
                    </c:extLst>
                    <c:numCache>
                      <c:formatCode>General</c:formatCode>
                      <c:ptCount val="20"/>
                      <c:pt idx="0">
                        <c:v>1</c:v>
                      </c:pt>
                      <c:pt idx="1">
                        <c:v>1</c:v>
                      </c:pt>
                      <c:pt idx="2">
                        <c:v>1</c:v>
                      </c:pt>
                      <c:pt idx="3">
                        <c:v>0.98370000000000002</c:v>
                      </c:pt>
                      <c:pt idx="4">
                        <c:v>0.93110000000000004</c:v>
                      </c:pt>
                      <c:pt idx="5">
                        <c:v>0.83930000000000005</c:v>
                      </c:pt>
                      <c:pt idx="6">
                        <c:v>0.72209999999999996</c:v>
                      </c:pt>
                      <c:pt idx="7">
                        <c:v>0.63429999999999997</c:v>
                      </c:pt>
                      <c:pt idx="8">
                        <c:v>0.50460000000000005</c:v>
                      </c:pt>
                      <c:pt idx="9">
                        <c:v>0.42359999999999998</c:v>
                      </c:pt>
                      <c:pt idx="10">
                        <c:v>0.29649999999999999</c:v>
                      </c:pt>
                      <c:pt idx="11">
                        <c:v>0.21820000000000001</c:v>
                      </c:pt>
                      <c:pt idx="12">
                        <c:v>0.128</c:v>
                      </c:pt>
                      <c:pt idx="13">
                        <c:v>7.1900000000000006E-2</c:v>
                      </c:pt>
                      <c:pt idx="14">
                        <c:v>3.39E-2</c:v>
                      </c:pt>
                      <c:pt idx="15">
                        <c:v>1.4999999999999999E-2</c:v>
                      </c:pt>
                      <c:pt idx="16">
                        <c:v>5.5999999999999999E-3</c:v>
                      </c:pt>
                      <c:pt idx="17">
                        <c:v>2.5999999999999999E-3</c:v>
                      </c:pt>
                      <c:pt idx="18">
                        <c:v>1.5E-3</c:v>
                      </c:pt>
                      <c:pt idx="19">
                        <c:v>6.9999999999999999E-4</c:v>
                      </c:pt>
                    </c:numCache>
                  </c:numRef>
                </c:val>
                <c:smooth val="0"/>
              </c15:ser>
            </c15:filteredLineSeries>
          </c:ext>
        </c:extLst>
      </c:lineChart>
      <c:catAx>
        <c:axId val="4568924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TE</a:t>
                </a:r>
                <a:r>
                  <a:rPr lang="en-US" sz="1400" baseline="0"/>
                  <a:t> 241 </a:t>
                </a:r>
                <a:r>
                  <a:rPr lang="en-US" sz="1400"/>
                  <a:t>Patch ID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6888560"/>
        <c:crosses val="autoZero"/>
        <c:auto val="1"/>
        <c:lblAlgn val="ctr"/>
        <c:lblOffset val="100"/>
        <c:noMultiLvlLbl val="0"/>
      </c:catAx>
      <c:valAx>
        <c:axId val="456888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/>
                  <a:t>Normalized Luminance</a:t>
                </a:r>
                <a:endParaRPr lang="en-US" sz="140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6892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rgbClr val="0071C5"/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2BFDF-6E3A-436C-85A4-C3981B1AFCFB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F8A4E7-5FEA-4114-B6B7-4B639D29B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236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398E22D-80CC-48C7-B1AC-0CC3EACD6942}" type="datetime4">
              <a:rPr lang="en-US" smtClean="0"/>
              <a:pPr>
                <a:defRPr/>
              </a:pPr>
              <a:t>September 14, 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Copyright © 2011 Intel Mobile Communications. All rights reserved.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D8C6BC-68FF-40E5-A979-A3B5FAD4CE5E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Presentation 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0770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PTCovers-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0240"/>
            <a:ext cx="11026000" cy="3822320"/>
          </a:xfrm>
          <a:prstGeom prst="rect">
            <a:avLst/>
          </a:prstGeom>
        </p:spPr>
      </p:pic>
      <p:sp>
        <p:nvSpPr>
          <p:cNvPr id="481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9601" y="2548053"/>
            <a:ext cx="9038800" cy="738664"/>
          </a:xfrm>
        </p:spPr>
        <p:txBody>
          <a:bodyPr wrap="none" anchor="ctr" anchorCtr="0">
            <a:spAutoFit/>
          </a:bodyPr>
          <a:lstStyle>
            <a:lvl1pPr algn="l">
              <a:lnSpc>
                <a:spcPct val="100000"/>
              </a:lnSpc>
              <a:defRPr sz="48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r>
              <a:rPr lang="en-US" altLang="ja-JP" smtClean="0"/>
              <a:t>Click to edit Master title style</a:t>
            </a:r>
            <a:endParaRPr lang="en-US" altLang="ja-JP" dirty="0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170987" y="4353387"/>
            <a:ext cx="5955651" cy="1084977"/>
          </a:xfrm>
        </p:spPr>
        <p:txBody>
          <a:bodyPr wrap="square">
            <a:spAutoFit/>
          </a:bodyPr>
          <a:lstStyle>
            <a:lvl1pPr marL="0" indent="0" algn="l">
              <a:lnSpc>
                <a:spcPts val="2880"/>
              </a:lnSpc>
              <a:spcBef>
                <a:spcPts val="0"/>
              </a:spcBef>
              <a:spcAft>
                <a:spcPts val="0"/>
              </a:spcAft>
              <a:defRPr sz="2667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dirty="0" smtClean="0">
                <a:latin typeface="Verdana" charset="0"/>
              </a:rPr>
              <a:t>Subtitle</a:t>
            </a:r>
          </a:p>
          <a:p>
            <a:pPr>
              <a:lnSpc>
                <a:spcPts val="2160"/>
              </a:lnSpc>
              <a:spcAft>
                <a:spcPts val="0"/>
              </a:spcAft>
            </a:pPr>
            <a:r>
              <a:rPr lang="en-US" sz="2133" dirty="0" smtClean="0">
                <a:latin typeface="Verdana" charset="0"/>
              </a:rPr>
              <a:t>Additional Info</a:t>
            </a:r>
            <a:endParaRPr lang="en-US" dirty="0" smtClean="0">
              <a:latin typeface="Verdana" charset="0"/>
            </a:endParaRPr>
          </a:p>
          <a:p>
            <a:endParaRPr lang="en-US" dirty="0"/>
          </a:p>
        </p:txBody>
      </p:sp>
      <p:pic>
        <p:nvPicPr>
          <p:cNvPr id="14" name="Picture 13" descr="intel_rgb_3000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532" y="301372"/>
            <a:ext cx="1154064" cy="570685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0" y="6596391"/>
            <a:ext cx="421910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35EC5FB-0C8E-4818-A81D-78796ABB4840}" type="slidenum">
              <a:rPr lang="en-US" sz="1067">
                <a:solidFill>
                  <a:srgbClr val="B4BABD"/>
                </a:solidFill>
                <a:ea typeface="Verdana" pitchFamily="34" charset="0"/>
                <a:cs typeface="Verdan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067" dirty="0">
              <a:solidFill>
                <a:srgbClr val="B4BABD"/>
              </a:solidFill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9480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TCovers-0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5602"/>
            <a:ext cx="11009744" cy="4102745"/>
          </a:xfrm>
          <a:prstGeom prst="rect">
            <a:avLst/>
          </a:prstGeom>
        </p:spPr>
      </p:pic>
      <p:pic>
        <p:nvPicPr>
          <p:cNvPr id="9" name="Picture 8" descr="intel_rgb_3000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532" y="301372"/>
            <a:ext cx="1154064" cy="570685"/>
          </a:xfrm>
          <a:prstGeom prst="rect">
            <a:avLst/>
          </a:prstGeom>
        </p:spPr>
      </p:pic>
      <p:sp>
        <p:nvSpPr>
          <p:cNvPr id="8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9601" y="2287029"/>
            <a:ext cx="9038800" cy="738664"/>
          </a:xfrm>
        </p:spPr>
        <p:txBody>
          <a:bodyPr wrap="none" anchor="ctr" anchorCtr="0">
            <a:spAutoFit/>
          </a:bodyPr>
          <a:lstStyle>
            <a:lvl1pPr algn="l">
              <a:lnSpc>
                <a:spcPct val="100000"/>
              </a:lnSpc>
              <a:defRPr sz="4800" b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r>
              <a:rPr lang="en-US" altLang="ja-JP" smtClean="0"/>
              <a:t>Click to edit Master title style</a:t>
            </a:r>
            <a:endParaRPr lang="en-US" altLang="ja-JP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13584" y="3264184"/>
            <a:ext cx="5791200" cy="713080"/>
          </a:xfrm>
        </p:spPr>
        <p:txBody>
          <a:bodyPr wrap="square">
            <a:spAutoFit/>
          </a:bodyPr>
          <a:lstStyle>
            <a:lvl1pPr marL="0" indent="0" algn="l">
              <a:lnSpc>
                <a:spcPts val="2880"/>
              </a:lnSpc>
              <a:spcBef>
                <a:spcPts val="0"/>
              </a:spcBef>
              <a:spcAft>
                <a:spcPts val="0"/>
              </a:spcAft>
              <a:defRPr sz="2667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dirty="0" smtClean="0">
                <a:latin typeface="Verdana" charset="0"/>
              </a:rPr>
              <a:t>Subtitle</a:t>
            </a:r>
          </a:p>
          <a:p>
            <a:pPr>
              <a:lnSpc>
                <a:spcPts val="2160"/>
              </a:lnSpc>
              <a:spcAft>
                <a:spcPts val="0"/>
              </a:spcAft>
            </a:pPr>
            <a:r>
              <a:rPr lang="en-US" sz="2133" dirty="0" smtClean="0">
                <a:latin typeface="Verdana" charset="0"/>
              </a:rPr>
              <a:t>Additional Info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6596391"/>
            <a:ext cx="421910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35EC5FB-0C8E-4818-A81D-78796ABB4840}" type="slidenum">
              <a:rPr lang="en-US" sz="1067">
                <a:solidFill>
                  <a:srgbClr val="B4BABD"/>
                </a:solidFill>
                <a:ea typeface="Verdana" pitchFamily="34" charset="0"/>
                <a:cs typeface="Verdan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067" dirty="0">
              <a:solidFill>
                <a:srgbClr val="B4BABD"/>
              </a:solidFill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2769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Covers-03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9536"/>
            <a:ext cx="11123539" cy="2904841"/>
          </a:xfrm>
          <a:prstGeom prst="rect">
            <a:avLst/>
          </a:prstGeom>
        </p:spPr>
      </p:pic>
      <p:pic>
        <p:nvPicPr>
          <p:cNvPr id="8" name="Picture 7" descr="intel_rgb_3000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532" y="301372"/>
            <a:ext cx="1154064" cy="570685"/>
          </a:xfrm>
          <a:prstGeom prst="rect">
            <a:avLst/>
          </a:prstGeom>
        </p:spPr>
      </p:pic>
      <p:sp>
        <p:nvSpPr>
          <p:cNvPr id="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9601" y="2705609"/>
            <a:ext cx="9005344" cy="738664"/>
          </a:xfrm>
        </p:spPr>
        <p:txBody>
          <a:bodyPr wrap="square" anchor="ctr" anchorCtr="0">
            <a:spAutoFit/>
          </a:bodyPr>
          <a:lstStyle>
            <a:lvl1pPr algn="l">
              <a:lnSpc>
                <a:spcPct val="100000"/>
              </a:lnSpc>
              <a:defRPr sz="4800" b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r>
              <a:rPr lang="en-US" altLang="ja-JP" smtClean="0"/>
              <a:t>Click to edit Master title style</a:t>
            </a:r>
            <a:endParaRPr lang="en-US" altLang="ja-JP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13276" y="3750108"/>
            <a:ext cx="5791200" cy="713080"/>
          </a:xfrm>
        </p:spPr>
        <p:txBody>
          <a:bodyPr wrap="square">
            <a:spAutoFit/>
          </a:bodyPr>
          <a:lstStyle>
            <a:lvl1pPr marL="0" indent="0" algn="l">
              <a:lnSpc>
                <a:spcPts val="2880"/>
              </a:lnSpc>
              <a:spcBef>
                <a:spcPts val="0"/>
              </a:spcBef>
              <a:spcAft>
                <a:spcPts val="0"/>
              </a:spcAft>
              <a:defRPr sz="2667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dirty="0" smtClean="0">
                <a:latin typeface="Verdana" charset="0"/>
              </a:rPr>
              <a:t>Subtitle</a:t>
            </a:r>
          </a:p>
          <a:p>
            <a:pPr>
              <a:lnSpc>
                <a:spcPts val="2160"/>
              </a:lnSpc>
              <a:spcAft>
                <a:spcPts val="0"/>
              </a:spcAft>
            </a:pPr>
            <a:r>
              <a:rPr lang="en-US" sz="2133" dirty="0" smtClean="0">
                <a:latin typeface="Verdana" charset="0"/>
              </a:rPr>
              <a:t>Additional Info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6596391"/>
            <a:ext cx="421910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35EC5FB-0C8E-4818-A81D-78796ABB4840}" type="slidenum">
              <a:rPr lang="en-US" sz="1067">
                <a:solidFill>
                  <a:srgbClr val="B4BABD"/>
                </a:solidFill>
                <a:ea typeface="Verdana" pitchFamily="34" charset="0"/>
                <a:cs typeface="Verdan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067" dirty="0">
              <a:solidFill>
                <a:srgbClr val="B4BABD"/>
              </a:solidFill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216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PTCovers-04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02543"/>
            <a:ext cx="11326745" cy="3724780"/>
          </a:xfrm>
          <a:prstGeom prst="rect">
            <a:avLst/>
          </a:prstGeom>
        </p:spPr>
      </p:pic>
      <p:pic>
        <p:nvPicPr>
          <p:cNvPr id="15" name="Picture 14" descr="intel_rgb_3000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532" y="301372"/>
            <a:ext cx="1154064" cy="570685"/>
          </a:xfrm>
          <a:prstGeom prst="rect">
            <a:avLst/>
          </a:prstGeom>
        </p:spPr>
      </p:pic>
      <p:sp>
        <p:nvSpPr>
          <p:cNvPr id="10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91375" y="2650636"/>
            <a:ext cx="9038800" cy="738664"/>
          </a:xfrm>
        </p:spPr>
        <p:txBody>
          <a:bodyPr wrap="none" anchor="ctr" anchorCtr="0">
            <a:spAutoFit/>
          </a:bodyPr>
          <a:lstStyle>
            <a:lvl1pPr algn="l">
              <a:lnSpc>
                <a:spcPct val="100000"/>
              </a:lnSpc>
              <a:defRPr sz="4800" b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r>
              <a:rPr lang="en-US" altLang="ja-JP" smtClean="0"/>
              <a:t>Click to edit Master title style</a:t>
            </a:r>
            <a:endParaRPr lang="en-US" altLang="ja-JP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789777" y="3649815"/>
            <a:ext cx="5791200" cy="713080"/>
          </a:xfrm>
        </p:spPr>
        <p:txBody>
          <a:bodyPr wrap="square">
            <a:spAutoFit/>
          </a:bodyPr>
          <a:lstStyle>
            <a:lvl1pPr marL="0" indent="0" algn="l">
              <a:lnSpc>
                <a:spcPts val="2880"/>
              </a:lnSpc>
              <a:spcBef>
                <a:spcPts val="0"/>
              </a:spcBef>
              <a:spcAft>
                <a:spcPts val="0"/>
              </a:spcAft>
              <a:defRPr sz="2667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en-US" dirty="0" smtClean="0">
                <a:latin typeface="Verdana" charset="0"/>
              </a:rPr>
              <a:t>Subtitle</a:t>
            </a:r>
          </a:p>
          <a:p>
            <a:pPr>
              <a:lnSpc>
                <a:spcPts val="2160"/>
              </a:lnSpc>
              <a:spcAft>
                <a:spcPts val="0"/>
              </a:spcAft>
            </a:pPr>
            <a:r>
              <a:rPr lang="en-US" sz="2133" dirty="0" smtClean="0">
                <a:latin typeface="Verdana" charset="0"/>
              </a:rPr>
              <a:t>Additional Info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596391"/>
            <a:ext cx="421910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35EC5FB-0C8E-4818-A81D-78796ABB4840}" type="slidenum">
              <a:rPr lang="en-US" sz="1067">
                <a:solidFill>
                  <a:srgbClr val="B4BABD"/>
                </a:solidFill>
                <a:ea typeface="Verdana" pitchFamily="34" charset="0"/>
                <a:cs typeface="Verdan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067" dirty="0">
              <a:solidFill>
                <a:srgbClr val="B4BABD"/>
              </a:solidFill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4287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bg>
      <p:bgPr>
        <a:gradFill flip="none" rotWithShape="1">
          <a:gsLst>
            <a:gs pos="5000">
              <a:schemeClr val="accent2"/>
            </a:gs>
            <a:gs pos="95000">
              <a:schemeClr val="accent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514601"/>
            <a:ext cx="8636000" cy="1362075"/>
          </a:xfrm>
        </p:spPr>
        <p:txBody>
          <a:bodyPr anchor="ctr" anchorCtr="0"/>
          <a:lstStyle>
            <a:lvl1pPr algn="l">
              <a:lnSpc>
                <a:spcPct val="100000"/>
              </a:lnSpc>
              <a:defRPr sz="4800" b="0" cap="none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n-US" dirty="0" smtClean="0"/>
              <a:t>Click To Edit Section Divider title Style</a:t>
            </a:r>
            <a:endParaRPr lang="en-US" dirty="0"/>
          </a:p>
        </p:txBody>
      </p:sp>
      <p:sp>
        <p:nvSpPr>
          <p:cNvPr id="15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1605" y="6553200"/>
            <a:ext cx="55456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067" b="0">
                <a:solidFill>
                  <a:schemeClr val="bg1"/>
                </a:solidFill>
                <a:latin typeface="Neo Sans Intel Light" pitchFamily="34" charset="0"/>
                <a:ea typeface="MS PGothic" pitchFamily="34" charset="-128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4C7BE5-B578-44C2-B697-AD60B2F34A37}" type="slidenum">
              <a:rPr lang="ja-JP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ja-JP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6480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-option 2">
    <p:bg>
      <p:bgPr>
        <a:gradFill flip="none" rotWithShape="1">
          <a:gsLst>
            <a:gs pos="5000">
              <a:schemeClr val="accent2"/>
            </a:gs>
            <a:gs pos="95000">
              <a:schemeClr val="accent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514601"/>
            <a:ext cx="6170341" cy="1362075"/>
          </a:xfrm>
        </p:spPr>
        <p:txBody>
          <a:bodyPr anchor="ctr" anchorCtr="0"/>
          <a:lstStyle>
            <a:lvl1pPr algn="l">
              <a:lnSpc>
                <a:spcPct val="100000"/>
              </a:lnSpc>
              <a:defRPr sz="4800" b="0" cap="none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n-US" dirty="0" smtClean="0"/>
              <a:t>Click To Edit Section Divider title Style</a:t>
            </a:r>
            <a:endParaRPr lang="en-US" dirty="0"/>
          </a:p>
        </p:txBody>
      </p:sp>
      <p:sp>
        <p:nvSpPr>
          <p:cNvPr id="15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1605" y="6553200"/>
            <a:ext cx="55456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067" b="0">
                <a:solidFill>
                  <a:schemeClr val="bg1"/>
                </a:solidFill>
                <a:latin typeface="Neo Sans Intel Light" pitchFamily="34" charset="0"/>
                <a:ea typeface="MS PGothic" pitchFamily="34" charset="-128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4C7BE5-B578-44C2-B697-AD60B2F34A37}" type="slidenum">
              <a:rPr lang="ja-JP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7137400" y="0"/>
            <a:ext cx="50546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2004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vider-option 3">
    <p:bg>
      <p:bgPr>
        <a:gradFill flip="none" rotWithShape="1">
          <a:gsLst>
            <a:gs pos="5000">
              <a:schemeClr val="accent2"/>
            </a:gs>
            <a:gs pos="95000">
              <a:schemeClr val="accent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5"/>
          <p:cNvSpPr txBox="1">
            <a:spLocks noChangeArrowheads="1"/>
          </p:cNvSpPr>
          <p:nvPr userDrawn="1"/>
        </p:nvSpPr>
        <p:spPr bwMode="auto">
          <a:xfrm>
            <a:off x="699725" y="6644048"/>
            <a:ext cx="3854451" cy="164212"/>
          </a:xfrm>
          <a:prstGeom prst="rect">
            <a:avLst/>
          </a:prstGeom>
          <a:noFill/>
          <a:ln w="50800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0" tIns="0" rIns="0" bIns="0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67" dirty="0">
                <a:solidFill>
                  <a:srgbClr val="FFFFFF"/>
                </a:solidFill>
                <a:cs typeface="Verdana"/>
              </a:rPr>
              <a:t>INTEL CONFIDENTIAL</a:t>
            </a:r>
          </a:p>
        </p:txBody>
      </p:sp>
      <p:sp>
        <p:nvSpPr>
          <p:cNvPr id="15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1605" y="6553200"/>
            <a:ext cx="55456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067" b="0">
                <a:solidFill>
                  <a:schemeClr val="bg1"/>
                </a:solidFill>
                <a:latin typeface="Neo Sans Intel Light" pitchFamily="34" charset="0"/>
                <a:ea typeface="MS PGothic" pitchFamily="34" charset="-128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4C7BE5-B578-44C2-B697-AD60B2F34A37}" type="slidenum">
              <a:rPr lang="ja-JP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349955" y="584201"/>
            <a:ext cx="6170341" cy="1362075"/>
          </a:xfrm>
        </p:spPr>
        <p:txBody>
          <a:bodyPr anchor="ctr" anchorCtr="0"/>
          <a:lstStyle>
            <a:lvl1pPr algn="l">
              <a:lnSpc>
                <a:spcPct val="100000"/>
              </a:lnSpc>
              <a:defRPr sz="4267" b="0" cap="none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n-US" dirty="0" smtClean="0"/>
              <a:t>Click To Edit Section Divider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8367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1024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7484" y="1379540"/>
            <a:ext cx="5382683" cy="4537075"/>
          </a:xfrm>
        </p:spPr>
        <p:txBody>
          <a:bodyPr/>
          <a:lstStyle>
            <a:lvl1pPr marL="0" indent="0">
              <a:defRPr sz="2667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3367" y="1379540"/>
            <a:ext cx="5384800" cy="4537075"/>
          </a:xfrm>
        </p:spPr>
        <p:txBody>
          <a:bodyPr/>
          <a:lstStyle>
            <a:lvl1pPr marL="0" indent="0">
              <a:defRPr sz="2667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234493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7470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045245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gradFill flip="none" rotWithShape="1">
          <a:gsLst>
            <a:gs pos="5000">
              <a:schemeClr val="accent2"/>
            </a:gs>
            <a:gs pos="95000">
              <a:schemeClr val="accent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514601"/>
            <a:ext cx="8636000" cy="1362075"/>
          </a:xfrm>
        </p:spPr>
        <p:txBody>
          <a:bodyPr anchor="ctr" anchorCtr="0"/>
          <a:lstStyle>
            <a:lvl1pPr algn="l">
              <a:lnSpc>
                <a:spcPct val="100000"/>
              </a:lnSpc>
              <a:defRPr sz="5067" b="0" cap="none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 dirty="0" smtClean="0"/>
              <a:t>Thank You</a:t>
            </a:r>
            <a:endParaRPr lang="en-US" dirty="0"/>
          </a:p>
        </p:txBody>
      </p:sp>
      <p:pic>
        <p:nvPicPr>
          <p:cNvPr id="5" name="Picture 4" descr="Intel_logo_whi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627551" y="301373"/>
            <a:ext cx="1159045" cy="573176"/>
          </a:xfrm>
          <a:prstGeom prst="rect">
            <a:avLst/>
          </a:prstGeom>
        </p:spPr>
      </p:pic>
      <p:sp>
        <p:nvSpPr>
          <p:cNvPr id="4" name="Text Box 5"/>
          <p:cNvSpPr txBox="1">
            <a:spLocks noChangeArrowheads="1"/>
          </p:cNvSpPr>
          <p:nvPr userDrawn="1"/>
        </p:nvSpPr>
        <p:spPr bwMode="auto">
          <a:xfrm>
            <a:off x="699725" y="6644048"/>
            <a:ext cx="3854451" cy="164212"/>
          </a:xfrm>
          <a:prstGeom prst="rect">
            <a:avLst/>
          </a:prstGeom>
          <a:noFill/>
          <a:ln w="50800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0" tIns="0" rIns="0" bIns="0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67" dirty="0">
                <a:solidFill>
                  <a:srgbClr val="FFFFFF"/>
                </a:solidFill>
                <a:cs typeface="Verdana"/>
              </a:rPr>
              <a:t>INTEL CONFIDENTIAL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1605" y="6553200"/>
            <a:ext cx="55456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067" b="0">
                <a:solidFill>
                  <a:schemeClr val="bg1"/>
                </a:solidFill>
                <a:latin typeface="Neo Sans Intel Light" pitchFamily="34" charset="0"/>
                <a:ea typeface="MS PGothic" pitchFamily="34" charset="-128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4C7BE5-B578-44C2-B697-AD60B2F34A37}" type="slidenum">
              <a:rPr lang="ja-JP" alt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ja-JP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5510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 with White Logo">
    <p:bg>
      <p:bgPr>
        <a:gradFill flip="none" rotWithShape="1">
          <a:gsLst>
            <a:gs pos="5000">
              <a:schemeClr val="accent2"/>
            </a:gs>
            <a:gs pos="95000">
              <a:schemeClr val="accent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ntel_wht_rgb_3000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568" y="2473415"/>
            <a:ext cx="3864864" cy="191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0352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 with Blu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ntel_rgb_3000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568" y="2473415"/>
            <a:ext cx="3864864" cy="191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5303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69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40267" y="1069975"/>
            <a:ext cx="5558367" cy="5033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1834" y="1069975"/>
            <a:ext cx="5560484" cy="5033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56161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5367" y="409575"/>
            <a:ext cx="109728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title style</a:t>
            </a:r>
            <a:endParaRPr lang="en-US" altLang="ja-JP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7484" y="1379540"/>
            <a:ext cx="10970683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altLang="ja-JP" dirty="0" smtClean="0"/>
          </a:p>
        </p:txBody>
      </p:sp>
      <p:pic>
        <p:nvPicPr>
          <p:cNvPr id="5" name="Picture 4" descr="Intel_footer_121410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0" y="6362703"/>
            <a:ext cx="12192000" cy="495300"/>
          </a:xfrm>
          <a:prstGeom prst="rect">
            <a:avLst/>
          </a:prstGeom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99725" y="6644048"/>
            <a:ext cx="3854451" cy="164212"/>
          </a:xfrm>
          <a:prstGeom prst="rect">
            <a:avLst/>
          </a:prstGeom>
          <a:noFill/>
          <a:ln w="50800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0" tIns="0" rIns="0" bIns="0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067" dirty="0">
                <a:solidFill>
                  <a:srgbClr val="FFFFFF"/>
                </a:solidFill>
                <a:cs typeface="Verdana"/>
              </a:rPr>
              <a:t>INTEL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6596391"/>
            <a:ext cx="421910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35EC5FB-0C8E-4818-A81D-78796ABB4840}" type="slidenum">
              <a:rPr lang="en-US" sz="1067">
                <a:solidFill>
                  <a:srgbClr val="FFFFFF"/>
                </a:solidFill>
                <a:ea typeface="Verdana" pitchFamily="34" charset="0"/>
                <a:cs typeface="Verdan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067" dirty="0">
              <a:solidFill>
                <a:srgbClr val="FFFFFF"/>
              </a:solidFill>
              <a:ea typeface="Verdana" pitchFamily="34" charset="0"/>
              <a:cs typeface="Verdana" pitchFamily="34" charset="0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4334" y="6481195"/>
            <a:ext cx="2283884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971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6" r:id="rId15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ts val="3467"/>
        </a:lnSpc>
        <a:spcBef>
          <a:spcPct val="0"/>
        </a:spcBef>
        <a:spcAft>
          <a:spcPct val="0"/>
        </a:spcAft>
        <a:defRPr sz="3467" b="1" i="0">
          <a:solidFill>
            <a:schemeClr val="accent1"/>
          </a:solidFill>
          <a:latin typeface="Verdana"/>
          <a:ea typeface="+mj-ea"/>
          <a:cs typeface="Verdana"/>
        </a:defRPr>
      </a:lvl1pPr>
      <a:lvl2pPr algn="l" rtl="0" eaLnBrk="1" fontAlgn="base" hangingPunct="1">
        <a:lnSpc>
          <a:spcPts val="3467"/>
        </a:lnSpc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Neo Sans Intel Medium" pitchFamily="34" charset="0"/>
          <a:cs typeface="Arial" pitchFamily="34" charset="0"/>
        </a:defRPr>
      </a:lvl2pPr>
      <a:lvl3pPr algn="l" rtl="0" eaLnBrk="1" fontAlgn="base" hangingPunct="1">
        <a:lnSpc>
          <a:spcPts val="3467"/>
        </a:lnSpc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Neo Sans Intel Medium" pitchFamily="34" charset="0"/>
          <a:cs typeface="Arial" pitchFamily="34" charset="0"/>
        </a:defRPr>
      </a:lvl3pPr>
      <a:lvl4pPr algn="l" rtl="0" eaLnBrk="1" fontAlgn="base" hangingPunct="1">
        <a:lnSpc>
          <a:spcPts val="3467"/>
        </a:lnSpc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Neo Sans Intel Medium" pitchFamily="34" charset="0"/>
          <a:cs typeface="Arial" pitchFamily="34" charset="0"/>
        </a:defRPr>
      </a:lvl4pPr>
      <a:lvl5pPr algn="l" rtl="0" eaLnBrk="1" fontAlgn="base" hangingPunct="1">
        <a:lnSpc>
          <a:spcPts val="3467"/>
        </a:lnSpc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Neo Sans Intel Medium" pitchFamily="34" charset="0"/>
          <a:cs typeface="Arial" pitchFamily="34" charset="0"/>
        </a:defRPr>
      </a:lvl5pPr>
      <a:lvl6pPr marL="609585" algn="l" rtl="0" eaLnBrk="1" fontAlgn="base" hangingPunct="1">
        <a:lnSpc>
          <a:spcPts val="3467"/>
        </a:lnSpc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Neo Sans Intel Medium" pitchFamily="34" charset="0"/>
          <a:cs typeface="Arial" pitchFamily="34" charset="0"/>
        </a:defRPr>
      </a:lvl6pPr>
      <a:lvl7pPr marL="1219170" algn="l" rtl="0" eaLnBrk="1" fontAlgn="base" hangingPunct="1">
        <a:lnSpc>
          <a:spcPts val="3467"/>
        </a:lnSpc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Neo Sans Intel Medium" pitchFamily="34" charset="0"/>
          <a:cs typeface="Arial" pitchFamily="34" charset="0"/>
        </a:defRPr>
      </a:lvl7pPr>
      <a:lvl8pPr marL="1828754" algn="l" rtl="0" eaLnBrk="1" fontAlgn="base" hangingPunct="1">
        <a:lnSpc>
          <a:spcPts val="3467"/>
        </a:lnSpc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Neo Sans Intel Medium" pitchFamily="34" charset="0"/>
          <a:cs typeface="Arial" pitchFamily="34" charset="0"/>
        </a:defRPr>
      </a:lvl8pPr>
      <a:lvl9pPr marL="2438339" algn="l" rtl="0" eaLnBrk="1" fontAlgn="base" hangingPunct="1">
        <a:lnSpc>
          <a:spcPts val="3467"/>
        </a:lnSpc>
        <a:spcBef>
          <a:spcPct val="0"/>
        </a:spcBef>
        <a:spcAft>
          <a:spcPct val="0"/>
        </a:spcAft>
        <a:defRPr sz="3200">
          <a:solidFill>
            <a:schemeClr val="hlink"/>
          </a:solidFill>
          <a:latin typeface="Neo Sans Intel Medium" pitchFamily="34" charset="0"/>
          <a:cs typeface="Arial" pitchFamily="34" charset="0"/>
        </a:defRPr>
      </a:lvl9pPr>
    </p:titleStyle>
    <p:bodyStyle>
      <a:lvl1pPr marL="0" indent="0" algn="l" rtl="0" eaLnBrk="1" fontAlgn="base" hangingPunct="1">
        <a:spcBef>
          <a:spcPct val="75000"/>
        </a:spcBef>
        <a:spcAft>
          <a:spcPct val="0"/>
        </a:spcAft>
        <a:defRPr sz="2667">
          <a:solidFill>
            <a:schemeClr val="tx1"/>
          </a:solidFill>
          <a:latin typeface="Verdana"/>
          <a:ea typeface="+mn-ea"/>
          <a:cs typeface="Verdana"/>
        </a:defRPr>
      </a:lvl1pPr>
      <a:lvl2pPr marL="247644" indent="-245527" algn="l" rtl="0" eaLnBrk="1" fontAlgn="base" hangingPunct="1">
        <a:spcBef>
          <a:spcPct val="40000"/>
        </a:spcBef>
        <a:spcAft>
          <a:spcPct val="0"/>
        </a:spcAft>
        <a:buClr>
          <a:schemeClr val="tx1"/>
        </a:buClr>
        <a:buFont typeface="Times" pitchFamily="18" charset="0"/>
        <a:buChar char="•"/>
        <a:defRPr sz="2667">
          <a:solidFill>
            <a:schemeClr val="tx1"/>
          </a:solidFill>
          <a:latin typeface="Verdana"/>
          <a:cs typeface="Verdana"/>
        </a:defRPr>
      </a:lvl2pPr>
      <a:lvl3pPr marL="552437" indent="-302676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Neo Sans Intel" pitchFamily="34" charset="0"/>
        <a:buChar char="–"/>
        <a:defRPr sz="2400">
          <a:solidFill>
            <a:schemeClr val="tx1"/>
          </a:solidFill>
          <a:latin typeface="Verdana"/>
          <a:cs typeface="Verdana"/>
        </a:defRPr>
      </a:lvl3pPr>
      <a:lvl4pPr marL="757748" indent="-203195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Neo Sans Intel" pitchFamily="34" charset="0"/>
        <a:buChar char="–"/>
        <a:defRPr sz="2400" b="0" i="0">
          <a:solidFill>
            <a:schemeClr val="tx1"/>
          </a:solidFill>
          <a:latin typeface="Verdana"/>
          <a:cs typeface="Verdana"/>
        </a:defRPr>
      </a:lvl4pPr>
      <a:lvl5pPr marL="1015975" indent="-256111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Char char="–"/>
        <a:defRPr sz="2400">
          <a:solidFill>
            <a:schemeClr val="tx1"/>
          </a:solidFill>
          <a:latin typeface="Verdana"/>
          <a:cs typeface="Verdana"/>
        </a:defRPr>
      </a:lvl5pPr>
      <a:lvl6pPr marL="1625559" indent="-256111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Char char="–"/>
        <a:defRPr sz="2133">
          <a:solidFill>
            <a:schemeClr val="tx1"/>
          </a:solidFill>
          <a:latin typeface="+mn-lt"/>
          <a:cs typeface="+mn-cs"/>
        </a:defRPr>
      </a:lvl6pPr>
      <a:lvl7pPr marL="2235144" indent="-256111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Char char="–"/>
        <a:defRPr sz="2133">
          <a:solidFill>
            <a:schemeClr val="tx1"/>
          </a:solidFill>
          <a:latin typeface="+mn-lt"/>
          <a:cs typeface="+mn-cs"/>
        </a:defRPr>
      </a:lvl7pPr>
      <a:lvl8pPr marL="2844729" indent="-256111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Char char="–"/>
        <a:defRPr sz="2133">
          <a:solidFill>
            <a:schemeClr val="tx1"/>
          </a:solidFill>
          <a:latin typeface="+mn-lt"/>
          <a:cs typeface="+mn-cs"/>
        </a:defRPr>
      </a:lvl8pPr>
      <a:lvl9pPr marL="3454314" indent="-256111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Char char="–"/>
        <a:defRPr sz="2133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tags" Target="../tags/tag2.xml"/><Relationship Id="rId7" Type="http://schemas.openxmlformats.org/officeDocument/2006/relationships/oleObject" Target="../embeddings/oleObject1.bin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14" y="1"/>
          <a:ext cx="211649" cy="158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6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" y="1"/>
                        <a:ext cx="211649" cy="1587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280320" y="2593365"/>
            <a:ext cx="9499395" cy="1661993"/>
          </a:xfrm>
        </p:spPr>
        <p:txBody>
          <a:bodyPr/>
          <a:lstStyle/>
          <a:p>
            <a:pPr algn="dist"/>
            <a:r>
              <a:rPr lang="en-US" sz="4000" dirty="0" smtClean="0">
                <a:latin typeface="+mn-lt"/>
              </a:rPr>
              <a:t>Video HDR Camera Characterization </a:t>
            </a:r>
            <a:br>
              <a:rPr lang="en-US" sz="4000" dirty="0" smtClean="0">
                <a:latin typeface="+mn-lt"/>
              </a:rPr>
            </a:br>
            <a:r>
              <a:rPr lang="en-US" sz="4000" dirty="0" smtClean="0">
                <a:latin typeface="+mn-lt"/>
              </a:rPr>
              <a:t>Report</a:t>
            </a:r>
            <a:br>
              <a:rPr lang="en-US" sz="4000" dirty="0" smtClean="0">
                <a:latin typeface="+mn-lt"/>
              </a:rPr>
            </a:br>
            <a:endParaRPr lang="en-US" sz="2800" dirty="0">
              <a:latin typeface="+mn-lt"/>
            </a:endParaRPr>
          </a:p>
        </p:txBody>
      </p:sp>
      <p:sp>
        <p:nvSpPr>
          <p:cNvPr id="12290" name="Subtitle 5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3093240" y="4460276"/>
            <a:ext cx="7084903" cy="1487587"/>
          </a:xfrm>
        </p:spPr>
        <p:txBody>
          <a:bodyPr/>
          <a:lstStyle/>
          <a:p>
            <a:r>
              <a:rPr lang="en-US" sz="2000" dirty="0" smtClean="0">
                <a:latin typeface="Neo Sans Intel" pitchFamily="34" charset="0"/>
              </a:rPr>
              <a:t>Elaine </a:t>
            </a:r>
            <a:r>
              <a:rPr lang="en-US" sz="2000" dirty="0" smtClean="0">
                <a:latin typeface="Neo Sans Intel" pitchFamily="34" charset="0"/>
              </a:rPr>
              <a:t>Jin, Hanan </a:t>
            </a:r>
            <a:r>
              <a:rPr lang="en-US" sz="2000" dirty="0" smtClean="0">
                <a:latin typeface="Neo Sans Intel" pitchFamily="34" charset="0"/>
              </a:rPr>
              <a:t>Alnizami, </a:t>
            </a:r>
            <a:r>
              <a:rPr lang="en-US" sz="2000" dirty="0" smtClean="0">
                <a:latin typeface="Neo Sans Intel" pitchFamily="34" charset="0"/>
              </a:rPr>
              <a:t>&amp; Philip Corriveau</a:t>
            </a:r>
          </a:p>
          <a:p>
            <a:r>
              <a:rPr lang="en-US" sz="2000" dirty="0" smtClean="0">
                <a:latin typeface="Neo Sans Intel" pitchFamily="34" charset="0"/>
              </a:rPr>
              <a:t>Intel Corp</a:t>
            </a:r>
            <a:endParaRPr lang="en-US" sz="2000" dirty="0" smtClean="0">
              <a:latin typeface="Neo Sans Intel" pitchFamily="34" charset="0"/>
            </a:endParaRPr>
          </a:p>
          <a:p>
            <a:r>
              <a:rPr lang="en-US" sz="2000" dirty="0" smtClean="0">
                <a:latin typeface="Neo Sans Intel" pitchFamily="34" charset="0"/>
              </a:rPr>
              <a:t>September, </a:t>
            </a:r>
            <a:r>
              <a:rPr lang="en-US" sz="2000" dirty="0" smtClean="0">
                <a:latin typeface="Neo Sans Intel" pitchFamily="34" charset="0"/>
              </a:rPr>
              <a:t>2015</a:t>
            </a:r>
          </a:p>
          <a:p>
            <a:endParaRPr lang="en-US" sz="2000" dirty="0" smtClean="0">
              <a:latin typeface="Neo Sans Inte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1780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 of HDR Scene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5367" y="1115587"/>
            <a:ext cx="11165558" cy="4740958"/>
          </a:xfrm>
        </p:spPr>
        <p:txBody>
          <a:bodyPr/>
          <a:lstStyle/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 smtClean="0"/>
              <a:t>Real world scenes can exceed 200dB in dynamic range. However, current CMOS sensors can only capture up to 60dB (10bit).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 smtClean="0"/>
              <a:t>In this context, a real-world scene is called high dynamic range (HDR) scene if the luminance contract ratio of the scene exceeds 60dB, as illustrated below.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96630" y="6061166"/>
            <a:ext cx="812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 source: http</a:t>
            </a:r>
            <a:r>
              <a:rPr lang="en-US" dirty="0"/>
              <a:t>://rit-mcsl.org/fairchild/HDRPS/HDRthumbs.html</a:t>
            </a:r>
            <a:endParaRPr lang="en-US" dirty="0" smtClean="0">
              <a:latin typeface="+mn-l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96630" y="3343640"/>
            <a:ext cx="4070028" cy="2572976"/>
            <a:chOff x="496630" y="3343640"/>
            <a:chExt cx="4070028" cy="2572976"/>
          </a:xfrm>
        </p:grpSpPr>
        <p:pic>
          <p:nvPicPr>
            <p:cNvPr id="2050" name="Picture 2" descr="Luxo Double Checker Locally Render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630" y="3630616"/>
              <a:ext cx="4070028" cy="228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2066612" y="3343640"/>
              <a:ext cx="9300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+mn-lt"/>
                </a:rPr>
                <a:t>118dB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8324693" y="3375547"/>
            <a:ext cx="3446231" cy="2572976"/>
            <a:chOff x="4759356" y="3343640"/>
            <a:chExt cx="3446231" cy="2572976"/>
          </a:xfrm>
        </p:grpSpPr>
        <p:pic>
          <p:nvPicPr>
            <p:cNvPr id="2052" name="Picture 4" descr="Frontier Locally Render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9356" y="3630616"/>
              <a:ext cx="3446231" cy="228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988705" y="3343640"/>
              <a:ext cx="9300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+mn-lt"/>
                </a:rPr>
                <a:t>102dB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722560" y="3359543"/>
            <a:ext cx="3446231" cy="2572976"/>
            <a:chOff x="8400462" y="3343640"/>
            <a:chExt cx="3446231" cy="2572976"/>
          </a:xfrm>
        </p:grpSpPr>
        <p:pic>
          <p:nvPicPr>
            <p:cNvPr id="2054" name="Picture 6" descr="Cemetery Tree (1) Locally Render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0462" y="3630616"/>
              <a:ext cx="3446231" cy="228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9910798" y="3343640"/>
              <a:ext cx="9300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+mn-lt"/>
                </a:rPr>
                <a:t>100dB</a:t>
              </a:r>
            </a:p>
          </p:txBody>
        </p:sp>
      </p:grpSp>
      <p:sp>
        <p:nvSpPr>
          <p:cNvPr id="11" name="Rectangle 10"/>
          <p:cNvSpPr/>
          <p:nvPr/>
        </p:nvSpPr>
        <p:spPr bwMode="auto">
          <a:xfrm>
            <a:off x="605367" y="6585431"/>
            <a:ext cx="1732588" cy="228600"/>
          </a:xfrm>
          <a:prstGeom prst="rect">
            <a:avLst/>
          </a:prstGeom>
          <a:solidFill>
            <a:schemeClr val="accent2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 smtClean="0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94855" y="6368995"/>
            <a:ext cx="10889672" cy="489005"/>
          </a:xfrm>
          <a:prstGeom prst="rect">
            <a:avLst/>
          </a:prstGeom>
          <a:solidFill>
            <a:schemeClr val="bg1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 smtClean="0">
              <a:latin typeface="Neo Sans Inte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8949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 of HDR Capture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Scene-based definition</a:t>
            </a:r>
          </a:p>
          <a:p>
            <a:pPr marL="704844" lvl="1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The resolvable scene dynamic range for a HDR capture is higher than that for a regular (i.e. SDR) capture.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Image-based definition</a:t>
            </a:r>
          </a:p>
          <a:p>
            <a:pPr marL="704844" lvl="1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HDR capture preserves more of highlight and shadow details than a SDR capture while the mid-tone contrast gets reduced.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Process-based definition</a:t>
            </a:r>
          </a:p>
          <a:p>
            <a:pPr marL="704844" lvl="1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HDR capture uses two or more exposures to form a compost image/video with the goal of extending the capture dynamic range.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 bwMode="auto">
          <a:xfrm>
            <a:off x="605367" y="6585431"/>
            <a:ext cx="1732588" cy="228600"/>
          </a:xfrm>
          <a:prstGeom prst="rect">
            <a:avLst/>
          </a:prstGeom>
          <a:solidFill>
            <a:schemeClr val="accent2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 smtClean="0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94855" y="6368995"/>
            <a:ext cx="10889672" cy="489005"/>
          </a:xfrm>
          <a:prstGeom prst="rect">
            <a:avLst/>
          </a:prstGeom>
          <a:solidFill>
            <a:schemeClr val="bg1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 smtClean="0">
              <a:latin typeface="Neo Sans Inte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0967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Range Test Chart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8007531" y="1772060"/>
            <a:ext cx="3570636" cy="4537075"/>
          </a:xfrm>
        </p:spPr>
        <p:txBody>
          <a:bodyPr/>
          <a:lstStyle/>
          <a:p>
            <a:r>
              <a:rPr lang="en-US" dirty="0" smtClean="0"/>
              <a:t>TE 241</a:t>
            </a:r>
          </a:p>
          <a:p>
            <a:r>
              <a:rPr lang="en-US" dirty="0" smtClean="0"/>
              <a:t>OECF – 20 patches</a:t>
            </a:r>
          </a:p>
          <a:p>
            <a:r>
              <a:rPr lang="en-US" dirty="0" err="1" smtClean="0"/>
              <a:t>Transmissive</a:t>
            </a:r>
            <a:r>
              <a:rPr lang="en-US" dirty="0" smtClean="0"/>
              <a:t> target</a:t>
            </a:r>
          </a:p>
          <a:p>
            <a:r>
              <a:rPr lang="en-US" dirty="0" smtClean="0"/>
              <a:t>80dB (10,000:1)</a:t>
            </a:r>
            <a:endParaRPr lang="en-US" dirty="0"/>
          </a:p>
        </p:txBody>
      </p:sp>
      <p:pic>
        <p:nvPicPr>
          <p:cNvPr id="3074" name="Picture 2" descr="http://www.image-engineering.de/content/products/charts/te241/images/TE2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67" y="1751057"/>
            <a:ext cx="6506968" cy="364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815809" y="1194874"/>
            <a:ext cx="1939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Patch 1 - white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98845" y="5847441"/>
            <a:ext cx="2060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Patch 20 - black</a:t>
            </a:r>
          </a:p>
        </p:txBody>
      </p:sp>
      <p:cxnSp>
        <p:nvCxnSpPr>
          <p:cNvPr id="9" name="Straight Arrow Connector 8"/>
          <p:cNvCxnSpPr>
            <a:stCxn id="6" idx="2"/>
          </p:cNvCxnSpPr>
          <p:nvPr/>
        </p:nvCxnSpPr>
        <p:spPr bwMode="auto">
          <a:xfrm flipH="1">
            <a:off x="3566162" y="1564206"/>
            <a:ext cx="219208" cy="356034"/>
          </a:xfrm>
          <a:prstGeom prst="straightConnector1">
            <a:avLst/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11" name="Straight Arrow Connector 10"/>
          <p:cNvCxnSpPr>
            <a:stCxn id="8" idx="0"/>
          </p:cNvCxnSpPr>
          <p:nvPr/>
        </p:nvCxnSpPr>
        <p:spPr bwMode="auto">
          <a:xfrm flipH="1" flipV="1">
            <a:off x="4192038" y="5290457"/>
            <a:ext cx="637282" cy="556984"/>
          </a:xfrm>
          <a:prstGeom prst="straightConnector1">
            <a:avLst/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triangle"/>
          </a:ln>
          <a:effectLst/>
        </p:spPr>
      </p:cxnSp>
      <p:sp>
        <p:nvSpPr>
          <p:cNvPr id="10" name="Rectangle 9"/>
          <p:cNvSpPr/>
          <p:nvPr/>
        </p:nvSpPr>
        <p:spPr bwMode="auto">
          <a:xfrm>
            <a:off x="605367" y="6585431"/>
            <a:ext cx="1732588" cy="228600"/>
          </a:xfrm>
          <a:prstGeom prst="rect">
            <a:avLst/>
          </a:prstGeom>
          <a:solidFill>
            <a:schemeClr val="accent2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 smtClean="0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94855" y="6368995"/>
            <a:ext cx="10889672" cy="489005"/>
          </a:xfrm>
          <a:prstGeom prst="rect">
            <a:avLst/>
          </a:prstGeom>
          <a:solidFill>
            <a:schemeClr val="bg1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 smtClean="0">
              <a:latin typeface="Neo Sans Inte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3878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Devices – 3 Smartphones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399809"/>
              </p:ext>
            </p:extLst>
          </p:nvPr>
        </p:nvGraphicFramePr>
        <p:xfrm>
          <a:off x="801914" y="1298575"/>
          <a:ext cx="9920514" cy="4101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6722"/>
                <a:gridCol w="1640907"/>
                <a:gridCol w="1640907"/>
                <a:gridCol w="2426887"/>
                <a:gridCol w="2675091"/>
              </a:tblGrid>
              <a:tr h="998315">
                <a:tc>
                  <a:txBody>
                    <a:bodyPr/>
                    <a:lstStyle/>
                    <a:p>
                      <a:r>
                        <a:rPr lang="en-US" dirty="0" smtClean="0"/>
                        <a:t>Device 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Release</a:t>
                      </a:r>
                      <a:r>
                        <a:rPr lang="en-US" baseline="0" dirty="0" smtClean="0"/>
                        <a:t> 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World-facing Camera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User-facing </a:t>
                      </a:r>
                    </a:p>
                    <a:p>
                      <a:r>
                        <a:rPr lang="en-US" dirty="0" smtClean="0"/>
                        <a:t>Camera</a:t>
                      </a:r>
                      <a:endParaRPr lang="en-US" dirty="0"/>
                    </a:p>
                  </a:txBody>
                  <a:tcPr/>
                </a:tc>
              </a:tr>
              <a:tr h="106836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#1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Global Tier1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2015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16MP</a:t>
                      </a:r>
                    </a:p>
                    <a:p>
                      <a:r>
                        <a:rPr lang="en-US" sz="2000" dirty="0" smtClean="0"/>
                        <a:t>Video HDR On/Off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5MP</a:t>
                      </a:r>
                    </a:p>
                    <a:p>
                      <a:r>
                        <a:rPr lang="en-US" sz="2000" dirty="0" smtClean="0"/>
                        <a:t>Video HDR</a:t>
                      </a:r>
                    </a:p>
                    <a:p>
                      <a:r>
                        <a:rPr lang="en-US" sz="2000" dirty="0" smtClean="0"/>
                        <a:t>Neutral</a:t>
                      </a:r>
                      <a:endParaRPr lang="en-US" sz="2000" dirty="0"/>
                    </a:p>
                  </a:txBody>
                  <a:tcPr/>
                </a:tc>
              </a:tr>
              <a:tr h="1017271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#2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Global Tier1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2014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8MP</a:t>
                      </a:r>
                    </a:p>
                    <a:p>
                      <a:r>
                        <a:rPr lang="en-US" sz="2000" dirty="0" smtClean="0"/>
                        <a:t>Video HDR</a:t>
                      </a:r>
                    </a:p>
                    <a:p>
                      <a:r>
                        <a:rPr lang="en-US" sz="2000" dirty="0" smtClean="0"/>
                        <a:t>Neutral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1MP</a:t>
                      </a:r>
                    </a:p>
                    <a:p>
                      <a:r>
                        <a:rPr lang="en-US" sz="2000" dirty="0" smtClean="0"/>
                        <a:t>Video HDR</a:t>
                      </a:r>
                    </a:p>
                    <a:p>
                      <a:r>
                        <a:rPr lang="en-US" sz="2000" dirty="0" smtClean="0"/>
                        <a:t>Neutral</a:t>
                      </a:r>
                    </a:p>
                  </a:txBody>
                  <a:tcPr/>
                </a:tc>
              </a:tr>
              <a:tr h="1017271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#3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Regional OEM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2014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13MP</a:t>
                      </a:r>
                    </a:p>
                    <a:p>
                      <a:pPr marL="0" marR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Video HDR On/Off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8MP</a:t>
                      </a:r>
                    </a:p>
                    <a:p>
                      <a:r>
                        <a:rPr lang="en-US" sz="2000" dirty="0" smtClean="0"/>
                        <a:t>Video HDR</a:t>
                      </a:r>
                    </a:p>
                    <a:p>
                      <a:r>
                        <a:rPr lang="en-US" sz="2000" dirty="0" smtClean="0"/>
                        <a:t>Neutral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05367" y="5860623"/>
            <a:ext cx="10141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* Video HDR Neutral means when using video mode there is no HDR ON/OFF switch. 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605367" y="6585431"/>
            <a:ext cx="1732588" cy="228600"/>
          </a:xfrm>
          <a:prstGeom prst="rect">
            <a:avLst/>
          </a:prstGeom>
          <a:solidFill>
            <a:schemeClr val="accent2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 smtClean="0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94855" y="6368995"/>
            <a:ext cx="10889672" cy="489005"/>
          </a:xfrm>
          <a:prstGeom prst="rect">
            <a:avLst/>
          </a:prstGeom>
          <a:solidFill>
            <a:schemeClr val="bg1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 smtClean="0">
              <a:latin typeface="Neo Sans Inte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2819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35550" y="292010"/>
            <a:ext cx="10972800" cy="889000"/>
          </a:xfrm>
        </p:spPr>
        <p:txBody>
          <a:bodyPr/>
          <a:lstStyle/>
          <a:p>
            <a:r>
              <a:rPr lang="en-US" dirty="0" smtClean="0"/>
              <a:t>Test Device #1 Images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50" y="2576517"/>
            <a:ext cx="3657600" cy="2057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96835" y="2207185"/>
            <a:ext cx="2674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World-facing HDR ON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366" y="2576517"/>
            <a:ext cx="3657600" cy="2057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467351" y="2207185"/>
            <a:ext cx="2767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World-facing HDR OFF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906" y="2576517"/>
            <a:ext cx="3657600" cy="2057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430276" y="2207185"/>
            <a:ext cx="3023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User-facing HDR </a:t>
            </a:r>
            <a:r>
              <a:rPr lang="en-US" dirty="0" smtClean="0"/>
              <a:t>Neutral</a:t>
            </a:r>
            <a:endParaRPr lang="en-US" dirty="0" smtClean="0"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605367" y="6585431"/>
            <a:ext cx="1732588" cy="228600"/>
          </a:xfrm>
          <a:prstGeom prst="rect">
            <a:avLst/>
          </a:prstGeom>
          <a:solidFill>
            <a:schemeClr val="accent2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 smtClean="0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94855" y="6368995"/>
            <a:ext cx="10889672" cy="489005"/>
          </a:xfrm>
          <a:prstGeom prst="rect">
            <a:avLst/>
          </a:prstGeom>
          <a:solidFill>
            <a:schemeClr val="bg1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 smtClean="0">
              <a:latin typeface="Neo Sans Inte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624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Device #1 Results</a:t>
            </a:r>
            <a:endParaRPr lang="en-US" dirty="0"/>
          </a:p>
        </p:txBody>
      </p:sp>
      <p:graphicFrame>
        <p:nvGraphicFramePr>
          <p:cNvPr id="8" name="Char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3938868"/>
              </p:ext>
            </p:extLst>
          </p:nvPr>
        </p:nvGraphicFramePr>
        <p:xfrm>
          <a:off x="605367" y="1298575"/>
          <a:ext cx="7276726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412480" y="1593669"/>
            <a:ext cx="31656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>
                <a:latin typeface="+mn-lt"/>
              </a:rPr>
              <a:t>World-facing camera has strong HDR effect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+mn-lt"/>
              </a:rPr>
              <a:t>User-facing camera has marginal HDR effect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+mn-lt"/>
              </a:rPr>
              <a:t>Smooth tone curve indicating high tonal quality 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605367" y="6585431"/>
            <a:ext cx="1732588" cy="228600"/>
          </a:xfrm>
          <a:prstGeom prst="rect">
            <a:avLst/>
          </a:prstGeom>
          <a:solidFill>
            <a:schemeClr val="accent2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 smtClean="0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94855" y="6368995"/>
            <a:ext cx="10889672" cy="489005"/>
          </a:xfrm>
          <a:prstGeom prst="rect">
            <a:avLst/>
          </a:prstGeom>
          <a:solidFill>
            <a:schemeClr val="bg1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 smtClean="0">
              <a:latin typeface="Neo Sans Inte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6703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Device #2 Images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533" y="2756263"/>
            <a:ext cx="3657600" cy="2057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77441" y="2386931"/>
            <a:ext cx="3163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World-facing HDR </a:t>
            </a:r>
            <a:r>
              <a:rPr lang="en-US" dirty="0" smtClean="0"/>
              <a:t>Neutral</a:t>
            </a:r>
            <a:endParaRPr lang="en-US" dirty="0" smtClean="0">
              <a:latin typeface="+mn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952" y="2756263"/>
            <a:ext cx="3657600" cy="2057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58108" y="2386931"/>
            <a:ext cx="3023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User-facing HDR Neutral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605367" y="6585431"/>
            <a:ext cx="1732588" cy="228600"/>
          </a:xfrm>
          <a:prstGeom prst="rect">
            <a:avLst/>
          </a:prstGeom>
          <a:solidFill>
            <a:schemeClr val="accent2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 smtClean="0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94855" y="6368995"/>
            <a:ext cx="10889672" cy="489005"/>
          </a:xfrm>
          <a:prstGeom prst="rect">
            <a:avLst/>
          </a:prstGeom>
          <a:solidFill>
            <a:schemeClr val="bg1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 smtClean="0">
              <a:latin typeface="Neo Sans Inte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5909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Device #2 Results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367" y="1416140"/>
            <a:ext cx="7274833" cy="4572000"/>
          </a:xfrm>
          <a:prstGeom prst="rect">
            <a:avLst/>
          </a:prstGeom>
          <a:ln>
            <a:solidFill>
              <a:srgbClr val="0071C5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8412480" y="1593669"/>
            <a:ext cx="316568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>
                <a:latin typeface="+mn-lt"/>
              </a:rPr>
              <a:t>World-facing camera has no visible HDR effect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+mn-lt"/>
              </a:rPr>
              <a:t>User-facing camera has strong HDR effect, tuned for applications such as video conferencing?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+mn-lt"/>
              </a:rPr>
              <a:t>Smooth tone curve indicating high tonal quality 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605367" y="6585431"/>
            <a:ext cx="1732588" cy="228600"/>
          </a:xfrm>
          <a:prstGeom prst="rect">
            <a:avLst/>
          </a:prstGeom>
          <a:solidFill>
            <a:schemeClr val="accent2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 smtClean="0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94855" y="6368995"/>
            <a:ext cx="10889672" cy="489005"/>
          </a:xfrm>
          <a:prstGeom prst="rect">
            <a:avLst/>
          </a:prstGeom>
          <a:solidFill>
            <a:schemeClr val="bg1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 smtClean="0">
              <a:latin typeface="Neo Sans Inte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1180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Device #3 Images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2756263"/>
            <a:ext cx="3657600" cy="2057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53590" y="2386931"/>
            <a:ext cx="2674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World-facing HDR 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967" y="2756263"/>
            <a:ext cx="3657600" cy="2057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11190" y="2386931"/>
            <a:ext cx="2767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World-facing HDR OFF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174" y="2756263"/>
            <a:ext cx="3657600" cy="2057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577901" y="2386931"/>
            <a:ext cx="3023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User-facing HDR Neutral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605367" y="6585431"/>
            <a:ext cx="1732588" cy="228600"/>
          </a:xfrm>
          <a:prstGeom prst="rect">
            <a:avLst/>
          </a:prstGeom>
          <a:solidFill>
            <a:schemeClr val="accent2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 smtClean="0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94855" y="6368995"/>
            <a:ext cx="10889672" cy="489005"/>
          </a:xfrm>
          <a:prstGeom prst="rect">
            <a:avLst/>
          </a:prstGeom>
          <a:solidFill>
            <a:schemeClr val="bg1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 smtClean="0">
              <a:latin typeface="Neo Sans Inte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3129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Device #3 Results</a:t>
            </a:r>
            <a:endParaRPr lang="en-US" dirty="0"/>
          </a:p>
        </p:txBody>
      </p:sp>
      <p:pic>
        <p:nvPicPr>
          <p:cNvPr id="5" name="Picture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78732" y="1298575"/>
            <a:ext cx="7278624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12480" y="1593669"/>
            <a:ext cx="316568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>
                <a:latin typeface="+mn-lt"/>
              </a:rPr>
              <a:t>World-facing camera has strong HDR effect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+mn-lt"/>
              </a:rPr>
              <a:t>User-facing camera has no HDR effect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+mn-lt"/>
              </a:rPr>
              <a:t>Jagged tone curve indicating low tonal quality 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394855" y="6368995"/>
            <a:ext cx="10889672" cy="489005"/>
          </a:xfrm>
          <a:prstGeom prst="rect">
            <a:avLst/>
          </a:prstGeom>
          <a:solidFill>
            <a:schemeClr val="bg1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 smtClean="0">
              <a:latin typeface="Neo Sans Inte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0337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Results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3086845"/>
              </p:ext>
            </p:extLst>
          </p:nvPr>
        </p:nvGraphicFramePr>
        <p:xfrm>
          <a:off x="722933" y="1298575"/>
          <a:ext cx="11020577" cy="4579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9134"/>
                <a:gridCol w="2468345"/>
                <a:gridCol w="2187222"/>
                <a:gridCol w="4545876"/>
              </a:tblGrid>
              <a:tr h="610588">
                <a:tc>
                  <a:txBody>
                    <a:bodyPr/>
                    <a:lstStyle/>
                    <a:p>
                      <a:r>
                        <a:rPr lang="en-US" dirty="0" smtClean="0"/>
                        <a:t>Device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Camera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HDR Effect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Comments</a:t>
                      </a:r>
                      <a:endParaRPr lang="en-US" dirty="0"/>
                    </a:p>
                  </a:txBody>
                  <a:tcPr/>
                </a:tc>
              </a:tr>
              <a:tr h="703408">
                <a:tc>
                  <a:txBody>
                    <a:bodyPr/>
                    <a:lstStyle/>
                    <a:p>
                      <a:r>
                        <a:rPr lang="en-US" dirty="0" smtClean="0"/>
                        <a:t>#1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World-facing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1058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User-facing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Marginal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10588">
                <a:tc>
                  <a:txBody>
                    <a:bodyPr/>
                    <a:lstStyle/>
                    <a:p>
                      <a:r>
                        <a:rPr lang="en-US" dirty="0" smtClean="0"/>
                        <a:t>#2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World-facing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1058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User-facing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Optimized for video conferencing?</a:t>
                      </a:r>
                    </a:p>
                  </a:txBody>
                  <a:tcPr/>
                </a:tc>
              </a:tr>
              <a:tr h="610588">
                <a:tc>
                  <a:txBody>
                    <a:bodyPr/>
                    <a:lstStyle/>
                    <a:p>
                      <a:r>
                        <a:rPr lang="en-US" dirty="0" smtClean="0"/>
                        <a:t>#3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World-facing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Strong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Bad tonal quality</a:t>
                      </a:r>
                    </a:p>
                  </a:txBody>
                  <a:tcPr/>
                </a:tc>
              </a:tr>
              <a:tr h="61058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User-facing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 bwMode="auto">
          <a:xfrm>
            <a:off x="605367" y="6585431"/>
            <a:ext cx="1732588" cy="228600"/>
          </a:xfrm>
          <a:prstGeom prst="rect">
            <a:avLst/>
          </a:prstGeom>
          <a:solidFill>
            <a:schemeClr val="accent2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 smtClean="0">
              <a:latin typeface="Neo Sans Inte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94855" y="6368995"/>
            <a:ext cx="10889672" cy="489005"/>
          </a:xfrm>
          <a:prstGeom prst="rect">
            <a:avLst/>
          </a:prstGeom>
          <a:solidFill>
            <a:schemeClr val="bg1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 smtClean="0">
              <a:latin typeface="Neo Sans Inte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7347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Currently different smartphone OEMs seem to adopt different strategies for implementing the video HDR feature</a:t>
            </a:r>
          </a:p>
          <a:p>
            <a:pPr marL="704844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Some OEMs use video HDR on world-facing cameras, while others use video HDR on user-facing cameras.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There is strong evidence showing that video HDR is tuned for specific applications, i.e. video conferencing.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The differentiation of quality of video HDR is determined by the resolvable scene dynamic range as well as the smoothness of the tone curve.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394855" y="6368995"/>
            <a:ext cx="10889672" cy="489005"/>
          </a:xfrm>
          <a:prstGeom prst="rect">
            <a:avLst/>
          </a:prstGeom>
          <a:solidFill>
            <a:schemeClr val="bg1"/>
          </a:solidFill>
          <a:ln w="317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sz="2000" b="1" smtClean="0">
              <a:latin typeface="Neo Sans Inte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9487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12076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tcBG8Mi606swXmP9Q0ow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ZSwmv8bUUarqMIAp4QVCw"/>
</p:tagLst>
</file>

<file path=ppt/theme/theme1.xml><?xml version="1.0" encoding="utf-8"?>
<a:theme xmlns:a="http://schemas.openxmlformats.org/drawingml/2006/main" name="Internal_DieTemplate">
  <a:themeElements>
    <a:clrScheme name="intel2011">
      <a:dk1>
        <a:srgbClr val="061922"/>
      </a:dk1>
      <a:lt1>
        <a:srgbClr val="FFFFFF"/>
      </a:lt1>
      <a:dk2>
        <a:srgbClr val="939598"/>
      </a:dk2>
      <a:lt2>
        <a:srgbClr val="B4BABD"/>
      </a:lt2>
      <a:accent1>
        <a:srgbClr val="0071C5"/>
      </a:accent1>
      <a:accent2>
        <a:srgbClr val="00AEEF"/>
      </a:accent2>
      <a:accent3>
        <a:srgbClr val="004280"/>
      </a:accent3>
      <a:accent4>
        <a:srgbClr val="FFDA00"/>
      </a:accent4>
      <a:accent5>
        <a:srgbClr val="A6CE39"/>
      </a:accent5>
      <a:accent6>
        <a:srgbClr val="FDB813"/>
      </a:accent6>
      <a:hlink>
        <a:srgbClr val="0071C5"/>
      </a:hlink>
      <a:folHlink>
        <a:srgbClr val="00AEEF"/>
      </a:folHlink>
    </a:clrScheme>
    <a:fontScheme name="Intel Verdana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flip="none" rotWithShape="1">
          <a:gsLst>
            <a:gs pos="5000">
              <a:schemeClr val="accent2"/>
            </a:gs>
            <a:gs pos="95000">
              <a:schemeClr val="accent1"/>
            </a:gs>
          </a:gsLst>
          <a:lin ang="16200000" scaled="0"/>
          <a:tileRect/>
        </a:gradFill>
        <a:ln w="317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eaLnBrk="0" hangingPunct="0">
          <a:defRPr sz="2000" b="1" smtClean="0">
            <a:latin typeface="Neo Sans Inte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Neo Sans Intel" pitchFamily="34" charset="0"/>
            <a:cs typeface="Arial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err="1" smtClean="0">
            <a:latin typeface="+mn-lt"/>
          </a:defRPr>
        </a:defPPr>
      </a:lstStyle>
    </a:txDef>
  </a:objectDefaults>
  <a:extraClrSchemeLst>
    <a:extraClrScheme>
      <a:clrScheme name="2_intel_template_1_111605_BLUE 1">
        <a:dk1>
          <a:srgbClr val="FF5C00"/>
        </a:dk1>
        <a:lt1>
          <a:srgbClr val="FFFFFF"/>
        </a:lt1>
        <a:dk2>
          <a:srgbClr val="0C2E86"/>
        </a:dk2>
        <a:lt2>
          <a:srgbClr val="F5E647"/>
        </a:lt2>
        <a:accent1>
          <a:srgbClr val="A6CAE1"/>
        </a:accent1>
        <a:accent2>
          <a:srgbClr val="567EB9"/>
        </a:accent2>
        <a:accent3>
          <a:srgbClr val="AAADC3"/>
        </a:accent3>
        <a:accent4>
          <a:srgbClr val="DADADA"/>
        </a:accent4>
        <a:accent5>
          <a:srgbClr val="D0E1EE"/>
        </a:accent5>
        <a:accent6>
          <a:srgbClr val="4D72A7"/>
        </a:accent6>
        <a:hlink>
          <a:srgbClr val="0860A8"/>
        </a:hlink>
        <a:folHlink>
          <a:srgbClr val="AA014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intel_template_1_111605_BLUE 2">
        <a:dk1>
          <a:srgbClr val="0860A8"/>
        </a:dk1>
        <a:lt1>
          <a:srgbClr val="FFFFFF"/>
        </a:lt1>
        <a:dk2>
          <a:srgbClr val="F5E647"/>
        </a:dk2>
        <a:lt2>
          <a:srgbClr val="FF5C47"/>
        </a:lt2>
        <a:accent1>
          <a:srgbClr val="A6CAE1"/>
        </a:accent1>
        <a:accent2>
          <a:srgbClr val="567EB9"/>
        </a:accent2>
        <a:accent3>
          <a:srgbClr val="FFFFFF"/>
        </a:accent3>
        <a:accent4>
          <a:srgbClr val="06518F"/>
        </a:accent4>
        <a:accent5>
          <a:srgbClr val="D0E1EE"/>
        </a:accent5>
        <a:accent6>
          <a:srgbClr val="4D72A7"/>
        </a:accent6>
        <a:hlink>
          <a:srgbClr val="0C2E86"/>
        </a:hlink>
        <a:folHlink>
          <a:srgbClr val="AA014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intel_template_1_111605_BLUE 3">
        <a:dk1>
          <a:srgbClr val="000000"/>
        </a:dk1>
        <a:lt1>
          <a:srgbClr val="FFFFFF"/>
        </a:lt1>
        <a:dk2>
          <a:srgbClr val="DDDDDD"/>
        </a:dk2>
        <a:lt2>
          <a:srgbClr val="5F5F5F"/>
        </a:lt2>
        <a:accent1>
          <a:srgbClr val="A6CAE1"/>
        </a:accent1>
        <a:accent2>
          <a:srgbClr val="567EB9"/>
        </a:accent2>
        <a:accent3>
          <a:srgbClr val="FFFFFF"/>
        </a:accent3>
        <a:accent4>
          <a:srgbClr val="000000"/>
        </a:accent4>
        <a:accent5>
          <a:srgbClr val="D0E1EE"/>
        </a:accent5>
        <a:accent6>
          <a:srgbClr val="4D72A7"/>
        </a:accent6>
        <a:hlink>
          <a:srgbClr val="0860A8"/>
        </a:hlink>
        <a:folHlink>
          <a:srgbClr val="0C2E8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6277</TotalTime>
  <Words>508</Words>
  <Application>Microsoft Office PowerPoint</Application>
  <PresentationFormat>Widescreen</PresentationFormat>
  <Paragraphs>120</Paragraphs>
  <Slides>14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MS PGothic</vt:lpstr>
      <vt:lpstr>Arial</vt:lpstr>
      <vt:lpstr>Calibri</vt:lpstr>
      <vt:lpstr>Neo Sans Intel</vt:lpstr>
      <vt:lpstr>Neo Sans Intel Light</vt:lpstr>
      <vt:lpstr>Neo Sans Intel Medium</vt:lpstr>
      <vt:lpstr>Times</vt:lpstr>
      <vt:lpstr>Verdana</vt:lpstr>
      <vt:lpstr>Internal_DieTemplate</vt:lpstr>
      <vt:lpstr>think-cell Slide</vt:lpstr>
      <vt:lpstr>Video HDR Camera Characterization  Report </vt:lpstr>
      <vt:lpstr>Definition of HDR Scene</vt:lpstr>
      <vt:lpstr>Definition of HDR Capture </vt:lpstr>
      <vt:lpstr>Dynamic Range Test Chart</vt:lpstr>
      <vt:lpstr>Test Devices – 3 Smartphones</vt:lpstr>
      <vt:lpstr>Test Device #1 Images</vt:lpstr>
      <vt:lpstr>Test Device #1 Results</vt:lpstr>
      <vt:lpstr>Test Device #2 Images</vt:lpstr>
      <vt:lpstr>Test Device #2 Results</vt:lpstr>
      <vt:lpstr>Test Device #3 Images</vt:lpstr>
      <vt:lpstr>Test Device #3 Results</vt:lpstr>
      <vt:lpstr>Summary of Results</vt:lpstr>
      <vt:lpstr>Conclusions</vt:lpstr>
      <vt:lpstr>PowerPoint Presentation</vt:lpstr>
    </vt:vector>
  </TitlesOfParts>
  <Company>Intel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 Targets – BYT-T</dc:title>
  <dc:creator>Soundararajan, Niranjan K</dc:creator>
  <cp:lastModifiedBy>Corriveau, Philip J</cp:lastModifiedBy>
  <cp:revision>363</cp:revision>
  <dcterms:created xsi:type="dcterms:W3CDTF">2014-09-10T14:23:40Z</dcterms:created>
  <dcterms:modified xsi:type="dcterms:W3CDTF">2015-09-15T13:11:57Z</dcterms:modified>
</cp:coreProperties>
</file>