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6" r:id="rId4"/>
    <p:sldMasterId id="2147483709" r:id="rId5"/>
  </p:sldMasterIdLst>
  <p:notesMasterIdLst>
    <p:notesMasterId r:id="rId16"/>
  </p:notesMasterIdLst>
  <p:handoutMasterIdLst>
    <p:handoutMasterId r:id="rId17"/>
  </p:handoutMasterIdLst>
  <p:sldIdLst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8" r:id="rId14"/>
    <p:sldId id="269" r:id="rId15"/>
  </p:sldIdLst>
  <p:sldSz cx="9144000" cy="5143500" type="screen16x9"/>
  <p:notesSz cx="6805613" cy="9939338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Verdana" panose="020B0604030504040204" pitchFamily="34" charset="0"/>
      <p:regular r:id="rId22"/>
      <p:bold r:id="rId23"/>
      <p:italic r:id="rId24"/>
      <p:boldItalic r:id="rId25"/>
    </p:embeddedFont>
    <p:embeddedFont>
      <p:font typeface="Microsoft New Tai Lue" panose="020B0502040204020203" pitchFamily="34" charset="0"/>
      <p:regular r:id="rId26"/>
      <p:bold r:id="rId2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34">
          <p15:clr>
            <a:srgbClr val="A4A3A4"/>
          </p15:clr>
        </p15:guide>
        <p15:guide id="2" pos="363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890" userDrawn="1">
          <p15:clr>
            <a:srgbClr val="A4A3A4"/>
          </p15:clr>
        </p15:guide>
        <p15:guide id="6" orient="horz" pos="305" userDrawn="1">
          <p15:clr>
            <a:srgbClr val="A4A3A4"/>
          </p15:clr>
        </p15:guide>
        <p15:guide id="7" pos="453" userDrawn="1">
          <p15:clr>
            <a:srgbClr val="A4A3A4"/>
          </p15:clr>
        </p15:guide>
        <p15:guide id="8" pos="3129" userDrawn="1">
          <p15:clr>
            <a:srgbClr val="A4A3A4"/>
          </p15:clr>
        </p15:guide>
        <p15:guide id="9" pos="35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88" autoAdjust="0"/>
    <p:restoredTop sz="79086" autoAdjust="0"/>
  </p:normalViewPr>
  <p:slideViewPr>
    <p:cSldViewPr snapToGrid="0" snapToObjects="1">
      <p:cViewPr>
        <p:scale>
          <a:sx n="100" d="100"/>
          <a:sy n="100" d="100"/>
        </p:scale>
        <p:origin x="-1272" y="222"/>
      </p:cViewPr>
      <p:guideLst>
        <p:guide orient="horz" pos="634"/>
        <p:guide orient="horz" pos="2890"/>
        <p:guide orient="horz" pos="305"/>
        <p:guide pos="363"/>
        <p:guide pos="2880"/>
        <p:guide pos="5465"/>
        <p:guide pos="453"/>
        <p:guide pos="3129"/>
        <p:guide pos="35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7" d="100"/>
          <a:sy n="77" d="100"/>
        </p:scale>
        <p:origin x="-2502" y="-108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4D0BE0C-0544-4C3D-A88D-F9356D8AC97E}" type="datetimeFigureOut">
              <a:rPr lang="de-DE"/>
              <a:pPr>
                <a:defRPr/>
              </a:pPr>
              <a:t>15.09.2015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45FA35E-1715-430E-9979-82A54DD2B7E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3307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907D09D-6189-40D9-9522-73F38501EB6C}" type="datetimeFigureOut">
              <a:rPr lang="de-DE"/>
              <a:pPr>
                <a:defRPr/>
              </a:pPr>
              <a:t>15.09.2015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146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Mastertextformat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46D7E74-4DE7-4F86-AE55-86F74939D73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49679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6D7E74-4DE7-4F86-AE55-86F74939D736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3435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6D7E74-4DE7-4F86-AE55-86F74939D736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4656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3100" y="1065213"/>
            <a:ext cx="7772400" cy="1101725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28875"/>
            <a:ext cx="6400800" cy="18002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419100" y="4665663"/>
            <a:ext cx="5953125" cy="357187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pic>
        <p:nvPicPr>
          <p:cNvPr id="107525" name="Picture 16" descr="ITUseries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729413" y="141288"/>
            <a:ext cx="1768475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EB36D6-8EC1-4A28-8DE5-4BD5C5BE25B4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EA1B9B7-BE88-4626-8BBD-8D1808CD1154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736600"/>
            <a:ext cx="4170362" cy="377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8050" y="736600"/>
            <a:ext cx="4170363" cy="377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2A96C79-767F-4DD6-8468-857AD23E256B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2845408-9979-4F06-BFCE-4E899EE0E826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CE363D-AEBA-47AC-8ABE-4D73880F4B91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ED4866-E391-4B0C-8C01-7B3AD3C7D4FA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7E4AD6A-BD1B-409B-ADB9-36CD4B6C89D6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A6CA64-6030-48F3-BBC9-3FD1E2639C41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53BBC81-71F9-4161-97F6-BF47299B5A5D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45164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45164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4B58903-92C2-47CD-8E8B-AC9FB6354168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>
              <a:buClr>
                <a:schemeClr val="bg2">
                  <a:lumMod val="25000"/>
                </a:schemeClr>
              </a:buClr>
              <a:defRPr/>
            </a:lvl2pPr>
            <a:lvl3pPr>
              <a:buClr>
                <a:schemeClr val="accent6"/>
              </a:buClr>
              <a:defRPr/>
            </a:lvl3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6BE4F-39AA-4842-AC9A-DFA05D8BEC7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C9C91-FF73-4806-913B-005B2401745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4A7A6-D52F-4362-AC90-4EFE0C3722A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D1D81-B371-4C57-B623-076A69D929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2014 Michael Keyhl, www.opticom.de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9700E-88A5-4F99-B11E-31B34AF2A34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492E8-15C1-4B04-A860-EF6BAC8FFD4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1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3AFBF-B733-4F62-AF11-41866940B1A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NAB Show 2014, Broadcast Engineering Conference, 07 April 2014</a:t>
            </a:r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D8176-74F6-443E-826C-4930C712015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1BCA-0375-44B6-B27E-C381CB1064AD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31BDB-8543-431A-8AF5-BED54D4B67B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  <a:endParaRPr lang="en-US" smtClean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36600"/>
            <a:ext cx="8493125" cy="377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smtClean="0"/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9100" y="4646613"/>
            <a:ext cx="4729163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19700" y="4678363"/>
            <a:ext cx="9366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fld id="{9545F780-6951-470C-8903-7E6200632367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18" name="TextBox 17"/>
          <p:cNvSpPr txBox="1">
            <a:spLocks noChangeArrowheads="1"/>
          </p:cNvSpPr>
          <p:nvPr userDrawn="1"/>
        </p:nvSpPr>
        <p:spPr>
          <a:xfrm>
            <a:off x="179388" y="4840288"/>
            <a:ext cx="5256212" cy="201612"/>
          </a:xfrm>
          <a:prstGeom prst="rect">
            <a:avLst/>
          </a:prstGeom>
          <a:noFill/>
        </p:spPr>
        <p:txBody>
          <a:bodyPr/>
          <a:lstStyle/>
          <a:p>
            <a:pPr eaLnBrk="0" hangingPunct="0"/>
            <a:r>
              <a:rPr lang="en-US" sz="1400">
                <a:latin typeface="Verdana" pitchFamily="34" charset="0"/>
              </a:rPr>
              <a:t>Cartagena de Indias, Colombia, 23-24 September 2013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E438A"/>
        </a:buClr>
        <a:buSzPct val="110000"/>
        <a:buFont typeface="Wingdings" pitchFamily="2" charset="2"/>
        <a:buChar char="§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Ø"/>
        <a:defRPr sz="2800">
          <a:solidFill>
            <a:srgbClr val="2E2E2E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§"/>
        <a:defRPr sz="2400">
          <a:solidFill>
            <a:srgbClr val="2E2E2E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2E2E2E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2E2E2E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2E2E2E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2E2E2E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2E2E2E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2E2E2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695450" y="4811713"/>
            <a:ext cx="3584575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441950" y="4811713"/>
            <a:ext cx="2376488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927975" y="4803775"/>
            <a:ext cx="758825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9BB9F5-DAE9-4D27-A836-10CAAD32EE9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pic>
        <p:nvPicPr>
          <p:cNvPr id="1031" name="Bild 7" descr="opticom_logo Effekt mit Linien beschnitten.psd"/>
          <p:cNvPicPr>
            <a:picLocks noChangeAspect="1"/>
          </p:cNvPicPr>
          <p:nvPr userDrawn="1"/>
        </p:nvPicPr>
        <p:blipFill>
          <a:blip r:embed="rId13"/>
          <a:srcRect l="13348"/>
          <a:stretch>
            <a:fillRect/>
          </a:stretch>
        </p:blipFill>
        <p:spPr bwMode="auto">
          <a:xfrm>
            <a:off x="0" y="4594225"/>
            <a:ext cx="2087563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Microsoft New Tai Lue" panose="020B0502040204020203" pitchFamily="34" charset="0"/>
          <a:ea typeface="+mj-ea"/>
          <a:cs typeface="Microsoft New Tai Lue" panose="020B0502040204020203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612775" y="1676400"/>
            <a:ext cx="7772400" cy="1513205"/>
          </a:xfrm>
        </p:spPr>
        <p:txBody>
          <a:bodyPr/>
          <a:lstStyle/>
          <a:p>
            <a:r>
              <a:rPr lang="en-US" sz="2800" dirty="0" smtClean="0"/>
              <a:t>AVHD</a:t>
            </a:r>
            <a:br>
              <a:rPr lang="en-US" sz="2800" dirty="0" smtClean="0"/>
            </a:br>
            <a:r>
              <a:rPr lang="en-US" sz="2800" dirty="0" smtClean="0"/>
              <a:t>Introduction “Adaptive Streaming Project”</a:t>
            </a:r>
            <a:endParaRPr lang="de-DE" sz="40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294967295"/>
          </p:nvPr>
        </p:nvSpPr>
        <p:spPr>
          <a:xfrm>
            <a:off x="6767513" y="4811713"/>
            <a:ext cx="2376487" cy="273050"/>
          </a:xfrm>
        </p:spPr>
        <p:txBody>
          <a:bodyPr/>
          <a:lstStyle/>
          <a:p>
            <a:pPr>
              <a:defRPr/>
            </a:pPr>
            <a:r>
              <a:rPr lang="en-US" smtClean="0"/>
              <a:t>© 2014 Michael Keyhl, www.opticom.de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385175" y="4803775"/>
            <a:ext cx="758825" cy="274638"/>
          </a:xfrm>
        </p:spPr>
        <p:txBody>
          <a:bodyPr/>
          <a:lstStyle/>
          <a:p>
            <a:pPr>
              <a:defRPr/>
            </a:pPr>
            <a:fld id="{54D9700E-88A5-4F99-B11E-31B34AF2A341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9" name="Grafik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292" y="3189605"/>
            <a:ext cx="2661920" cy="195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900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Target Services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98113" y="1277424"/>
            <a:ext cx="6639059" cy="3394075"/>
          </a:xfrm>
        </p:spPr>
        <p:txBody>
          <a:bodyPr/>
          <a:lstStyle/>
          <a:p>
            <a:pPr marL="0" indent="0">
              <a:buNone/>
            </a:pPr>
            <a:r>
              <a:rPr lang="de-DE" sz="2800" dirty="0" smtClean="0"/>
              <a:t>OTT </a:t>
            </a:r>
            <a:r>
              <a:rPr lang="de-DE" sz="2800" dirty="0" err="1" smtClean="0"/>
              <a:t>video</a:t>
            </a:r>
            <a:r>
              <a:rPr lang="de-DE" sz="2800" dirty="0" smtClean="0"/>
              <a:t> </a:t>
            </a:r>
            <a:r>
              <a:rPr lang="de-DE" sz="2800" dirty="0" err="1" smtClean="0"/>
              <a:t>is</a:t>
            </a:r>
            <a:r>
              <a:rPr lang="de-DE" sz="2800" dirty="0" smtClean="0"/>
              <a:t> </a:t>
            </a:r>
            <a:r>
              <a:rPr lang="de-DE" sz="2800" dirty="0" err="1" smtClean="0"/>
              <a:t>currently</a:t>
            </a:r>
            <a:r>
              <a:rPr lang="de-DE" sz="2800" dirty="0" smtClean="0"/>
              <a:t> </a:t>
            </a:r>
            <a:r>
              <a:rPr lang="de-DE" sz="2800" dirty="0" err="1" smtClean="0"/>
              <a:t>dominated</a:t>
            </a:r>
            <a:r>
              <a:rPr lang="de-DE" sz="2800" dirty="0" smtClean="0"/>
              <a:t> </a:t>
            </a:r>
            <a:r>
              <a:rPr lang="de-DE" sz="2800" dirty="0" err="1" smtClean="0"/>
              <a:t>by</a:t>
            </a:r>
            <a:r>
              <a:rPr lang="de-DE" sz="2800" dirty="0" smtClean="0"/>
              <a:t>:</a:t>
            </a:r>
          </a:p>
          <a:p>
            <a:pPr marL="0" indent="0">
              <a:buNone/>
            </a:pPr>
            <a:endParaRPr lang="de-DE" sz="1600" dirty="0" smtClean="0"/>
          </a:p>
          <a:p>
            <a:r>
              <a:rPr lang="de-DE" sz="2400" dirty="0" err="1" smtClean="0"/>
              <a:t>Netflix</a:t>
            </a:r>
            <a:endParaRPr lang="de-DE" sz="2400" dirty="0" smtClean="0"/>
          </a:p>
          <a:p>
            <a:r>
              <a:rPr lang="de-DE" sz="2400" dirty="0" smtClean="0"/>
              <a:t>YouTube</a:t>
            </a:r>
          </a:p>
          <a:p>
            <a:r>
              <a:rPr lang="de-DE" sz="2400" dirty="0" smtClean="0"/>
              <a:t>Amazon Instant Video</a:t>
            </a:r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r>
              <a:rPr lang="de-DE" sz="2400" dirty="0" err="1" smtClean="0"/>
              <a:t>Regarding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introduced</a:t>
            </a:r>
            <a:r>
              <a:rPr lang="de-DE" sz="2400" dirty="0" smtClean="0"/>
              <a:t> </a:t>
            </a:r>
            <a:r>
              <a:rPr lang="de-DE" sz="2400" dirty="0" err="1" smtClean="0"/>
              <a:t>distortions</a:t>
            </a:r>
            <a:r>
              <a:rPr lang="de-DE" sz="2400" dirty="0" smtClean="0"/>
              <a:t>, </a:t>
            </a:r>
            <a:r>
              <a:rPr lang="de-DE" sz="2400" dirty="0" err="1" smtClean="0"/>
              <a:t>these</a:t>
            </a:r>
            <a:r>
              <a:rPr lang="de-DE" sz="2400" dirty="0" smtClean="0"/>
              <a:t> </a:t>
            </a:r>
            <a:r>
              <a:rPr lang="de-DE" sz="2400" dirty="0" err="1" smtClean="0"/>
              <a:t>services</a:t>
            </a:r>
            <a:r>
              <a:rPr lang="de-DE" sz="2400" dirty="0" smtClean="0"/>
              <a:t> </a:t>
            </a:r>
            <a:r>
              <a:rPr lang="de-DE" sz="2400" dirty="0" err="1" smtClean="0"/>
              <a:t>should</a:t>
            </a:r>
            <a:r>
              <a:rPr lang="de-DE" sz="2400" dirty="0" smtClean="0"/>
              <a:t> also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dirty="0" err="1" smtClean="0"/>
              <a:t>representative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others</a:t>
            </a:r>
            <a:r>
              <a:rPr lang="de-DE" sz="2400" dirty="0" smtClean="0"/>
              <a:t>.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96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Netflix</a:t>
            </a:r>
            <a:r>
              <a:rPr lang="de-DE" dirty="0" smtClean="0"/>
              <a:t> (2)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00150"/>
            <a:ext cx="3805707" cy="3394075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On PC </a:t>
            </a:r>
            <a:r>
              <a:rPr lang="de-DE" dirty="0" err="1" smtClean="0"/>
              <a:t>Platform</a:t>
            </a:r>
            <a:r>
              <a:rPr lang="de-DE" dirty="0" smtClean="0"/>
              <a:t>:</a:t>
            </a:r>
          </a:p>
          <a:p>
            <a:r>
              <a:rPr lang="de-DE" sz="2000" dirty="0" smtClean="0"/>
              <a:t>HTML5 </a:t>
            </a:r>
            <a:r>
              <a:rPr lang="de-DE" sz="2000" dirty="0" err="1" smtClean="0"/>
              <a:t>or</a:t>
            </a:r>
            <a:r>
              <a:rPr lang="de-DE" sz="2000" dirty="0" smtClean="0"/>
              <a:t> </a:t>
            </a:r>
            <a:r>
              <a:rPr lang="de-DE" sz="2000" strike="sngStrike" dirty="0" smtClean="0"/>
              <a:t>Silverlight</a:t>
            </a:r>
          </a:p>
          <a:p>
            <a:r>
              <a:rPr lang="de-DE" sz="2000" dirty="0" err="1" smtClean="0"/>
              <a:t>No</a:t>
            </a:r>
            <a:r>
              <a:rPr lang="de-DE" sz="2000" dirty="0" smtClean="0"/>
              <a:t> DRM-</a:t>
            </a:r>
            <a:r>
              <a:rPr lang="de-DE" sz="2000" dirty="0" err="1" smtClean="0"/>
              <a:t>free</a:t>
            </a:r>
            <a:r>
              <a:rPr lang="de-DE" sz="2000" dirty="0" smtClean="0"/>
              <a:t> </a:t>
            </a:r>
            <a:r>
              <a:rPr lang="de-DE" sz="2000" dirty="0" err="1" smtClean="0"/>
              <a:t>content</a:t>
            </a:r>
            <a:r>
              <a:rPr lang="de-DE" sz="2000" dirty="0" smtClean="0"/>
              <a:t> </a:t>
            </a:r>
            <a:r>
              <a:rPr lang="de-DE" sz="2000" dirty="0" err="1" smtClean="0"/>
              <a:t>available</a:t>
            </a:r>
            <a:endParaRPr lang="de-DE" sz="2000" dirty="0" smtClean="0"/>
          </a:p>
          <a:p>
            <a:r>
              <a:rPr lang="de-DE" sz="2000" dirty="0" smtClean="0"/>
              <a:t>HTTPS ??</a:t>
            </a:r>
          </a:p>
          <a:p>
            <a:r>
              <a:rPr lang="de-DE" sz="2000" dirty="0" smtClean="0"/>
              <a:t>H.264, 235 – 5800 </a:t>
            </a:r>
            <a:r>
              <a:rPr lang="de-DE" sz="2000" dirty="0" err="1" smtClean="0"/>
              <a:t>kBit</a:t>
            </a:r>
            <a:r>
              <a:rPr lang="de-DE" sz="2000" dirty="0" smtClean="0"/>
              <a:t>/s</a:t>
            </a:r>
          </a:p>
          <a:p>
            <a:r>
              <a:rPr lang="de-DE" sz="2000" dirty="0" smtClean="0"/>
              <a:t>426x240 – 1920x1080 </a:t>
            </a:r>
            <a:r>
              <a:rPr lang="de-DE" sz="2000" dirty="0" err="1" smtClean="0"/>
              <a:t>pixel</a:t>
            </a:r>
            <a:endParaRPr lang="de-DE" sz="2000" dirty="0" smtClean="0"/>
          </a:p>
          <a:p>
            <a:r>
              <a:rPr lang="de-DE" sz="2000" dirty="0" smtClean="0"/>
              <a:t>24 FPS</a:t>
            </a:r>
            <a:endParaRPr lang="de-DE" sz="20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4881093" y="1200149"/>
            <a:ext cx="3805707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bg2">
                  <a:lumMod val="25000"/>
                </a:schemeClr>
              </a:buClr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dirty="0" smtClean="0"/>
              <a:t>On Smart TV:</a:t>
            </a:r>
          </a:p>
          <a:p>
            <a:r>
              <a:rPr lang="de-DE" sz="2000" dirty="0" err="1" smtClean="0"/>
              <a:t>Up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UHD </a:t>
            </a:r>
            <a:r>
              <a:rPr lang="de-DE" sz="2000" dirty="0" err="1" smtClean="0"/>
              <a:t>resolution</a:t>
            </a:r>
            <a:endParaRPr lang="de-DE" sz="2000" dirty="0" smtClean="0"/>
          </a:p>
          <a:p>
            <a:r>
              <a:rPr lang="de-DE" sz="2000" dirty="0" smtClean="0"/>
              <a:t>???</a:t>
            </a:r>
            <a:endParaRPr lang="de-DE" sz="2000" dirty="0"/>
          </a:p>
        </p:txBody>
      </p:sp>
      <p:sp>
        <p:nvSpPr>
          <p:cNvPr id="8" name="Textfeld 7"/>
          <p:cNvSpPr txBox="1"/>
          <p:nvPr/>
        </p:nvSpPr>
        <p:spPr>
          <a:xfrm>
            <a:off x="547352" y="4262896"/>
            <a:ext cx="7604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Note: These </a:t>
            </a:r>
            <a:r>
              <a:rPr lang="de-DE" sz="1200" dirty="0" err="1" smtClean="0"/>
              <a:t>numbers</a:t>
            </a:r>
            <a:r>
              <a:rPr lang="de-DE" sz="1200" dirty="0" smtClean="0"/>
              <a:t> </a:t>
            </a:r>
            <a:r>
              <a:rPr lang="de-DE" sz="1200" dirty="0" err="1" smtClean="0"/>
              <a:t>may</a:t>
            </a:r>
            <a:r>
              <a:rPr lang="de-DE" sz="1200" dirty="0" smtClean="0"/>
              <a:t> </a:t>
            </a:r>
            <a:r>
              <a:rPr lang="de-DE" sz="1200" dirty="0" err="1" smtClean="0"/>
              <a:t>be</a:t>
            </a:r>
            <a:r>
              <a:rPr lang="de-DE" sz="1200" dirty="0" smtClean="0"/>
              <a:t> </a:t>
            </a:r>
            <a:r>
              <a:rPr lang="de-DE" sz="1200" dirty="0" err="1" smtClean="0"/>
              <a:t>incomplete</a:t>
            </a:r>
            <a:r>
              <a:rPr lang="de-DE" sz="1200" dirty="0" smtClean="0"/>
              <a:t>, </a:t>
            </a:r>
            <a:r>
              <a:rPr lang="de-DE" sz="1200" dirty="0" err="1" smtClean="0"/>
              <a:t>content</a:t>
            </a:r>
            <a:r>
              <a:rPr lang="de-DE" sz="1200" dirty="0" smtClean="0"/>
              <a:t>, </a:t>
            </a:r>
            <a:r>
              <a:rPr lang="de-DE" sz="1200" dirty="0" err="1" smtClean="0"/>
              <a:t>platform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player</a:t>
            </a:r>
            <a:r>
              <a:rPr lang="de-DE" sz="1200" dirty="0" smtClean="0"/>
              <a:t> </a:t>
            </a:r>
            <a:r>
              <a:rPr lang="de-DE" sz="1200" dirty="0" err="1" smtClean="0"/>
              <a:t>depending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change</a:t>
            </a:r>
            <a:r>
              <a:rPr lang="de-DE" sz="1200" dirty="0" smtClean="0"/>
              <a:t> </a:t>
            </a:r>
            <a:r>
              <a:rPr lang="de-DE" sz="1200" dirty="0" err="1" smtClean="0"/>
              <a:t>every</a:t>
            </a:r>
            <a:r>
              <a:rPr lang="de-DE" sz="1200" dirty="0" smtClean="0"/>
              <a:t> </a:t>
            </a:r>
            <a:r>
              <a:rPr lang="de-DE" sz="1200" dirty="0" err="1" smtClean="0"/>
              <a:t>day</a:t>
            </a:r>
            <a:r>
              <a:rPr lang="de-DE" sz="1200" dirty="0" smtClean="0"/>
              <a:t>!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38733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Amazon Instant Video (2)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00150"/>
            <a:ext cx="4250028" cy="3394075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On PC </a:t>
            </a:r>
            <a:r>
              <a:rPr lang="de-DE" dirty="0" err="1" smtClean="0"/>
              <a:t>Platform</a:t>
            </a:r>
            <a:r>
              <a:rPr lang="de-DE" dirty="0" smtClean="0"/>
              <a:t>:</a:t>
            </a:r>
          </a:p>
          <a:p>
            <a:r>
              <a:rPr lang="de-DE" sz="2000" dirty="0" smtClean="0"/>
              <a:t>HTML5 </a:t>
            </a:r>
            <a:r>
              <a:rPr lang="de-DE" sz="2000" dirty="0" err="1" smtClean="0"/>
              <a:t>or</a:t>
            </a:r>
            <a:r>
              <a:rPr lang="de-DE" sz="2000" dirty="0" smtClean="0"/>
              <a:t> </a:t>
            </a:r>
            <a:r>
              <a:rPr lang="de-DE" sz="2000" strike="sngStrike" dirty="0" smtClean="0"/>
              <a:t>Silverlight</a:t>
            </a:r>
          </a:p>
          <a:p>
            <a:r>
              <a:rPr lang="de-DE" sz="2000" dirty="0" smtClean="0"/>
              <a:t>DRM-</a:t>
            </a:r>
            <a:r>
              <a:rPr lang="de-DE" sz="2000" dirty="0" err="1" smtClean="0"/>
              <a:t>free</a:t>
            </a:r>
            <a:r>
              <a:rPr lang="de-DE" sz="2000" dirty="0" smtClean="0"/>
              <a:t> </a:t>
            </a:r>
            <a:r>
              <a:rPr lang="de-DE" sz="2000" dirty="0" err="1" smtClean="0"/>
              <a:t>trailers</a:t>
            </a:r>
            <a:endParaRPr lang="de-DE" sz="2000" dirty="0" smtClean="0"/>
          </a:p>
          <a:p>
            <a:r>
              <a:rPr lang="de-DE" sz="2000" dirty="0" smtClean="0"/>
              <a:t>HTTPS ??</a:t>
            </a:r>
          </a:p>
          <a:p>
            <a:r>
              <a:rPr lang="de-DE" sz="2000" dirty="0" smtClean="0"/>
              <a:t>H.264, 150 – 10000 </a:t>
            </a:r>
            <a:r>
              <a:rPr lang="de-DE" sz="2000" dirty="0" err="1" smtClean="0"/>
              <a:t>kBit</a:t>
            </a:r>
            <a:r>
              <a:rPr lang="de-DE" sz="2000" dirty="0" smtClean="0"/>
              <a:t>/s</a:t>
            </a:r>
          </a:p>
          <a:p>
            <a:r>
              <a:rPr lang="de-DE" sz="2000" dirty="0" smtClean="0"/>
              <a:t>512x288 – 1920x1080 </a:t>
            </a:r>
            <a:r>
              <a:rPr lang="de-DE" sz="2000" dirty="0" err="1" smtClean="0"/>
              <a:t>pixel</a:t>
            </a:r>
            <a:r>
              <a:rPr lang="de-DE" sz="2000" dirty="0" smtClean="0"/>
              <a:t>, 4k ???</a:t>
            </a:r>
          </a:p>
          <a:p>
            <a:r>
              <a:rPr lang="de-DE" sz="2000" dirty="0" smtClean="0"/>
              <a:t>24 FPS</a:t>
            </a:r>
            <a:endParaRPr lang="de-DE" sz="20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4881093" y="1200149"/>
            <a:ext cx="3805707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bg2">
                  <a:lumMod val="25000"/>
                </a:schemeClr>
              </a:buClr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dirty="0" smtClean="0"/>
              <a:t>On Smart TV:</a:t>
            </a:r>
          </a:p>
          <a:p>
            <a:r>
              <a:rPr lang="de-DE" sz="2000" dirty="0" smtClean="0"/>
              <a:t>???</a:t>
            </a:r>
            <a:endParaRPr lang="de-DE" sz="2000" dirty="0"/>
          </a:p>
        </p:txBody>
      </p:sp>
      <p:sp>
        <p:nvSpPr>
          <p:cNvPr id="8" name="Textfeld 7"/>
          <p:cNvSpPr txBox="1"/>
          <p:nvPr/>
        </p:nvSpPr>
        <p:spPr>
          <a:xfrm>
            <a:off x="547352" y="4101921"/>
            <a:ext cx="7604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Note: These </a:t>
            </a:r>
            <a:r>
              <a:rPr lang="de-DE" sz="1200" dirty="0" err="1" smtClean="0"/>
              <a:t>numbers</a:t>
            </a:r>
            <a:r>
              <a:rPr lang="de-DE" sz="1200" dirty="0" smtClean="0"/>
              <a:t> </a:t>
            </a:r>
            <a:r>
              <a:rPr lang="de-DE" sz="1200" dirty="0" err="1" smtClean="0"/>
              <a:t>may</a:t>
            </a:r>
            <a:r>
              <a:rPr lang="de-DE" sz="1200" dirty="0" smtClean="0"/>
              <a:t> </a:t>
            </a:r>
            <a:r>
              <a:rPr lang="de-DE" sz="1200" dirty="0" err="1" smtClean="0"/>
              <a:t>be</a:t>
            </a:r>
            <a:r>
              <a:rPr lang="de-DE" sz="1200" dirty="0" smtClean="0"/>
              <a:t> </a:t>
            </a:r>
            <a:r>
              <a:rPr lang="de-DE" sz="1200" dirty="0" err="1" smtClean="0"/>
              <a:t>incomplete</a:t>
            </a:r>
            <a:r>
              <a:rPr lang="de-DE" sz="1200" dirty="0" smtClean="0"/>
              <a:t>, </a:t>
            </a:r>
            <a:r>
              <a:rPr lang="de-DE" sz="1200" dirty="0" err="1" smtClean="0"/>
              <a:t>content</a:t>
            </a:r>
            <a:r>
              <a:rPr lang="de-DE" sz="1200" dirty="0" smtClean="0"/>
              <a:t>, </a:t>
            </a:r>
            <a:r>
              <a:rPr lang="de-DE" sz="1200" dirty="0" err="1" smtClean="0"/>
              <a:t>platform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player</a:t>
            </a:r>
            <a:r>
              <a:rPr lang="de-DE" sz="1200" dirty="0" smtClean="0"/>
              <a:t> </a:t>
            </a:r>
            <a:r>
              <a:rPr lang="de-DE" sz="1200" dirty="0" err="1" smtClean="0"/>
              <a:t>depending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change</a:t>
            </a:r>
            <a:r>
              <a:rPr lang="de-DE" sz="1200" dirty="0" smtClean="0"/>
              <a:t> </a:t>
            </a:r>
            <a:r>
              <a:rPr lang="de-DE" sz="1200" dirty="0" err="1" smtClean="0"/>
              <a:t>every</a:t>
            </a:r>
            <a:r>
              <a:rPr lang="de-DE" sz="1200" dirty="0" smtClean="0"/>
              <a:t> </a:t>
            </a:r>
            <a:r>
              <a:rPr lang="de-DE" sz="1200" dirty="0" err="1" smtClean="0"/>
              <a:t>day</a:t>
            </a:r>
            <a:r>
              <a:rPr lang="de-DE" sz="1200" dirty="0" smtClean="0"/>
              <a:t>!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02979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YouTube (2)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00150"/>
            <a:ext cx="4926169" cy="3394075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On PC </a:t>
            </a:r>
            <a:r>
              <a:rPr lang="de-DE" dirty="0" err="1" smtClean="0"/>
              <a:t>Platform</a:t>
            </a:r>
            <a:r>
              <a:rPr lang="de-DE" dirty="0" smtClean="0"/>
              <a:t>:</a:t>
            </a:r>
          </a:p>
          <a:p>
            <a:r>
              <a:rPr lang="de-DE" sz="2000" dirty="0" smtClean="0"/>
              <a:t>HTML5 </a:t>
            </a:r>
            <a:r>
              <a:rPr lang="de-DE" sz="2000" dirty="0" err="1" smtClean="0"/>
              <a:t>or</a:t>
            </a:r>
            <a:r>
              <a:rPr lang="de-DE" sz="2000" dirty="0" smtClean="0"/>
              <a:t> Flash</a:t>
            </a:r>
          </a:p>
          <a:p>
            <a:r>
              <a:rPr lang="de-DE" sz="2000" dirty="0" smtClean="0"/>
              <a:t>DRM-</a:t>
            </a:r>
            <a:r>
              <a:rPr lang="de-DE" sz="2000" dirty="0" err="1" smtClean="0"/>
              <a:t>free</a:t>
            </a:r>
            <a:endParaRPr lang="de-DE" sz="2000" dirty="0" smtClean="0"/>
          </a:p>
          <a:p>
            <a:r>
              <a:rPr lang="de-DE" sz="2000" dirty="0" smtClean="0"/>
              <a:t>HTTPS </a:t>
            </a:r>
            <a:r>
              <a:rPr lang="de-DE" sz="2000" dirty="0" err="1" smtClean="0"/>
              <a:t>only</a:t>
            </a:r>
            <a:endParaRPr lang="de-DE" sz="2000" dirty="0" smtClean="0"/>
          </a:p>
          <a:p>
            <a:r>
              <a:rPr lang="de-DE" sz="2000" dirty="0" smtClean="0"/>
              <a:t>H.264, VP9, </a:t>
            </a:r>
            <a:r>
              <a:rPr lang="de-DE" sz="2000" dirty="0"/>
              <a:t>7</a:t>
            </a:r>
            <a:r>
              <a:rPr lang="de-DE" sz="2000" dirty="0" smtClean="0"/>
              <a:t>0 - 3000 </a:t>
            </a:r>
            <a:r>
              <a:rPr lang="de-DE" sz="2000" dirty="0" err="1" smtClean="0"/>
              <a:t>kBit</a:t>
            </a:r>
            <a:r>
              <a:rPr lang="de-DE" sz="2000" dirty="0" smtClean="0"/>
              <a:t>/s</a:t>
            </a:r>
          </a:p>
          <a:p>
            <a:r>
              <a:rPr lang="de-DE" sz="2000" dirty="0" smtClean="0"/>
              <a:t>256x144 – 1920x1080 </a:t>
            </a:r>
            <a:r>
              <a:rPr lang="de-DE" sz="2000" dirty="0" err="1" smtClean="0"/>
              <a:t>pixel</a:t>
            </a:r>
            <a:r>
              <a:rPr lang="de-DE" sz="2000" dirty="0" smtClean="0"/>
              <a:t>, 4k???</a:t>
            </a:r>
          </a:p>
          <a:p>
            <a:r>
              <a:rPr lang="de-DE" sz="2000" dirty="0" smtClean="0"/>
              <a:t>12 – 24 FPS</a:t>
            </a:r>
            <a:endParaRPr lang="de-DE" sz="20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>
            <a:off x="547352" y="4101921"/>
            <a:ext cx="7604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Note: These </a:t>
            </a:r>
            <a:r>
              <a:rPr lang="de-DE" sz="1200" dirty="0" err="1" smtClean="0"/>
              <a:t>numbers</a:t>
            </a:r>
            <a:r>
              <a:rPr lang="de-DE" sz="1200" dirty="0" smtClean="0"/>
              <a:t> </a:t>
            </a:r>
            <a:r>
              <a:rPr lang="de-DE" sz="1200" dirty="0" err="1" smtClean="0"/>
              <a:t>may</a:t>
            </a:r>
            <a:r>
              <a:rPr lang="de-DE" sz="1200" dirty="0" smtClean="0"/>
              <a:t> </a:t>
            </a:r>
            <a:r>
              <a:rPr lang="de-DE" sz="1200" dirty="0" err="1" smtClean="0"/>
              <a:t>be</a:t>
            </a:r>
            <a:r>
              <a:rPr lang="de-DE" sz="1200" dirty="0" smtClean="0"/>
              <a:t> </a:t>
            </a:r>
            <a:r>
              <a:rPr lang="de-DE" sz="1200" dirty="0" err="1" smtClean="0"/>
              <a:t>incomplete</a:t>
            </a:r>
            <a:r>
              <a:rPr lang="de-DE" sz="1200" dirty="0" smtClean="0"/>
              <a:t>, </a:t>
            </a:r>
            <a:r>
              <a:rPr lang="de-DE" sz="1200" dirty="0" err="1" smtClean="0"/>
              <a:t>content</a:t>
            </a:r>
            <a:r>
              <a:rPr lang="de-DE" sz="1200" dirty="0" smtClean="0"/>
              <a:t>, </a:t>
            </a:r>
            <a:r>
              <a:rPr lang="de-DE" sz="1200" dirty="0" err="1" smtClean="0"/>
              <a:t>platform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player</a:t>
            </a:r>
            <a:r>
              <a:rPr lang="de-DE" sz="1200" dirty="0" smtClean="0"/>
              <a:t> </a:t>
            </a:r>
            <a:r>
              <a:rPr lang="de-DE" sz="1200" dirty="0" err="1" smtClean="0"/>
              <a:t>depending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change</a:t>
            </a:r>
            <a:r>
              <a:rPr lang="de-DE" sz="1200" dirty="0" smtClean="0"/>
              <a:t> </a:t>
            </a:r>
            <a:r>
              <a:rPr lang="de-DE" sz="1200" dirty="0" err="1" smtClean="0"/>
              <a:t>every</a:t>
            </a:r>
            <a:r>
              <a:rPr lang="de-DE" sz="1200" dirty="0" smtClean="0"/>
              <a:t> </a:t>
            </a:r>
            <a:r>
              <a:rPr lang="de-DE" sz="1200" dirty="0" err="1" smtClean="0"/>
              <a:t>day</a:t>
            </a:r>
            <a:r>
              <a:rPr lang="de-DE" sz="1200" dirty="0" smtClean="0"/>
              <a:t>!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85042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Common </a:t>
            </a:r>
            <a:r>
              <a:rPr lang="de-DE" dirty="0" err="1" smtClean="0"/>
              <a:t>Denominator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Protocols:	Different DASH-like protocols </a:t>
            </a:r>
          </a:p>
          <a:p>
            <a:r>
              <a:rPr lang="en-US" dirty="0" smtClean="0"/>
              <a:t>Containers:	Fragmented MP4 containers</a:t>
            </a:r>
          </a:p>
          <a:p>
            <a:r>
              <a:rPr lang="en-US" dirty="0" smtClean="0"/>
              <a:t>Codecs: 	H.264, H.265, VP9</a:t>
            </a:r>
          </a:p>
          <a:p>
            <a:r>
              <a:rPr lang="en-US" dirty="0" smtClean="0"/>
              <a:t>Bitrates:	70 </a:t>
            </a:r>
            <a:r>
              <a:rPr lang="en-US" dirty="0" err="1" smtClean="0"/>
              <a:t>kBit</a:t>
            </a:r>
            <a:r>
              <a:rPr lang="en-US" dirty="0" smtClean="0"/>
              <a:t>/s … </a:t>
            </a:r>
            <a:r>
              <a:rPr lang="en-US" dirty="0" smtClean="0"/>
              <a:t>10 </a:t>
            </a:r>
            <a:r>
              <a:rPr lang="en-US" dirty="0" smtClean="0"/>
              <a:t>Mbit/s</a:t>
            </a:r>
          </a:p>
          <a:p>
            <a:r>
              <a:rPr lang="en-US" dirty="0" smtClean="0"/>
              <a:t>Resolutions:	256x154 pixels.. 1080p</a:t>
            </a:r>
          </a:p>
          <a:p>
            <a:r>
              <a:rPr lang="en-US" dirty="0" smtClean="0"/>
              <a:t>Framerates:	12</a:t>
            </a:r>
            <a:r>
              <a:rPr lang="en-US" dirty="0" smtClean="0"/>
              <a:t>..30FPS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19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Hybrid </a:t>
            </a:r>
            <a:r>
              <a:rPr lang="de-DE" dirty="0" err="1" smtClean="0"/>
              <a:t>or</a:t>
            </a:r>
            <a:r>
              <a:rPr lang="de-DE" dirty="0" smtClean="0"/>
              <a:t> not?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00150"/>
            <a:ext cx="4018208" cy="3394075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Pro Hybrid</a:t>
            </a:r>
          </a:p>
          <a:p>
            <a:r>
              <a:rPr lang="de-DE" sz="1800" dirty="0" err="1" smtClean="0"/>
              <a:t>Decent</a:t>
            </a:r>
            <a:r>
              <a:rPr lang="de-DE" sz="1800" dirty="0" smtClean="0"/>
              <a:t> </a:t>
            </a:r>
            <a:r>
              <a:rPr lang="de-DE" sz="1800" dirty="0" err="1" smtClean="0"/>
              <a:t>accuracy</a:t>
            </a:r>
            <a:r>
              <a:rPr lang="de-DE" sz="1800" dirty="0" smtClean="0"/>
              <a:t> NR </a:t>
            </a:r>
            <a:r>
              <a:rPr lang="de-DE" sz="1800" dirty="0" err="1" smtClean="0"/>
              <a:t>models</a:t>
            </a:r>
            <a:r>
              <a:rPr lang="de-DE" sz="1800" dirty="0" smtClean="0"/>
              <a:t> </a:t>
            </a:r>
            <a:r>
              <a:rPr lang="de-DE" sz="1800" dirty="0" err="1" smtClean="0"/>
              <a:t>possible</a:t>
            </a:r>
            <a:endParaRPr lang="de-DE" sz="1800" dirty="0" smtClean="0"/>
          </a:p>
          <a:p>
            <a:r>
              <a:rPr lang="de-DE" sz="1800" dirty="0" smtClean="0"/>
              <a:t>May </a:t>
            </a:r>
            <a:r>
              <a:rPr lang="de-DE" sz="1800" dirty="0" err="1" smtClean="0"/>
              <a:t>allow</a:t>
            </a:r>
            <a:r>
              <a:rPr lang="de-DE" sz="1800" dirty="0" smtClean="0"/>
              <a:t> </a:t>
            </a:r>
            <a:r>
              <a:rPr lang="de-DE" sz="1800" dirty="0" err="1" smtClean="0"/>
              <a:t>for</a:t>
            </a:r>
            <a:r>
              <a:rPr lang="de-DE" sz="1800" dirty="0" smtClean="0"/>
              <a:t> </a:t>
            </a:r>
            <a:r>
              <a:rPr lang="de-DE" sz="1800" dirty="0" err="1" smtClean="0"/>
              <a:t>faster</a:t>
            </a:r>
            <a:r>
              <a:rPr lang="de-DE" sz="1800" dirty="0" smtClean="0"/>
              <a:t> </a:t>
            </a:r>
            <a:r>
              <a:rPr lang="de-DE" sz="1800" dirty="0" err="1" smtClean="0"/>
              <a:t>models</a:t>
            </a:r>
            <a:endParaRPr lang="de-DE" sz="18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4771622" y="1187815"/>
            <a:ext cx="4018208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bg2">
                  <a:lumMod val="25000"/>
                </a:schemeClr>
              </a:buClr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dirty="0" err="1" smtClean="0"/>
              <a:t>Con</a:t>
            </a:r>
            <a:r>
              <a:rPr lang="de-DE" dirty="0" smtClean="0"/>
              <a:t> Hybrid</a:t>
            </a:r>
          </a:p>
          <a:p>
            <a:r>
              <a:rPr lang="de-DE" sz="1800" dirty="0" err="1" smtClean="0"/>
              <a:t>Developing</a:t>
            </a:r>
            <a:r>
              <a:rPr lang="de-DE" sz="1800" dirty="0" smtClean="0"/>
              <a:t> robust </a:t>
            </a:r>
            <a:r>
              <a:rPr lang="de-DE" sz="1800" dirty="0" err="1" smtClean="0"/>
              <a:t>decoders</a:t>
            </a:r>
            <a:r>
              <a:rPr lang="de-DE" sz="1800" dirty="0" smtClean="0"/>
              <a:t> </a:t>
            </a:r>
            <a:r>
              <a:rPr lang="de-DE" sz="1800" dirty="0" err="1" smtClean="0"/>
              <a:t>for</a:t>
            </a:r>
            <a:r>
              <a:rPr lang="de-DE" sz="1800" dirty="0" smtClean="0"/>
              <a:t> </a:t>
            </a:r>
            <a:r>
              <a:rPr lang="de-DE" sz="1800" dirty="0" err="1" smtClean="0"/>
              <a:t>used</a:t>
            </a:r>
            <a:r>
              <a:rPr lang="de-DE" sz="1800" dirty="0" smtClean="0"/>
              <a:t> </a:t>
            </a:r>
            <a:r>
              <a:rPr lang="de-DE" sz="1800" dirty="0" err="1" smtClean="0"/>
              <a:t>containers</a:t>
            </a:r>
            <a:r>
              <a:rPr lang="de-DE" sz="1800" dirty="0" smtClean="0"/>
              <a:t> </a:t>
            </a:r>
            <a:r>
              <a:rPr lang="de-DE" sz="1800" dirty="0" err="1" smtClean="0"/>
              <a:t>is</a:t>
            </a:r>
            <a:r>
              <a:rPr lang="de-DE" sz="1800" dirty="0" smtClean="0"/>
              <a:t> time </a:t>
            </a:r>
            <a:r>
              <a:rPr lang="de-DE" sz="1800" dirty="0" err="1" smtClean="0"/>
              <a:t>consuming</a:t>
            </a:r>
            <a:endParaRPr lang="de-DE" sz="1800" dirty="0" smtClean="0"/>
          </a:p>
          <a:p>
            <a:r>
              <a:rPr lang="de-DE" sz="1800" dirty="0" err="1"/>
              <a:t>Developing</a:t>
            </a:r>
            <a:r>
              <a:rPr lang="de-DE" sz="1800" dirty="0"/>
              <a:t> </a:t>
            </a:r>
            <a:r>
              <a:rPr lang="de-DE" sz="1800" dirty="0" err="1" smtClean="0"/>
              <a:t>required</a:t>
            </a:r>
            <a:r>
              <a:rPr lang="de-DE" sz="1800" dirty="0" smtClean="0"/>
              <a:t> DPI </a:t>
            </a:r>
            <a:r>
              <a:rPr lang="de-DE" sz="1800" dirty="0" err="1" smtClean="0"/>
              <a:t>modules</a:t>
            </a:r>
            <a:r>
              <a:rPr lang="de-DE" sz="1800" dirty="0" smtClean="0"/>
              <a:t> </a:t>
            </a:r>
            <a:r>
              <a:rPr lang="de-DE" sz="1800" dirty="0" err="1"/>
              <a:t>is</a:t>
            </a:r>
            <a:r>
              <a:rPr lang="de-DE" sz="1800" dirty="0"/>
              <a:t> time </a:t>
            </a:r>
            <a:r>
              <a:rPr lang="de-DE" sz="1800" dirty="0" err="1" smtClean="0"/>
              <a:t>consuming</a:t>
            </a:r>
            <a:endParaRPr lang="de-DE" sz="1800" dirty="0" smtClean="0"/>
          </a:p>
          <a:p>
            <a:r>
              <a:rPr lang="de-DE" sz="1800" dirty="0" smtClean="0"/>
              <a:t>Will end </a:t>
            </a:r>
            <a:r>
              <a:rPr lang="de-DE" sz="1800" dirty="0" err="1" smtClean="0"/>
              <a:t>up</a:t>
            </a:r>
            <a:r>
              <a:rPr lang="de-DE" sz="1800" dirty="0" smtClean="0"/>
              <a:t> in a </a:t>
            </a:r>
            <a:r>
              <a:rPr lang="de-DE" sz="1800" dirty="0" err="1" smtClean="0"/>
              <a:t>mess</a:t>
            </a:r>
            <a:r>
              <a:rPr lang="de-DE" sz="1800" dirty="0" smtClean="0"/>
              <a:t> due </a:t>
            </a:r>
            <a:r>
              <a:rPr lang="de-DE" sz="1800" dirty="0" err="1" smtClean="0"/>
              <a:t>to</a:t>
            </a:r>
            <a:r>
              <a:rPr lang="de-DE" sz="1800" dirty="0" smtClean="0"/>
              <a:t> high </a:t>
            </a:r>
            <a:r>
              <a:rPr lang="de-DE" sz="1800" dirty="0" err="1" smtClean="0"/>
              <a:t>degree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freedom</a:t>
            </a:r>
            <a:r>
              <a:rPr lang="de-DE" sz="1800" dirty="0" smtClean="0"/>
              <a:t> in implementations</a:t>
            </a:r>
          </a:p>
          <a:p>
            <a:r>
              <a:rPr lang="de-DE" sz="1800" dirty="0" smtClean="0"/>
              <a:t>Fast </a:t>
            </a:r>
            <a:r>
              <a:rPr lang="de-DE" sz="1800" dirty="0" err="1" smtClean="0"/>
              <a:t>changing</a:t>
            </a:r>
            <a:r>
              <a:rPr lang="de-DE" sz="1800" dirty="0" smtClean="0"/>
              <a:t> </a:t>
            </a:r>
            <a:r>
              <a:rPr lang="de-DE" sz="1800" dirty="0" err="1" smtClean="0"/>
              <a:t>target</a:t>
            </a:r>
            <a:endParaRPr lang="de-DE" sz="1800" dirty="0" smtClean="0"/>
          </a:p>
          <a:p>
            <a:r>
              <a:rPr lang="de-DE" sz="1800" dirty="0" smtClean="0"/>
              <a:t>Hybrid </a:t>
            </a:r>
            <a:r>
              <a:rPr lang="de-DE" sz="1800" dirty="0" err="1" smtClean="0"/>
              <a:t>project</a:t>
            </a:r>
            <a:r>
              <a:rPr lang="de-DE" sz="1800" dirty="0" smtClean="0"/>
              <a:t> was trivial </a:t>
            </a:r>
            <a:r>
              <a:rPr lang="de-DE" sz="1800" dirty="0" err="1" smtClean="0"/>
              <a:t>compared</a:t>
            </a:r>
            <a:r>
              <a:rPr lang="de-DE" sz="1800" dirty="0" smtClean="0"/>
              <a:t> </a:t>
            </a:r>
            <a:r>
              <a:rPr lang="de-DE" sz="1800" dirty="0" err="1" smtClean="0"/>
              <a:t>to</a:t>
            </a:r>
            <a:r>
              <a:rPr lang="de-DE" sz="1800" dirty="0" smtClean="0"/>
              <a:t> </a:t>
            </a:r>
            <a:r>
              <a:rPr lang="de-DE" sz="1800" dirty="0" err="1" smtClean="0"/>
              <a:t>this</a:t>
            </a:r>
            <a:r>
              <a:rPr lang="de-DE" sz="1800" dirty="0" smtClean="0"/>
              <a:t> </a:t>
            </a:r>
            <a:r>
              <a:rPr lang="de-DE" sz="1800" dirty="0" err="1" smtClean="0"/>
              <a:t>case</a:t>
            </a:r>
            <a:r>
              <a:rPr lang="de-DE" sz="1800" dirty="0" smtClean="0"/>
              <a:t>….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65866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Two</a:t>
            </a:r>
            <a:r>
              <a:rPr lang="de-DE" dirty="0" smtClean="0"/>
              <a:t> Phase Approach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Phase 1: </a:t>
            </a:r>
            <a:r>
              <a:rPr lang="de-DE" dirty="0"/>
              <a:t>FR, RR, NR </a:t>
            </a:r>
            <a:r>
              <a:rPr lang="de-DE" dirty="0" err="1"/>
              <a:t>Perceptual</a:t>
            </a:r>
            <a:r>
              <a:rPr lang="de-DE" dirty="0"/>
              <a:t> </a:t>
            </a:r>
            <a:r>
              <a:rPr lang="de-DE" dirty="0" smtClean="0"/>
              <a:t>Models</a:t>
            </a:r>
          </a:p>
          <a:p>
            <a:pPr lvl="1"/>
            <a:r>
              <a:rPr lang="de-DE" sz="2000" dirty="0" smtClean="0"/>
              <a:t>Video </a:t>
            </a:r>
            <a:r>
              <a:rPr lang="de-DE" sz="2000" dirty="0" err="1" smtClean="0"/>
              <a:t>only</a:t>
            </a:r>
            <a:r>
              <a:rPr lang="de-DE" sz="2000" dirty="0" smtClean="0"/>
              <a:t> (-&gt;AV </a:t>
            </a:r>
            <a:r>
              <a:rPr lang="de-DE" sz="2000" dirty="0" err="1" smtClean="0"/>
              <a:t>sub</a:t>
            </a:r>
            <a:r>
              <a:rPr lang="de-DE" sz="2000" dirty="0" smtClean="0"/>
              <a:t> </a:t>
            </a:r>
            <a:r>
              <a:rPr lang="de-DE" sz="2000" dirty="0" err="1" smtClean="0"/>
              <a:t>project</a:t>
            </a:r>
            <a:r>
              <a:rPr lang="de-DE" sz="2000" dirty="0" smtClean="0"/>
              <a:t>)</a:t>
            </a:r>
          </a:p>
          <a:p>
            <a:pPr lvl="1"/>
            <a:r>
              <a:rPr lang="de-DE" sz="2000" dirty="0" err="1" smtClean="0"/>
              <a:t>Stalling</a:t>
            </a:r>
            <a:r>
              <a:rPr lang="de-DE" sz="2000" dirty="0" smtClean="0"/>
              <a:t>, </a:t>
            </a:r>
            <a:r>
              <a:rPr lang="de-DE" sz="2000" dirty="0" err="1" smtClean="0"/>
              <a:t>bitrate</a:t>
            </a:r>
            <a:r>
              <a:rPr lang="de-DE" sz="2000" dirty="0" smtClean="0"/>
              <a:t>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resolution</a:t>
            </a:r>
            <a:r>
              <a:rPr lang="de-DE" sz="2000" dirty="0" smtClean="0"/>
              <a:t> </a:t>
            </a:r>
            <a:r>
              <a:rPr lang="de-DE" sz="2000" dirty="0" err="1" smtClean="0"/>
              <a:t>changes</a:t>
            </a:r>
            <a:endParaRPr lang="de-DE" sz="2000" dirty="0" smtClean="0"/>
          </a:p>
          <a:p>
            <a:pPr lvl="1"/>
            <a:r>
              <a:rPr lang="de-DE" sz="2000" dirty="0" smtClean="0"/>
              <a:t>H.264, H.265, VP9</a:t>
            </a:r>
          </a:p>
          <a:p>
            <a:pPr lvl="1"/>
            <a:r>
              <a:rPr lang="de-DE" sz="2000" dirty="0" smtClean="0"/>
              <a:t>Clipduration </a:t>
            </a:r>
            <a:r>
              <a:rPr lang="de-DE" sz="2000" dirty="0" err="1" smtClean="0"/>
              <a:t>up</a:t>
            </a:r>
            <a:r>
              <a:rPr lang="de-DE" sz="2000" dirty="0" smtClean="0"/>
              <a:t> </a:t>
            </a:r>
            <a:r>
              <a:rPr lang="de-DE" sz="2000" dirty="0" err="1"/>
              <a:t>to</a:t>
            </a:r>
            <a:r>
              <a:rPr lang="de-DE" sz="2000" dirty="0"/>
              <a:t> 5 </a:t>
            </a:r>
            <a:r>
              <a:rPr lang="de-DE" sz="2000" dirty="0" smtClean="0"/>
              <a:t>min (</a:t>
            </a:r>
            <a:r>
              <a:rPr lang="de-DE" sz="2000" dirty="0" err="1" smtClean="0"/>
              <a:t>one</a:t>
            </a:r>
            <a:r>
              <a:rPr lang="de-DE" sz="2000" dirty="0" smtClean="0"/>
              <a:t> MOS </a:t>
            </a:r>
            <a:r>
              <a:rPr lang="de-DE" sz="2000" dirty="0" err="1" smtClean="0"/>
              <a:t>for</a:t>
            </a:r>
            <a:r>
              <a:rPr lang="de-DE" sz="2000" dirty="0" smtClean="0"/>
              <a:t> </a:t>
            </a:r>
            <a:r>
              <a:rPr lang="de-DE" sz="2000" dirty="0" err="1" smtClean="0"/>
              <a:t>this</a:t>
            </a:r>
            <a:r>
              <a:rPr lang="de-DE" sz="2000" dirty="0" smtClean="0"/>
              <a:t> </a:t>
            </a:r>
            <a:r>
              <a:rPr lang="de-DE" sz="2000" dirty="0" err="1" smtClean="0"/>
              <a:t>duration</a:t>
            </a:r>
            <a:r>
              <a:rPr lang="de-DE" sz="2000" dirty="0" smtClean="0"/>
              <a:t>)</a:t>
            </a:r>
            <a:endParaRPr lang="de-DE" sz="2000" dirty="0"/>
          </a:p>
          <a:p>
            <a:r>
              <a:rPr lang="de-DE" dirty="0" smtClean="0"/>
              <a:t>Phase 2: Hybrid </a:t>
            </a:r>
            <a:r>
              <a:rPr lang="de-DE" dirty="0"/>
              <a:t>M</a:t>
            </a:r>
            <a:r>
              <a:rPr lang="de-DE" dirty="0" smtClean="0"/>
              <a:t>odels (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required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14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Model Input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2276" y="1066040"/>
            <a:ext cx="8229600" cy="3394075"/>
          </a:xfrm>
        </p:spPr>
        <p:txBody>
          <a:bodyPr/>
          <a:lstStyle/>
          <a:p>
            <a:r>
              <a:rPr lang="de-DE" sz="2800" dirty="0" smtClean="0"/>
              <a:t>Reference </a:t>
            </a:r>
            <a:r>
              <a:rPr lang="de-DE" sz="2800" dirty="0" err="1" smtClean="0"/>
              <a:t>signal</a:t>
            </a:r>
            <a:r>
              <a:rPr lang="de-DE" sz="2800" dirty="0" smtClean="0"/>
              <a:t> (SRC):</a:t>
            </a:r>
          </a:p>
          <a:p>
            <a:pPr lvl="1"/>
            <a:r>
              <a:rPr lang="de-DE" sz="1800" dirty="0" smtClean="0"/>
              <a:t>Clean </a:t>
            </a:r>
            <a:r>
              <a:rPr lang="de-DE" sz="1800" dirty="0" err="1" smtClean="0"/>
              <a:t>signal</a:t>
            </a:r>
            <a:r>
              <a:rPr lang="de-DE" sz="1800" dirty="0" smtClean="0"/>
              <a:t> </a:t>
            </a:r>
            <a:r>
              <a:rPr lang="de-DE" sz="1800" dirty="0" err="1" smtClean="0"/>
              <a:t>if</a:t>
            </a:r>
            <a:r>
              <a:rPr lang="de-DE" sz="1800" dirty="0" smtClean="0"/>
              <a:t> </a:t>
            </a:r>
            <a:r>
              <a:rPr lang="de-DE" sz="1800" dirty="0" err="1" smtClean="0"/>
              <a:t>available</a:t>
            </a:r>
            <a:endParaRPr lang="de-DE" sz="1800" dirty="0" smtClean="0"/>
          </a:p>
          <a:p>
            <a:pPr lvl="1"/>
            <a:r>
              <a:rPr lang="de-DE" sz="1800" dirty="0" err="1" smtClean="0"/>
              <a:t>Highest</a:t>
            </a:r>
            <a:r>
              <a:rPr lang="de-DE" sz="1800" dirty="0" smtClean="0"/>
              <a:t> </a:t>
            </a:r>
            <a:r>
              <a:rPr lang="de-DE" sz="1800" dirty="0" err="1" smtClean="0"/>
              <a:t>available</a:t>
            </a:r>
            <a:r>
              <a:rPr lang="de-DE" sz="1800" dirty="0" smtClean="0"/>
              <a:t> </a:t>
            </a:r>
            <a:r>
              <a:rPr lang="de-DE" sz="1800" dirty="0" err="1" smtClean="0"/>
              <a:t>quality</a:t>
            </a:r>
            <a:r>
              <a:rPr lang="de-DE" sz="1800" dirty="0" smtClean="0"/>
              <a:t> on </a:t>
            </a:r>
            <a:r>
              <a:rPr lang="de-DE" sz="1800" dirty="0" err="1" smtClean="0"/>
              <a:t>server</a:t>
            </a:r>
            <a:r>
              <a:rPr lang="de-DE" sz="1800" dirty="0" smtClean="0"/>
              <a:t> </a:t>
            </a:r>
            <a:r>
              <a:rPr lang="de-DE" sz="1800" dirty="0" err="1" smtClean="0"/>
              <a:t>otherwise</a:t>
            </a:r>
            <a:endParaRPr lang="de-DE" sz="1800" dirty="0" smtClean="0"/>
          </a:p>
          <a:p>
            <a:pPr lvl="1"/>
            <a:r>
              <a:rPr lang="de-DE" sz="1800" dirty="0" err="1" smtClean="0"/>
              <a:t>Always</a:t>
            </a:r>
            <a:r>
              <a:rPr lang="de-DE" sz="1800" dirty="0" smtClean="0"/>
              <a:t> HD</a:t>
            </a:r>
            <a:endParaRPr lang="de-DE" sz="2000" dirty="0" smtClean="0"/>
          </a:p>
          <a:p>
            <a:r>
              <a:rPr lang="de-DE" sz="2800" dirty="0" smtClean="0"/>
              <a:t>PVS: </a:t>
            </a:r>
            <a:r>
              <a:rPr lang="de-DE" sz="2800" dirty="0" err="1" smtClean="0"/>
              <a:t>Degraded</a:t>
            </a:r>
            <a:r>
              <a:rPr lang="de-DE" sz="2800" dirty="0" smtClean="0"/>
              <a:t> </a:t>
            </a:r>
            <a:r>
              <a:rPr lang="de-DE" sz="2800" dirty="0" err="1" smtClean="0"/>
              <a:t>signal</a:t>
            </a:r>
            <a:r>
              <a:rPr lang="de-DE" sz="2800" dirty="0" smtClean="0"/>
              <a:t> </a:t>
            </a:r>
            <a:r>
              <a:rPr lang="de-DE" sz="2800" dirty="0" err="1" smtClean="0"/>
              <a:t>without</a:t>
            </a:r>
            <a:r>
              <a:rPr lang="de-DE" sz="2800" dirty="0" smtClean="0"/>
              <a:t> </a:t>
            </a:r>
            <a:r>
              <a:rPr lang="de-DE" sz="2800" dirty="0" err="1" smtClean="0"/>
              <a:t>stalling</a:t>
            </a:r>
            <a:endParaRPr lang="de-DE" sz="2800" dirty="0" smtClean="0"/>
          </a:p>
          <a:p>
            <a:r>
              <a:rPr lang="de-DE" sz="2800" dirty="0" smtClean="0"/>
              <a:t>Information on </a:t>
            </a:r>
            <a:r>
              <a:rPr lang="de-DE" sz="2800" dirty="0" err="1" smtClean="0"/>
              <a:t>stalling</a:t>
            </a:r>
            <a:r>
              <a:rPr lang="de-DE" sz="2800" dirty="0" smtClean="0"/>
              <a:t> </a:t>
            </a:r>
            <a:r>
              <a:rPr lang="de-DE" sz="2800" dirty="0" err="1" smtClean="0"/>
              <a:t>events</a:t>
            </a:r>
            <a:endParaRPr lang="de-DE" sz="2800" dirty="0"/>
          </a:p>
          <a:p>
            <a:pPr lvl="1"/>
            <a:r>
              <a:rPr lang="de-DE" sz="1800" dirty="0" smtClean="0"/>
              <a:t>Providing </a:t>
            </a:r>
            <a:r>
              <a:rPr lang="de-DE" sz="1800" dirty="0" err="1" smtClean="0"/>
              <a:t>this</a:t>
            </a:r>
            <a:r>
              <a:rPr lang="de-DE" sz="1800" dirty="0" smtClean="0"/>
              <a:t> </a:t>
            </a:r>
            <a:r>
              <a:rPr lang="de-DE" sz="1800" dirty="0" err="1" smtClean="0"/>
              <a:t>information</a:t>
            </a:r>
            <a:r>
              <a:rPr lang="de-DE" sz="1800" dirty="0" smtClean="0"/>
              <a:t> </a:t>
            </a:r>
            <a:r>
              <a:rPr lang="de-DE" sz="1800" dirty="0" err="1" smtClean="0"/>
              <a:t>separately</a:t>
            </a:r>
            <a:r>
              <a:rPr lang="de-DE" sz="1800" dirty="0" smtClean="0"/>
              <a:t> </a:t>
            </a:r>
            <a:r>
              <a:rPr lang="de-DE" sz="1800" dirty="0" err="1" smtClean="0"/>
              <a:t>simplifies</a:t>
            </a:r>
            <a:r>
              <a:rPr lang="de-DE" sz="1800" dirty="0" smtClean="0"/>
              <a:t> </a:t>
            </a:r>
            <a:r>
              <a:rPr lang="de-DE" sz="1800" dirty="0" err="1" smtClean="0"/>
              <a:t>the</a:t>
            </a:r>
            <a:r>
              <a:rPr lang="de-DE" sz="1800" dirty="0" smtClean="0"/>
              <a:t> PVS </a:t>
            </a:r>
            <a:r>
              <a:rPr lang="de-DE" sz="1800" dirty="0" err="1" smtClean="0"/>
              <a:t>generation</a:t>
            </a:r>
            <a:r>
              <a:rPr lang="de-DE" sz="1800" dirty="0" smtClean="0"/>
              <a:t>.</a:t>
            </a:r>
          </a:p>
          <a:p>
            <a:pPr lvl="1"/>
            <a:r>
              <a:rPr lang="de-DE" sz="1800" dirty="0" err="1" smtClean="0"/>
              <a:t>Testing</a:t>
            </a:r>
            <a:r>
              <a:rPr lang="de-DE" sz="1800" dirty="0" smtClean="0"/>
              <a:t> </a:t>
            </a:r>
            <a:r>
              <a:rPr lang="de-DE" sz="1800" dirty="0" err="1" smtClean="0"/>
              <a:t>the</a:t>
            </a:r>
            <a:r>
              <a:rPr lang="de-DE" sz="1800" dirty="0" smtClean="0"/>
              <a:t> </a:t>
            </a:r>
            <a:r>
              <a:rPr lang="de-DE" sz="1800" i="1" dirty="0" err="1" smtClean="0"/>
              <a:t>detection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stalling</a:t>
            </a:r>
            <a:r>
              <a:rPr lang="de-DE" sz="1800" dirty="0" smtClean="0"/>
              <a:t> </a:t>
            </a:r>
            <a:r>
              <a:rPr lang="de-DE" sz="1800" dirty="0" err="1" smtClean="0"/>
              <a:t>is</a:t>
            </a:r>
            <a:r>
              <a:rPr lang="de-DE" sz="1800" dirty="0" smtClean="0"/>
              <a:t> not </a:t>
            </a:r>
            <a:r>
              <a:rPr lang="de-DE" sz="1800" dirty="0" err="1" smtClean="0"/>
              <a:t>the</a:t>
            </a:r>
            <a:r>
              <a:rPr lang="de-DE" sz="1800" dirty="0" smtClean="0"/>
              <a:t> </a:t>
            </a:r>
            <a:r>
              <a:rPr lang="de-DE" sz="1800" dirty="0" err="1" smtClean="0"/>
              <a:t>purpose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this</a:t>
            </a:r>
            <a:r>
              <a:rPr lang="de-DE" sz="1800" dirty="0" smtClean="0"/>
              <a:t> </a:t>
            </a:r>
            <a:r>
              <a:rPr lang="de-DE" sz="1800" dirty="0" err="1" smtClean="0"/>
              <a:t>project</a:t>
            </a:r>
            <a:r>
              <a:rPr lang="de-DE" sz="1800" dirty="0" smtClean="0"/>
              <a:t>.</a:t>
            </a:r>
          </a:p>
          <a:p>
            <a:pPr lvl="1"/>
            <a:r>
              <a:rPr lang="de-DE" sz="1800" dirty="0" err="1" smtClean="0"/>
              <a:t>Always</a:t>
            </a:r>
            <a:r>
              <a:rPr lang="de-DE" sz="1800" dirty="0" smtClean="0"/>
              <a:t> HD (</a:t>
            </a:r>
            <a:r>
              <a:rPr lang="de-DE" sz="1800" dirty="0" err="1" smtClean="0"/>
              <a:t>upscaled</a:t>
            </a:r>
            <a:r>
              <a:rPr lang="de-DE" sz="1800" dirty="0" smtClean="0"/>
              <a:t>)</a:t>
            </a:r>
            <a:endParaRPr lang="de-DE" sz="18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70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 smtClean="0"/>
              <a:t>more</a:t>
            </a:r>
            <a:r>
              <a:rPr lang="de-DE" dirty="0" smtClean="0"/>
              <a:t>..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Quality changes in the PVS may occur not more than once per second.</a:t>
            </a:r>
            <a:endParaRPr lang="de-DE" sz="2000" dirty="0"/>
          </a:p>
          <a:p>
            <a:r>
              <a:rPr lang="en-US" sz="2000" dirty="0"/>
              <a:t>Quality changes may include changes of bitrate </a:t>
            </a:r>
            <a:r>
              <a:rPr lang="en-US" sz="2000" dirty="0" smtClean="0"/>
              <a:t>and/or </a:t>
            </a:r>
            <a:r>
              <a:rPr lang="en-US" sz="2000" dirty="0"/>
              <a:t>changes of the video resolution and framerate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Time frame: </a:t>
            </a:r>
          </a:p>
          <a:p>
            <a:pPr lvl="1"/>
            <a:r>
              <a:rPr lang="en-US" sz="1600" dirty="0" smtClean="0"/>
              <a:t>Test plans ready after next meeting</a:t>
            </a:r>
          </a:p>
          <a:p>
            <a:pPr lvl="1"/>
            <a:r>
              <a:rPr lang="en-US" sz="1600" dirty="0" smtClean="0"/>
              <a:t>Model training should start after this meeting</a:t>
            </a:r>
          </a:p>
          <a:p>
            <a:pPr lvl="1"/>
            <a:r>
              <a:rPr lang="en-US" sz="1600" dirty="0" smtClean="0"/>
              <a:t>Model submission short after the next meeting</a:t>
            </a:r>
          </a:p>
          <a:p>
            <a:pPr lvl="1"/>
            <a:endParaRPr lang="en-US" sz="1600" dirty="0"/>
          </a:p>
          <a:p>
            <a:pPr marL="457200" lvl="1" indent="0">
              <a:buNone/>
            </a:pPr>
            <a:r>
              <a:rPr lang="en-US" sz="1600" b="1" dirty="0" smtClean="0"/>
              <a:t>-&gt; We can be really fast -&gt; HDTV Project!</a:t>
            </a:r>
            <a:endParaRPr lang="de-DE" sz="1600" b="1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94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xt slide">
  <a:themeElements>
    <a:clrScheme name="2_Text slide 4">
      <a:dk1>
        <a:srgbClr val="5C5C5C"/>
      </a:dk1>
      <a:lt1>
        <a:srgbClr val="FFFFFF"/>
      </a:lt1>
      <a:dk2>
        <a:srgbClr val="1B5BA2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4D4D4D"/>
      </a:accent4>
      <a:accent5>
        <a:srgbClr val="FFFFFF"/>
      </a:accent5>
      <a:accent6>
        <a:srgbClr val="2D2DB9"/>
      </a:accent6>
      <a:hlink>
        <a:srgbClr val="1B5BA2"/>
      </a:hlink>
      <a:folHlink>
        <a:srgbClr val="B2B2B2"/>
      </a:folHlink>
    </a:clrScheme>
    <a:fontScheme name="2_Text slid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Text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xt slide 2">
        <a:dk1>
          <a:srgbClr val="5C5C5C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xt slide 3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xt slide 4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1B5BA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template.potx" id="{94E1F940-D141-43C0-9098-4D47BE0BD387}" vid="{CB7997E0-9CB2-46FF-BAC1-5ADABF5F62DE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emplate.potx" id="{94E1F940-D141-43C0-9098-4D47BE0BD387}" vid="{7382E341-6C9B-410A-B85B-DBBA8D1D0913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E235A1C32222409603D880470446DA" ma:contentTypeVersion="1" ma:contentTypeDescription="Create a new document." ma:contentTypeScope="" ma:versionID="64f1c3d03e81bd93dc58dcffd670774c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71047541fc32fa03796f67633b1faa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137EB3-FA47-4E51-A8BD-D3946E26DDC6}">
  <ds:schemaRefs>
    <ds:schemaRef ds:uri="http://schemas.openxmlformats.org/package/2006/metadata/core-properties"/>
    <ds:schemaRef ds:uri="http://purl.org/dc/dcmitype/"/>
    <ds:schemaRef ds:uri="http://schemas.microsoft.com/sharepoint/v3"/>
    <ds:schemaRef ds:uri="http://schemas.microsoft.com/office/2006/metadata/properties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86C6B88-DA57-439F-B0A9-EB317A038E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3391ED-6634-401E-83F8-B97FA99DAA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450</Words>
  <Application>Microsoft Office PowerPoint</Application>
  <PresentationFormat>Bildschirmpräsentation (16:9)</PresentationFormat>
  <Paragraphs>97</Paragraphs>
  <Slides>10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10</vt:i4>
      </vt:variant>
    </vt:vector>
  </HeadingPairs>
  <TitlesOfParts>
    <vt:vector size="18" baseType="lpstr">
      <vt:lpstr>Arial</vt:lpstr>
      <vt:lpstr>Wingdings</vt:lpstr>
      <vt:lpstr>Times New Roman</vt:lpstr>
      <vt:lpstr>Calibri</vt:lpstr>
      <vt:lpstr>Verdana</vt:lpstr>
      <vt:lpstr>Microsoft New Tai Lue</vt:lpstr>
      <vt:lpstr>2_Text slide</vt:lpstr>
      <vt:lpstr>Larissa</vt:lpstr>
      <vt:lpstr>AVHD Introduction “Adaptive Streaming Project”</vt:lpstr>
      <vt:lpstr>Target Services</vt:lpstr>
      <vt:lpstr>Netflix (2)</vt:lpstr>
      <vt:lpstr>Amazon Instant Video (2)</vt:lpstr>
      <vt:lpstr>YouTube (2)</vt:lpstr>
      <vt:lpstr>Common Denominator</vt:lpstr>
      <vt:lpstr>Hybrid or not?</vt:lpstr>
      <vt:lpstr>Two Phase Approach</vt:lpstr>
      <vt:lpstr>Model Input</vt:lpstr>
      <vt:lpstr>Some more..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cs@opticom.de</dc:creator>
  <cp:lastModifiedBy>cs</cp:lastModifiedBy>
  <cp:revision>138</cp:revision>
  <cp:lastPrinted>2014-04-02T18:16:47Z</cp:lastPrinted>
  <dcterms:created xsi:type="dcterms:W3CDTF">2015-08-10T12:37:14Z</dcterms:created>
  <dcterms:modified xsi:type="dcterms:W3CDTF">2015-09-16T07:41:15Z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0x010100EDE235A1C32222409603D880470446DA</vt:lpwstr>
  </property>
</Properties>
</file>