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008062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792" y="-77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14400" cy="9144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2292120" y="1768680"/>
            <a:ext cx="5495040" cy="438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3200" spc="-1">
                <a:latin typeface="Arial"/>
              </a:rPr>
              <a:t>Click to edit the outline text format</a:t>
            </a:r>
            <a:endParaRPr/>
          </a:p>
          <a:p>
            <a:pPr marL="864000" lvl="1" indent="-324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2800" spc="-1">
                <a:latin typeface="Arial"/>
              </a:rPr>
              <a:t>Second Outline Level</a:t>
            </a:r>
            <a:endParaRPr/>
          </a:p>
          <a:p>
            <a:pPr marL="1296000" lvl="2" indent="-288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400" spc="-1">
                <a:latin typeface="Arial"/>
              </a:rPr>
              <a:t>Third Outline Level</a:t>
            </a:r>
            <a:endParaRPr/>
          </a:p>
          <a:p>
            <a:pPr marL="1728000" lvl="3" indent="-216000">
              <a:buClr>
                <a:srgbClr val="FFFFFF"/>
              </a:buClr>
              <a:buSzPct val="75000"/>
              <a:buFont typeface="StarSymbol"/>
              <a:buChar char=""/>
            </a:pPr>
            <a:r>
              <a:rPr lang="en-US" sz="2000" spc="-1">
                <a:latin typeface="Arial"/>
              </a:rPr>
              <a:t>Fourth Outline Level</a:t>
            </a:r>
            <a:endParaRPr/>
          </a:p>
          <a:p>
            <a:pPr marL="2160000" lvl="4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Arial"/>
              </a:rPr>
              <a:t>Fifth Outline Level</a:t>
            </a:r>
            <a:endParaRPr/>
          </a:p>
          <a:p>
            <a:pPr marL="2592000" lvl="5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Arial"/>
              </a:rPr>
              <a:t>Sixth Outline Level</a:t>
            </a:r>
            <a:endParaRPr/>
          </a:p>
          <a:p>
            <a:pPr marL="3024000" lvl="6" indent="-216000">
              <a:buClr>
                <a:srgbClr val="FFFFFF"/>
              </a:buClr>
              <a:buSzPct val="45000"/>
              <a:buFont typeface="StarSymbol"/>
              <a:buChar char=""/>
            </a:pPr>
            <a:r>
              <a:rPr lang="en-US" sz="2000" spc="-1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spc="-1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 spc="-1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F5F6BF36-D959-47E7-B762-34096EC161B6}" type="slidenum">
              <a:rPr lang="en-US" sz="1400" spc="-1">
                <a:latin typeface="Times New Roman"/>
              </a:r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Test Designs</a:t>
            </a:r>
            <a:endParaRPr/>
          </a:p>
        </p:txBody>
      </p:sp>
      <p:sp>
        <p:nvSpPr>
          <p:cNvPr id="4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19163" indent="-919163">
              <a:spcAft>
                <a:spcPts val="1800"/>
              </a:spcAft>
              <a:buClr>
                <a:srgbClr val="FFFFFF"/>
              </a:buClr>
            </a:pPr>
            <a:r>
              <a:rPr lang="en-US" sz="2000" spc="-1" dirty="0" smtClean="0">
                <a:latin typeface="Arial"/>
              </a:rPr>
              <a:t>1)	(SRC </a:t>
            </a:r>
            <a:r>
              <a:rPr lang="en-US" sz="2000" spc="-1" dirty="0">
                <a:latin typeface="Arial"/>
              </a:rPr>
              <a:t>X HRC) – Standard HRC test design.</a:t>
            </a:r>
            <a:endParaRPr dirty="0"/>
          </a:p>
          <a:p>
            <a:pPr marL="919163" indent="-919163">
              <a:spcAft>
                <a:spcPts val="1800"/>
              </a:spcAft>
              <a:buClr>
                <a:srgbClr val="FFFFFF"/>
              </a:buClr>
            </a:pPr>
            <a:r>
              <a:rPr lang="en-US" sz="2000" spc="-1" dirty="0" smtClean="0">
                <a:latin typeface="Arial"/>
              </a:rPr>
              <a:t>2)	(RSRC </a:t>
            </a:r>
            <a:r>
              <a:rPr lang="en-US" sz="2000" spc="-1" dirty="0">
                <a:latin typeface="Arial"/>
              </a:rPr>
              <a:t>X HRC) – Related sources per HRC.</a:t>
            </a:r>
            <a:endParaRPr dirty="0"/>
          </a:p>
          <a:p>
            <a:pPr marL="919163" indent="-919163">
              <a:spcAft>
                <a:spcPts val="1800"/>
              </a:spcAft>
              <a:buClr>
                <a:srgbClr val="FFFFFF"/>
              </a:buClr>
            </a:pPr>
            <a:r>
              <a:rPr lang="en-US" sz="2000" spc="-1" dirty="0" smtClean="0">
                <a:latin typeface="Arial"/>
              </a:rPr>
              <a:t>3)	(CD-SRC </a:t>
            </a:r>
            <a:r>
              <a:rPr lang="en-US" sz="2000" spc="-1" dirty="0">
                <a:latin typeface="Arial"/>
              </a:rPr>
              <a:t>X HRC) – Random sources with the “O Metric” calculated.</a:t>
            </a:r>
            <a:endParaRPr dirty="0"/>
          </a:p>
          <a:p>
            <a:pPr marL="919163" indent="-919163">
              <a:spcAft>
                <a:spcPts val="1800"/>
              </a:spcAft>
              <a:buClr>
                <a:srgbClr val="FFFFFF"/>
              </a:buClr>
            </a:pPr>
            <a:r>
              <a:rPr lang="en-US" sz="2000" spc="-1" dirty="0" smtClean="0">
                <a:latin typeface="Arial"/>
              </a:rPr>
              <a:t>4)	(RSRC </a:t>
            </a:r>
            <a:r>
              <a:rPr lang="en-US" sz="2000" spc="-1" dirty="0">
                <a:latin typeface="Arial"/>
              </a:rPr>
              <a:t>X HRC) – Reused footage from 2, but </a:t>
            </a:r>
            <a:r>
              <a:rPr lang="en-US" sz="2000" spc="-1" dirty="0" smtClean="0">
                <a:latin typeface="Arial"/>
              </a:rPr>
              <a:t>different </a:t>
            </a:r>
            <a:r>
              <a:rPr lang="en-US" sz="2000" spc="-1" dirty="0">
                <a:latin typeface="Arial"/>
              </a:rPr>
              <a:t>HRC mapping</a:t>
            </a:r>
            <a:r>
              <a:rPr lang="en-US" sz="2000" spc="-1" dirty="0" smtClean="0">
                <a:latin typeface="Arial"/>
              </a:rPr>
              <a:t>.</a:t>
            </a:r>
            <a:endParaRPr lang="en-US" dirty="0"/>
          </a:p>
          <a:p>
            <a:pPr marL="919163" indent="-919163">
              <a:spcAft>
                <a:spcPts val="1800"/>
              </a:spcAft>
              <a:buClr>
                <a:srgbClr val="FFFFFF"/>
              </a:buClr>
            </a:pPr>
            <a:r>
              <a:rPr lang="en-US" sz="2000" spc="-1" dirty="0" smtClean="0">
                <a:latin typeface="Arial"/>
              </a:rPr>
              <a:t>5)	(CD-SRC </a:t>
            </a:r>
            <a:r>
              <a:rPr lang="en-US" sz="2000" spc="-1" dirty="0">
                <a:latin typeface="Arial"/>
              </a:rPr>
              <a:t>X HRC) – Reused footage from 3 with same “O Metric” calculated, but with different HRC mapping.</a:t>
            </a:r>
            <a:endParaRPr dirty="0"/>
          </a:p>
          <a:p>
            <a:pPr marL="919163" indent="-919163">
              <a:spcAft>
                <a:spcPts val="1800"/>
              </a:spcAft>
            </a:pPr>
            <a:r>
              <a:rPr lang="en-US" sz="2000" spc="-1" dirty="0" smtClean="0">
                <a:latin typeface="Arial"/>
              </a:rPr>
              <a:t>6)	(CD-SRC </a:t>
            </a:r>
            <a:r>
              <a:rPr lang="en-US" sz="2000" spc="-1" dirty="0">
                <a:latin typeface="Arial"/>
              </a:rPr>
              <a:t>X HRC) – Reused footage from 3, but used a random number generator for coding complexity calculation.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MOS per Test</a:t>
            </a:r>
            <a:endParaRPr/>
          </a:p>
        </p:txBody>
      </p:sp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806760" y="1768680"/>
            <a:ext cx="2314800" cy="2091240"/>
          </a:xfrm>
          <a:prstGeom prst="rect">
            <a:avLst/>
          </a:prstGeom>
          <a:ln>
            <a:noFill/>
          </a:ln>
        </p:spPr>
      </p:pic>
      <p:pic>
        <p:nvPicPr>
          <p:cNvPr id="43" name="Picture 42"/>
          <p:cNvPicPr/>
          <p:nvPr/>
        </p:nvPicPr>
        <p:blipFill>
          <a:blip r:embed="rId3"/>
          <a:stretch/>
        </p:blipFill>
        <p:spPr>
          <a:xfrm>
            <a:off x="3873960" y="1768680"/>
            <a:ext cx="2314800" cy="2091240"/>
          </a:xfrm>
          <a:prstGeom prst="rect">
            <a:avLst/>
          </a:prstGeom>
          <a:ln>
            <a:noFill/>
          </a:ln>
        </p:spPr>
      </p:pic>
      <p:pic>
        <p:nvPicPr>
          <p:cNvPr id="44" name="Picture 43"/>
          <p:cNvPicPr/>
          <p:nvPr/>
        </p:nvPicPr>
        <p:blipFill>
          <a:blip r:embed="rId4"/>
          <a:stretch/>
        </p:blipFill>
        <p:spPr>
          <a:xfrm>
            <a:off x="6940800" y="1768680"/>
            <a:ext cx="2314800" cy="2091240"/>
          </a:xfrm>
          <a:prstGeom prst="rect">
            <a:avLst/>
          </a:prstGeom>
          <a:ln>
            <a:noFill/>
          </a:ln>
        </p:spPr>
      </p:pic>
      <p:pic>
        <p:nvPicPr>
          <p:cNvPr id="45" name="Picture 44"/>
          <p:cNvPicPr/>
          <p:nvPr/>
        </p:nvPicPr>
        <p:blipFill>
          <a:blip r:embed="rId5"/>
          <a:stretch/>
        </p:blipFill>
        <p:spPr>
          <a:xfrm>
            <a:off x="6940800" y="4059000"/>
            <a:ext cx="2314800" cy="2091240"/>
          </a:xfrm>
          <a:prstGeom prst="rect">
            <a:avLst/>
          </a:prstGeom>
          <a:ln>
            <a:noFill/>
          </a:ln>
        </p:spPr>
      </p:pic>
      <p:pic>
        <p:nvPicPr>
          <p:cNvPr id="46" name="Picture 45"/>
          <p:cNvPicPr/>
          <p:nvPr/>
        </p:nvPicPr>
        <p:blipFill>
          <a:blip r:embed="rId6"/>
          <a:stretch/>
        </p:blipFill>
        <p:spPr>
          <a:xfrm>
            <a:off x="3873960" y="4059000"/>
            <a:ext cx="2314800" cy="2091240"/>
          </a:xfrm>
          <a:prstGeom prst="rect">
            <a:avLst/>
          </a:prstGeom>
          <a:ln>
            <a:noFill/>
          </a:ln>
        </p:spPr>
      </p:pic>
      <p:pic>
        <p:nvPicPr>
          <p:cNvPr id="47" name="Picture 46"/>
          <p:cNvPicPr/>
          <p:nvPr/>
        </p:nvPicPr>
        <p:blipFill>
          <a:blip r:embed="rId7"/>
          <a:stretch/>
        </p:blipFill>
        <p:spPr>
          <a:xfrm>
            <a:off x="806760" y="4059000"/>
            <a:ext cx="2314800" cy="209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Test Comparisons </a:t>
            </a:r>
            <a:endParaRPr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613049" y="1371878"/>
            <a:ext cx="6853541" cy="5486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4400" spc="-1">
                <a:latin typeface="Arial"/>
              </a:rPr>
              <a:t>Test Comparisons </a:t>
            </a:r>
            <a:endParaRPr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06006" y="1563480"/>
            <a:ext cx="8667627" cy="548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787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</Words>
  <Application>Microsoft Office PowerPoint</Application>
  <PresentationFormat>Custom</PresentationFormat>
  <Paragraphs>10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Margaret Pinson</cp:lastModifiedBy>
  <cp:revision>3</cp:revision>
  <dcterms:created xsi:type="dcterms:W3CDTF">2015-09-10T09:57:23Z</dcterms:created>
  <dcterms:modified xsi:type="dcterms:W3CDTF">2015-09-10T17:17:25Z</dcterms:modified>
  <dc:language>en-US</dc:language>
</cp:coreProperties>
</file>