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7" r:id="rId7"/>
    <p:sldId id="260" r:id="rId8"/>
    <p:sldId id="268" r:id="rId9"/>
    <p:sldId id="261" r:id="rId10"/>
    <p:sldId id="262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-16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DC23-7E21-EF41-A5B5-E2A5C48623F8}" type="datetimeFigureOut">
              <a:rPr lang="it-IT" smtClean="0"/>
              <a:t>10/07/14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CE5D-521C-BE4C-96B3-5929C1BAA70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3245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DC23-7E21-EF41-A5B5-E2A5C48623F8}" type="datetimeFigureOut">
              <a:rPr lang="it-IT" smtClean="0"/>
              <a:t>10/07/14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CE5D-521C-BE4C-96B3-5929C1BAA70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501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DC23-7E21-EF41-A5B5-E2A5C48623F8}" type="datetimeFigureOut">
              <a:rPr lang="it-IT" smtClean="0"/>
              <a:t>10/07/14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CE5D-521C-BE4C-96B3-5929C1BAA70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4891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DC23-7E21-EF41-A5B5-E2A5C48623F8}" type="datetimeFigureOut">
              <a:rPr lang="it-IT" smtClean="0"/>
              <a:t>10/07/14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CE5D-521C-BE4C-96B3-5929C1BAA70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4092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DC23-7E21-EF41-A5B5-E2A5C48623F8}" type="datetimeFigureOut">
              <a:rPr lang="it-IT" smtClean="0"/>
              <a:t>10/07/14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CE5D-521C-BE4C-96B3-5929C1BAA70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645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DC23-7E21-EF41-A5B5-E2A5C48623F8}" type="datetimeFigureOut">
              <a:rPr lang="it-IT" smtClean="0"/>
              <a:t>10/07/14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CE5D-521C-BE4C-96B3-5929C1BAA70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4856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DC23-7E21-EF41-A5B5-E2A5C48623F8}" type="datetimeFigureOut">
              <a:rPr lang="it-IT" smtClean="0"/>
              <a:t>10/07/14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CE5D-521C-BE4C-96B3-5929C1BAA70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7063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DC23-7E21-EF41-A5B5-E2A5C48623F8}" type="datetimeFigureOut">
              <a:rPr lang="it-IT" smtClean="0"/>
              <a:t>10/07/14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CE5D-521C-BE4C-96B3-5929C1BAA70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8774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DC23-7E21-EF41-A5B5-E2A5C48623F8}" type="datetimeFigureOut">
              <a:rPr lang="it-IT" smtClean="0"/>
              <a:t>10/07/14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CE5D-521C-BE4C-96B3-5929C1BAA70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5490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DC23-7E21-EF41-A5B5-E2A5C48623F8}" type="datetimeFigureOut">
              <a:rPr lang="it-IT" smtClean="0"/>
              <a:t>10/07/14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CE5D-521C-BE4C-96B3-5929C1BAA70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3657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DC23-7E21-EF41-A5B5-E2A5C48623F8}" type="datetimeFigureOut">
              <a:rPr lang="it-IT" smtClean="0"/>
              <a:t>10/07/14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5CE5D-521C-BE4C-96B3-5929C1BAA70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2553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BDC23-7E21-EF41-A5B5-E2A5C48623F8}" type="datetimeFigureOut">
              <a:rPr lang="it-IT" smtClean="0"/>
              <a:t>10/07/14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5CE5D-521C-BE4C-96B3-5929C1BAA70C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082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i_Microsoft_Word1.docx"/><Relationship Id="rId4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i_Microsoft_Word2.docx"/><Relationship Id="rId4" Type="http://schemas.openxmlformats.org/officeDocument/2006/relationships/image" Target="../media/image3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mtClean="0"/>
              <a:t>UHD </a:t>
            </a:r>
            <a:r>
              <a:rPr lang="it-IT" dirty="0" smtClean="0"/>
              <a:t>Activity in MPEG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 err="1" smtClean="0"/>
              <a:t>Naeem</a:t>
            </a:r>
            <a:r>
              <a:rPr lang="it-IT" dirty="0" smtClean="0"/>
              <a:t> </a:t>
            </a:r>
            <a:r>
              <a:rPr lang="it-IT" dirty="0" err="1" smtClean="0"/>
              <a:t>Ramzan</a:t>
            </a:r>
            <a:endParaRPr lang="it-IT" dirty="0" smtClean="0"/>
          </a:p>
          <a:p>
            <a:r>
              <a:rPr lang="it-IT" dirty="0" smtClean="0"/>
              <a:t>TK Tan</a:t>
            </a:r>
          </a:p>
          <a:p>
            <a:r>
              <a:rPr lang="it-IT" dirty="0" smtClean="0"/>
              <a:t>Marta </a:t>
            </a:r>
            <a:r>
              <a:rPr lang="it-IT" dirty="0" err="1" smtClean="0"/>
              <a:t>Mrak</a:t>
            </a:r>
            <a:endParaRPr lang="it-IT" dirty="0" smtClean="0"/>
          </a:p>
          <a:p>
            <a:r>
              <a:rPr lang="it-IT" dirty="0" smtClean="0"/>
              <a:t>Vittorio Baroncini</a:t>
            </a:r>
          </a:p>
          <a:p>
            <a:r>
              <a:rPr lang="it-IT" dirty="0" smtClean="0"/>
              <a:t>(</a:t>
            </a:r>
            <a:r>
              <a:rPr lang="en-US" dirty="0"/>
              <a:t>MPEG document: </a:t>
            </a:r>
            <a:r>
              <a:rPr lang="en-US" dirty="0" smtClean="0"/>
              <a:t>m33518</a:t>
            </a:r>
            <a:r>
              <a:rPr lang="it-IT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79283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HEVC Verification test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subjective </a:t>
            </a:r>
            <a:r>
              <a:rPr lang="en-GB" dirty="0" smtClean="0"/>
              <a:t>evaluation to verify the status of HEVC compression performances</a:t>
            </a:r>
          </a:p>
          <a:p>
            <a:r>
              <a:rPr lang="en-US" dirty="0" smtClean="0"/>
              <a:t>HEVC </a:t>
            </a:r>
            <a:r>
              <a:rPr lang="en-US" dirty="0"/>
              <a:t>Main profile </a:t>
            </a:r>
            <a:r>
              <a:rPr lang="en-US" dirty="0" smtClean="0"/>
              <a:t>vs. AVC </a:t>
            </a:r>
            <a:r>
              <a:rPr lang="en-US" dirty="0"/>
              <a:t>High </a:t>
            </a:r>
            <a:r>
              <a:rPr lang="en-US" dirty="0" smtClean="0"/>
              <a:t>profile</a:t>
            </a:r>
          </a:p>
          <a:p>
            <a:r>
              <a:rPr lang="en-US" dirty="0" smtClean="0"/>
              <a:t>Twenty </a:t>
            </a:r>
            <a:r>
              <a:rPr lang="en-US" dirty="0"/>
              <a:t>video </a:t>
            </a:r>
            <a:r>
              <a:rPr lang="en-US" dirty="0" smtClean="0"/>
              <a:t>clips.</a:t>
            </a:r>
          </a:p>
          <a:p>
            <a:r>
              <a:rPr lang="en-US" dirty="0" smtClean="0"/>
              <a:t>Resolutions </a:t>
            </a:r>
            <a:r>
              <a:rPr lang="en-US" dirty="0"/>
              <a:t>ranging from 480p to Ultra HD (UHD</a:t>
            </a:r>
            <a:r>
              <a:rPr lang="en-US" dirty="0" smtClean="0"/>
              <a:t>)</a:t>
            </a:r>
          </a:p>
          <a:p>
            <a:r>
              <a:rPr lang="en-US" dirty="0" smtClean="0"/>
              <a:t>HEVC at </a:t>
            </a:r>
            <a:r>
              <a:rPr lang="en-US" dirty="0"/>
              <a:t>half </a:t>
            </a:r>
            <a:r>
              <a:rPr lang="en-US" dirty="0" smtClean="0"/>
              <a:t>(or less) the </a:t>
            </a:r>
            <a:r>
              <a:rPr lang="en-US" dirty="0"/>
              <a:t>bit rate of the AVC </a:t>
            </a:r>
            <a:endParaRPr lang="en-US" dirty="0" smtClean="0"/>
          </a:p>
          <a:p>
            <a:r>
              <a:rPr lang="en-US" dirty="0" smtClean="0"/>
              <a:t>Comparable </a:t>
            </a:r>
            <a:r>
              <a:rPr lang="en-US" dirty="0"/>
              <a:t>quality in 86% of the cases</a:t>
            </a:r>
            <a:r>
              <a:rPr lang="it-IT" dirty="0" smtClean="0">
                <a:effectLst/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2062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UHD results (!!)</a:t>
            </a:r>
            <a:endParaRPr lang="en-GB" dirty="0"/>
          </a:p>
        </p:txBody>
      </p:sp>
      <p:pic>
        <p:nvPicPr>
          <p:cNvPr id="5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84740"/>
            <a:ext cx="8229600" cy="4964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1395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Test Performed</a:t>
            </a:r>
            <a:endParaRPr lang="en-GB" dirty="0"/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0873446"/>
              </p:ext>
            </p:extLst>
          </p:nvPr>
        </p:nvGraphicFramePr>
        <p:xfrm>
          <a:off x="223515" y="2513333"/>
          <a:ext cx="8646307" cy="29550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Documento" r:id="rId3" imgW="6019800" imgH="2057400" progId="Word.Document.12">
                  <p:embed/>
                </p:oleObj>
              </mc:Choice>
              <mc:Fallback>
                <p:oleObj name="Documento" r:id="rId3" imgW="6019800" imgH="2057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3515" y="2513333"/>
                        <a:ext cx="8646307" cy="29550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746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Test material</a:t>
            </a:r>
            <a:endParaRPr lang="en-GB" dirty="0"/>
          </a:p>
        </p:txBody>
      </p:sp>
      <p:graphicFrame>
        <p:nvGraphicFramePr>
          <p:cNvPr id="3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8427002"/>
              </p:ext>
            </p:extLst>
          </p:nvPr>
        </p:nvGraphicFramePr>
        <p:xfrm>
          <a:off x="201364" y="2875359"/>
          <a:ext cx="8765534" cy="1895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Documento" r:id="rId3" imgW="6578600" imgH="1422400" progId="Word.Document.12">
                  <p:embed/>
                </p:oleObj>
              </mc:Choice>
              <mc:Fallback>
                <p:oleObj name="Documento" r:id="rId3" imgW="6578600" imgH="1422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1364" y="2875359"/>
                        <a:ext cx="8765534" cy="18952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085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Test material</a:t>
            </a:r>
            <a:endParaRPr lang="en-GB" dirty="0"/>
          </a:p>
        </p:txBody>
      </p:sp>
      <p:pic>
        <p:nvPicPr>
          <p:cNvPr id="4" name="Picture 19" descr="C:\rajitha\all\UHDshoot\screenshots\hevcverification\Untitled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06" y="1296558"/>
            <a:ext cx="30480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my1=15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679" y="1296558"/>
            <a:ext cx="30480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17" descr="C:\rajitha\all\UHDshoot\screenshots\hevcverification\homelesssleeping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345" y="3109445"/>
            <a:ext cx="3048000" cy="170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18" descr="C:\rajitha\all\UHDshoot\screenshots\hevcverification\manege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06" y="4936876"/>
            <a:ext cx="30480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6" descr="C:\rajitha\all\UHDshoot\screenshots\hevcverification\traffic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230" y="4936876"/>
            <a:ext cx="3048000" cy="1714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3122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Laboratory set-up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</a:t>
            </a:r>
            <a:r>
              <a:rPr lang="en-GB" dirty="0" smtClean="0"/>
              <a:t>ccording P.910 to except </a:t>
            </a:r>
            <a:r>
              <a:rPr lang="en-GB" dirty="0"/>
              <a:t>for the selection of the display and the video play-out </a:t>
            </a:r>
            <a:r>
              <a:rPr lang="en-GB" dirty="0" smtClean="0"/>
              <a:t>server</a:t>
            </a:r>
          </a:p>
          <a:p>
            <a:r>
              <a:rPr lang="it-IT" dirty="0" smtClean="0"/>
              <a:t>YUV MPEG Player</a:t>
            </a:r>
            <a:endParaRPr lang="it-IT" dirty="0"/>
          </a:p>
          <a:p>
            <a:pPr hangingPunct="0"/>
            <a:r>
              <a:rPr lang="en-GB" dirty="0" smtClean="0"/>
              <a:t>UHD resolution: 3840x2160, 4096x2048</a:t>
            </a:r>
          </a:p>
          <a:p>
            <a:pPr hangingPunct="0"/>
            <a:r>
              <a:rPr lang="en-GB" dirty="0"/>
              <a:t>V</a:t>
            </a:r>
            <a:r>
              <a:rPr lang="en-GB" dirty="0" smtClean="0"/>
              <a:t>iewing </a:t>
            </a:r>
            <a:r>
              <a:rPr lang="en-GB" dirty="0"/>
              <a:t>distance </a:t>
            </a:r>
            <a:r>
              <a:rPr lang="en-GB" dirty="0" smtClean="0"/>
              <a:t>1.5H / 2.5H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3041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Influence of viewing distance</a:t>
            </a:r>
            <a:endParaRPr lang="en-GB" dirty="0"/>
          </a:p>
        </p:txBody>
      </p:sp>
      <p:pic>
        <p:nvPicPr>
          <p:cNvPr id="5" name="Picture 3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423" y="1368463"/>
            <a:ext cx="8893577" cy="5151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83047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UHD results</a:t>
            </a:r>
            <a:endParaRPr lang="en-GB" dirty="0"/>
          </a:p>
        </p:txBody>
      </p:sp>
      <p:pic>
        <p:nvPicPr>
          <p:cNvPr id="6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804950" y="1363973"/>
            <a:ext cx="7754344" cy="520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019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UHD results</a:t>
            </a:r>
            <a:endParaRPr lang="en-GB" dirty="0"/>
          </a:p>
        </p:txBody>
      </p:sp>
      <p:pic>
        <p:nvPicPr>
          <p:cNvPr id="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813894" y="1368467"/>
            <a:ext cx="7754344" cy="523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950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UHD results</a:t>
            </a:r>
            <a:endParaRPr lang="en-GB" dirty="0"/>
          </a:p>
        </p:txBody>
      </p:sp>
      <p:pic>
        <p:nvPicPr>
          <p:cNvPr id="5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" y="1417638"/>
            <a:ext cx="8111038" cy="506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237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UHD results</a:t>
            </a:r>
            <a:endParaRPr lang="en-GB" dirty="0"/>
          </a:p>
        </p:txBody>
      </p:sp>
      <p:pic>
        <p:nvPicPr>
          <p:cNvPr id="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" y="1690463"/>
            <a:ext cx="8229600" cy="499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466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UHD results</a:t>
            </a:r>
            <a:endParaRPr lang="en-GB" dirty="0"/>
          </a:p>
        </p:txBody>
      </p:sp>
      <p:pic>
        <p:nvPicPr>
          <p:cNvPr id="5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521037" y="1542857"/>
            <a:ext cx="8165763" cy="497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862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137</Words>
  <Application>Microsoft Macintosh PowerPoint</Application>
  <PresentationFormat>Presentazione su schermo (4:3)</PresentationFormat>
  <Paragraphs>28</Paragraphs>
  <Slides>13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5" baseType="lpstr">
      <vt:lpstr>Tema di Office</vt:lpstr>
      <vt:lpstr>Documento</vt:lpstr>
      <vt:lpstr>UHD Activity in MPEG</vt:lpstr>
      <vt:lpstr>HEVC Verification test</vt:lpstr>
      <vt:lpstr>UHD results (!!)</vt:lpstr>
      <vt:lpstr>Test Performed</vt:lpstr>
      <vt:lpstr>Test material</vt:lpstr>
      <vt:lpstr>Test material</vt:lpstr>
      <vt:lpstr>Laboratory set-up</vt:lpstr>
      <vt:lpstr>Influence of viewing distance</vt:lpstr>
      <vt:lpstr>UHD results</vt:lpstr>
      <vt:lpstr>UHD results</vt:lpstr>
      <vt:lpstr>UHD results</vt:lpstr>
      <vt:lpstr>UHD results</vt:lpstr>
      <vt:lpstr>UHD results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UDH Activity in MPEG</dc:title>
  <dc:creator>VAB</dc:creator>
  <cp:lastModifiedBy>VAB</cp:lastModifiedBy>
  <cp:revision>8</cp:revision>
  <dcterms:created xsi:type="dcterms:W3CDTF">2014-07-09T12:49:13Z</dcterms:created>
  <dcterms:modified xsi:type="dcterms:W3CDTF">2014-07-10T13:18:19Z</dcterms:modified>
</cp:coreProperties>
</file>