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4220" r:id="rId2"/>
  </p:sldMasterIdLst>
  <p:notesMasterIdLst>
    <p:notesMasterId r:id="rId17"/>
  </p:notesMasterIdLst>
  <p:handoutMasterIdLst>
    <p:handoutMasterId r:id="rId18"/>
  </p:handoutMasterIdLst>
  <p:sldIdLst>
    <p:sldId id="294" r:id="rId3"/>
    <p:sldId id="418" r:id="rId4"/>
    <p:sldId id="439" r:id="rId5"/>
    <p:sldId id="404" r:id="rId6"/>
    <p:sldId id="441" r:id="rId7"/>
    <p:sldId id="440" r:id="rId8"/>
    <p:sldId id="438" r:id="rId9"/>
    <p:sldId id="420" r:id="rId10"/>
    <p:sldId id="405" r:id="rId11"/>
    <p:sldId id="403" r:id="rId12"/>
    <p:sldId id="402" r:id="rId13"/>
    <p:sldId id="406" r:id="rId14"/>
    <p:sldId id="442" r:id="rId15"/>
    <p:sldId id="351" r:id="rId16"/>
  </p:sldIdLst>
  <p:sldSz cx="9144000" cy="6858000" type="screen4x3"/>
  <p:notesSz cx="7099300" cy="10234613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Verdana" charset="0"/>
        <a:ea typeface="AR PL ShanHeiSun Uni" charset="0"/>
        <a:cs typeface="AR PL ShanHeiSun Uni" charset="0"/>
      </a:defRPr>
    </a:lvl1pPr>
    <a:lvl2pPr marL="457200"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Verdana" charset="0"/>
        <a:ea typeface="AR PL ShanHeiSun Uni" charset="0"/>
        <a:cs typeface="AR PL ShanHeiSun Uni" charset="0"/>
      </a:defRPr>
    </a:lvl2pPr>
    <a:lvl3pPr marL="914400"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Verdana" charset="0"/>
        <a:ea typeface="AR PL ShanHeiSun Uni" charset="0"/>
        <a:cs typeface="AR PL ShanHeiSun Uni" charset="0"/>
      </a:defRPr>
    </a:lvl3pPr>
    <a:lvl4pPr marL="1371600"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Verdana" charset="0"/>
        <a:ea typeface="AR PL ShanHeiSun Uni" charset="0"/>
        <a:cs typeface="AR PL ShanHeiSun Uni" charset="0"/>
      </a:defRPr>
    </a:lvl4pPr>
    <a:lvl5pPr marL="1828800"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Verdana" charset="0"/>
        <a:ea typeface="AR PL ShanHeiSun Uni" charset="0"/>
        <a:cs typeface="AR PL ShanHeiSun Uni" charset="0"/>
      </a:defRPr>
    </a:lvl5pPr>
    <a:lvl6pPr marL="2286000" algn="l" defTabSz="457200" rtl="0" eaLnBrk="1" latinLnBrk="0" hangingPunct="1">
      <a:defRPr kern="1200">
        <a:solidFill>
          <a:schemeClr val="bg1"/>
        </a:solidFill>
        <a:latin typeface="Verdana" charset="0"/>
        <a:ea typeface="AR PL ShanHeiSun Uni" charset="0"/>
        <a:cs typeface="AR PL ShanHeiSun Uni" charset="0"/>
      </a:defRPr>
    </a:lvl6pPr>
    <a:lvl7pPr marL="2743200" algn="l" defTabSz="457200" rtl="0" eaLnBrk="1" latinLnBrk="0" hangingPunct="1">
      <a:defRPr kern="1200">
        <a:solidFill>
          <a:schemeClr val="bg1"/>
        </a:solidFill>
        <a:latin typeface="Verdana" charset="0"/>
        <a:ea typeface="AR PL ShanHeiSun Uni" charset="0"/>
        <a:cs typeface="AR PL ShanHeiSun Uni" charset="0"/>
      </a:defRPr>
    </a:lvl7pPr>
    <a:lvl8pPr marL="3200400" algn="l" defTabSz="457200" rtl="0" eaLnBrk="1" latinLnBrk="0" hangingPunct="1">
      <a:defRPr kern="1200">
        <a:solidFill>
          <a:schemeClr val="bg1"/>
        </a:solidFill>
        <a:latin typeface="Verdana" charset="0"/>
        <a:ea typeface="AR PL ShanHeiSun Uni" charset="0"/>
        <a:cs typeface="AR PL ShanHeiSun Uni" charset="0"/>
      </a:defRPr>
    </a:lvl8pPr>
    <a:lvl9pPr marL="3657600" algn="l" defTabSz="457200" rtl="0" eaLnBrk="1" latinLnBrk="0" hangingPunct="1">
      <a:defRPr kern="1200">
        <a:solidFill>
          <a:schemeClr val="bg1"/>
        </a:solidFill>
        <a:latin typeface="Verdana" charset="0"/>
        <a:ea typeface="AR PL ShanHeiSun Uni" charset="0"/>
        <a:cs typeface="AR PL ShanHeiSun Uni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lavin, Martin" initials="MG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CC99FF"/>
    <a:srgbClr val="CCCCFF"/>
    <a:srgbClr val="CC66FF"/>
    <a:srgbClr val="9933FF"/>
    <a:srgbClr val="CCFFCC"/>
    <a:srgbClr val="CCFF66"/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82503" autoAdjust="0"/>
  </p:normalViewPr>
  <p:slideViewPr>
    <p:cSldViewPr>
      <p:cViewPr varScale="1">
        <p:scale>
          <a:sx n="60" d="100"/>
          <a:sy n="60" d="100"/>
        </p:scale>
        <p:origin x="-1674" y="-9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132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3004"/>
        <p:guide pos="231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30C9D3-B723-42EC-AEE2-4EDED3E50B5D}" type="datetimeFigureOut">
              <a:rPr lang="en-IE" smtClean="0"/>
              <a:pPr/>
              <a:t>07/07/2013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49400D-C8BE-41AF-BE06-1755C93A3735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607406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AutoShape 1"/>
          <p:cNvSpPr>
            <a:spLocks noChangeArrowheads="1"/>
          </p:cNvSpPr>
          <p:nvPr/>
        </p:nvSpPr>
        <p:spPr bwMode="auto">
          <a:xfrm>
            <a:off x="0" y="0"/>
            <a:ext cx="7099300" cy="10234613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96433" tIns="48216" rIns="96433" bIns="48216" anchor="ctr"/>
          <a:lstStyle/>
          <a:p>
            <a:pPr>
              <a:buClr>
                <a:srgbClr val="000000"/>
              </a:buClr>
              <a:buSzPct val="100000"/>
              <a:buFont typeface="Verdana" pitchFamily="32" charset="0"/>
              <a:buNone/>
              <a:defRPr/>
            </a:pPr>
            <a:endParaRPr lang="en-IE">
              <a:latin typeface="Verdana" pitchFamily="32" charset="0"/>
              <a:ea typeface="+mn-ea"/>
              <a:cs typeface="+mn-cs"/>
            </a:endParaRP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6433" tIns="48216" rIns="96433" bIns="48216" anchor="ctr"/>
          <a:lstStyle/>
          <a:p>
            <a:pPr>
              <a:buClr>
                <a:srgbClr val="000000"/>
              </a:buClr>
              <a:buSzPct val="100000"/>
              <a:buFont typeface="Verdana" pitchFamily="32" charset="0"/>
              <a:buNone/>
              <a:defRPr/>
            </a:pPr>
            <a:endParaRPr lang="en-IE">
              <a:latin typeface="Verdana" pitchFamily="32" charset="0"/>
              <a:ea typeface="+mn-ea"/>
              <a:cs typeface="+mn-cs"/>
            </a:endParaRP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4019550" y="0"/>
            <a:ext cx="3076575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6433" tIns="48216" rIns="96433" bIns="48216" anchor="ctr"/>
          <a:lstStyle/>
          <a:p>
            <a:pPr>
              <a:buClr>
                <a:srgbClr val="000000"/>
              </a:buClr>
              <a:buSzPct val="100000"/>
              <a:buFont typeface="Verdana" pitchFamily="32" charset="0"/>
              <a:buNone/>
              <a:defRPr/>
            </a:pPr>
            <a:endParaRPr lang="en-IE">
              <a:latin typeface="Verdana" pitchFamily="32" charset="0"/>
              <a:ea typeface="+mn-ea"/>
              <a:cs typeface="+mn-cs"/>
            </a:endParaRPr>
          </a:p>
        </p:txBody>
      </p:sp>
      <p:sp>
        <p:nvSpPr>
          <p:cNvPr id="18437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6763"/>
            <a:ext cx="5114925" cy="3836987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709613" y="4862513"/>
            <a:ext cx="5676900" cy="4603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4914" tIns="49355" rIns="94914" bIns="49355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6433" tIns="48216" rIns="96433" bIns="48216" anchor="ctr"/>
          <a:lstStyle/>
          <a:p>
            <a:pPr>
              <a:buClr>
                <a:srgbClr val="000000"/>
              </a:buClr>
              <a:buSzPct val="100000"/>
              <a:buFont typeface="Verdana" pitchFamily="32" charset="0"/>
              <a:buNone/>
              <a:defRPr/>
            </a:pPr>
            <a:endParaRPr lang="en-IE">
              <a:latin typeface="Verdana" pitchFamily="32" charset="0"/>
              <a:ea typeface="+mn-ea"/>
              <a:cs typeface="+mn-cs"/>
            </a:endParaRP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4019550" y="9721850"/>
            <a:ext cx="3074988" cy="509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4914" tIns="49355" rIns="94914" bIns="49355" numCol="1" anchor="b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SzPct val="100000"/>
              <a:buFont typeface="Arial" charset="0"/>
              <a:buNone/>
              <a:tabLst>
                <a:tab pos="762000" algn="l"/>
                <a:tab pos="1525588" algn="l"/>
                <a:tab pos="2289175" algn="l"/>
              </a:tabLst>
              <a:defRPr sz="1300">
                <a:solidFill>
                  <a:srgbClr val="000000"/>
                </a:solidFill>
                <a:latin typeface="Arial" charset="0"/>
                <a:ea typeface="DejaVuSans" charset="0"/>
                <a:cs typeface="DejaVuSans" charset="0"/>
              </a:defRPr>
            </a:lvl1pPr>
          </a:lstStyle>
          <a:p>
            <a:fld id="{08882595-5B41-6043-A228-CFBB06983D44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52675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6" charset="0"/>
        <a:ea typeface="ＭＳ Ｐゴシック" charset="-128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6" charset="0"/>
        <a:ea typeface="ＭＳ Ｐゴシック" charset="-128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6" charset="0"/>
        <a:ea typeface="ＭＳ Ｐゴシック" charset="-128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6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7855E88-3E77-3448-BF66-4FAE1BCCB675}" type="slidenum">
              <a:rPr lang="en-GB"/>
              <a:pPr/>
              <a:t>1</a:t>
            </a:fld>
            <a:endParaRPr lang="en-GB"/>
          </a:p>
        </p:txBody>
      </p:sp>
      <p:sp>
        <p:nvSpPr>
          <p:cNvPr id="19459" name="Text Box 1"/>
          <p:cNvSpPr txBox="1">
            <a:spLocks noChangeArrowheads="1"/>
          </p:cNvSpPr>
          <p:nvPr/>
        </p:nvSpPr>
        <p:spPr bwMode="auto">
          <a:xfrm>
            <a:off x="920750" y="766763"/>
            <a:ext cx="5256213" cy="38385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6433" tIns="48216" rIns="96433" bIns="48216"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buSzPct val="100000"/>
              <a:buFont typeface="Verdana" charset="0"/>
              <a:buNone/>
            </a:pPr>
            <a:endParaRPr lang="en-IE"/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body"/>
          </p:nvPr>
        </p:nvSpPr>
        <p:spPr>
          <a:xfrm>
            <a:off x="709613" y="4862513"/>
            <a:ext cx="5678487" cy="4605337"/>
          </a:xfrm>
          <a:noFill/>
          <a:ln/>
        </p:spPr>
        <p:txBody>
          <a:bodyPr wrap="none" anchor="ctr"/>
          <a:lstStyle/>
          <a:p>
            <a:endParaRPr lang="en-IE" baseline="0" dirty="0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 smtClean="0"/>
              <a:t>Show video!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08882595-5B41-6043-A228-CFBB06983D44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4514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08882595-5B41-6043-A228-CFBB06983D44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idx="10"/>
          </p:nvPr>
        </p:nvSpPr>
        <p:spPr>
          <a:xfrm>
            <a:off x="609600" y="6245225"/>
            <a:ext cx="1979613" cy="474663"/>
          </a:xfrm>
          <a:prstGeom prst="rect">
            <a:avLst/>
          </a:prstGeom>
        </p:spPr>
        <p:txBody>
          <a:bodyPr/>
          <a:lstStyle>
            <a:lvl1pPr>
              <a:buClr>
                <a:srgbClr val="000000"/>
              </a:buClr>
              <a:buSzPct val="100000"/>
              <a:buFont typeface="Verdana" pitchFamily="32" charset="0"/>
              <a:buNone/>
              <a:defRPr>
                <a:latin typeface="Verdana" pitchFamily="3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/>
              <a:t>Jan 12th 2008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Automotive Infrared Pedestrian Detection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154E421-BE3E-E947-8E61-CBF5A219686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idx="10"/>
          </p:nvPr>
        </p:nvSpPr>
        <p:spPr>
          <a:xfrm>
            <a:off x="609600" y="6245225"/>
            <a:ext cx="1979613" cy="474663"/>
          </a:xfrm>
          <a:prstGeom prst="rect">
            <a:avLst/>
          </a:prstGeom>
        </p:spPr>
        <p:txBody>
          <a:bodyPr/>
          <a:lstStyle>
            <a:lvl1pPr>
              <a:buClr>
                <a:srgbClr val="000000"/>
              </a:buClr>
              <a:buSzPct val="100000"/>
              <a:buFont typeface="Verdana" pitchFamily="32" charset="0"/>
              <a:buNone/>
              <a:defRPr>
                <a:latin typeface="Verdana" pitchFamily="3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/>
              <a:t>Jan 12th 2008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Automotive Infrared Pedestrian Detection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261865E-CF86-2548-A413-7EAB6BD7B0D2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idx="10"/>
          </p:nvPr>
        </p:nvSpPr>
        <p:spPr>
          <a:xfrm>
            <a:off x="609600" y="6245225"/>
            <a:ext cx="1979613" cy="474663"/>
          </a:xfrm>
          <a:prstGeom prst="rect">
            <a:avLst/>
          </a:prstGeom>
        </p:spPr>
        <p:txBody>
          <a:bodyPr/>
          <a:lstStyle>
            <a:lvl1pPr>
              <a:buClr>
                <a:srgbClr val="000000"/>
              </a:buClr>
              <a:buSzPct val="100000"/>
              <a:buFont typeface="Verdana" pitchFamily="32" charset="0"/>
              <a:buNone/>
              <a:defRPr>
                <a:latin typeface="Verdana" pitchFamily="3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/>
              <a:t>Jan 12th 2008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Automotive Infrared Pedestrian Detection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686E9B0-152B-CF4F-B949-6D07E1577FBE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2712" cy="4265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1850" y="1752600"/>
            <a:ext cx="3924300" cy="4265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idx="10"/>
          </p:nvPr>
        </p:nvSpPr>
        <p:spPr>
          <a:xfrm>
            <a:off x="609600" y="6245225"/>
            <a:ext cx="1979613" cy="474663"/>
          </a:xfrm>
          <a:prstGeom prst="rect">
            <a:avLst/>
          </a:prstGeom>
        </p:spPr>
        <p:txBody>
          <a:bodyPr/>
          <a:lstStyle>
            <a:lvl1pPr>
              <a:buClr>
                <a:srgbClr val="000000"/>
              </a:buClr>
              <a:buSzPct val="100000"/>
              <a:buFont typeface="Verdana" pitchFamily="32" charset="0"/>
              <a:buNone/>
              <a:defRPr>
                <a:latin typeface="Verdana" pitchFamily="3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/>
              <a:t>Jan 12th 2008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Automotive Infrared Pedestrian Detection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7DBF79A-33DF-B84C-A58B-9FC7103001EF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idx="10"/>
          </p:nvPr>
        </p:nvSpPr>
        <p:spPr>
          <a:xfrm>
            <a:off x="609600" y="6245225"/>
            <a:ext cx="1979613" cy="474663"/>
          </a:xfrm>
          <a:prstGeom prst="rect">
            <a:avLst/>
          </a:prstGeom>
        </p:spPr>
        <p:txBody>
          <a:bodyPr/>
          <a:lstStyle>
            <a:lvl1pPr>
              <a:buClr>
                <a:srgbClr val="000000"/>
              </a:buClr>
              <a:buSzPct val="100000"/>
              <a:buFont typeface="Verdana" pitchFamily="32" charset="0"/>
              <a:buNone/>
              <a:defRPr>
                <a:latin typeface="Verdana" pitchFamily="3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/>
              <a:t>Jan 12th 2008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Automotive Infrared Pedestrian Detection</a:t>
            </a:r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248E0D7-C97F-A740-8E21-E9FC5570098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idx="10"/>
          </p:nvPr>
        </p:nvSpPr>
        <p:spPr>
          <a:xfrm>
            <a:off x="609600" y="6245225"/>
            <a:ext cx="1979613" cy="474663"/>
          </a:xfrm>
          <a:prstGeom prst="rect">
            <a:avLst/>
          </a:prstGeom>
        </p:spPr>
        <p:txBody>
          <a:bodyPr/>
          <a:lstStyle>
            <a:lvl1pPr>
              <a:buClr>
                <a:srgbClr val="000000"/>
              </a:buClr>
              <a:buSzPct val="100000"/>
              <a:buFont typeface="Verdana" pitchFamily="32" charset="0"/>
              <a:buNone/>
              <a:defRPr>
                <a:latin typeface="Verdana" pitchFamily="3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/>
              <a:t>Jan 12th 2008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Automotive Infrared Pedestrian Detection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CB24429-A254-BC40-9340-DBB9CF0C6BDC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nuig_logo_new.bmp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38" y="142875"/>
            <a:ext cx="207168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081128C6-4875-E143-B354-D2D36767630F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nuig_logo_new.bmp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38" y="142875"/>
            <a:ext cx="207168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2A550D6-4070-0743-81FA-32F79BDBE633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nuig_logo_new.bmp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38" y="142875"/>
            <a:ext cx="207168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0ED9AB4-D0F3-8545-922A-37425E77A13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nuig_logo_new.bmp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38" y="142875"/>
            <a:ext cx="207168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48DA115-48D8-5F41-9DDD-1A60CDED9D46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nuig_logo_new.bmp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38" y="142875"/>
            <a:ext cx="207168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2250" y="304800"/>
            <a:ext cx="2001838" cy="57134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3112" cy="57134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ADCAF74A-9286-D742-97F3-86ECD5B5CB1F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nuig_logo_new.bmp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38" y="142875"/>
            <a:ext cx="207168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7999413" cy="12144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66738" y="1752600"/>
            <a:ext cx="7999412" cy="20558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6738" y="3960813"/>
            <a:ext cx="7999412" cy="2057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9F74AEA-B5CC-214D-86F8-B148994541D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nuig_logo_new.bmp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38" y="142875"/>
            <a:ext cx="207168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7999413" cy="12144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7999412" cy="20558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738" y="3960813"/>
            <a:ext cx="7999412" cy="2057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C8B5FE4-6312-0A40-860C-2B2F45770ACC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nuig_logo_new.bmp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38" y="142875"/>
            <a:ext cx="207168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7999413" cy="12144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2712" cy="42656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1850" y="1752600"/>
            <a:ext cx="3924300" cy="42656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0E40CD8F-947F-304A-945F-87985E3B41D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idx="10"/>
          </p:nvPr>
        </p:nvSpPr>
        <p:spPr>
          <a:xfrm>
            <a:off x="609600" y="6245225"/>
            <a:ext cx="1979613" cy="474663"/>
          </a:xfrm>
          <a:prstGeom prst="rect">
            <a:avLst/>
          </a:prstGeom>
        </p:spPr>
        <p:txBody>
          <a:bodyPr/>
          <a:lstStyle>
            <a:lvl1pPr>
              <a:buClr>
                <a:srgbClr val="000000"/>
              </a:buClr>
              <a:buSzPct val="100000"/>
              <a:buFont typeface="Verdana" pitchFamily="32" charset="0"/>
              <a:buNone/>
              <a:defRPr>
                <a:latin typeface="Verdana" pitchFamily="3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>
                <a:solidFill>
                  <a:srgbClr val="FFFFFF"/>
                </a:solidFill>
              </a:rPr>
              <a:t>Jan 12th 2008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>
                <a:solidFill>
                  <a:srgbClr val="000000"/>
                </a:solidFill>
              </a:rPr>
              <a:t>Automotive Infrared Pedestrian Detection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154E421-BE3E-E947-8E61-CBF5A219686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idx="10"/>
          </p:nvPr>
        </p:nvSpPr>
        <p:spPr>
          <a:xfrm>
            <a:off x="609600" y="6245225"/>
            <a:ext cx="1979613" cy="474663"/>
          </a:xfrm>
          <a:prstGeom prst="rect">
            <a:avLst/>
          </a:prstGeom>
        </p:spPr>
        <p:txBody>
          <a:bodyPr/>
          <a:lstStyle>
            <a:lvl1pPr>
              <a:buClr>
                <a:srgbClr val="000000"/>
              </a:buClr>
              <a:buSzPct val="100000"/>
              <a:buFont typeface="Verdana" pitchFamily="32" charset="0"/>
              <a:buNone/>
              <a:defRPr>
                <a:latin typeface="Verdana" pitchFamily="3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>
                <a:solidFill>
                  <a:srgbClr val="FFFFFF"/>
                </a:solidFill>
              </a:rPr>
              <a:t>Jan 12th 2008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>
                <a:solidFill>
                  <a:srgbClr val="000000"/>
                </a:solidFill>
              </a:rPr>
              <a:t>Automotive Infrared Pedestrian Detection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261865E-CF86-2548-A413-7EAB6BD7B0D2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idx="10"/>
          </p:nvPr>
        </p:nvSpPr>
        <p:spPr>
          <a:xfrm>
            <a:off x="609600" y="6245225"/>
            <a:ext cx="1979613" cy="474663"/>
          </a:xfrm>
          <a:prstGeom prst="rect">
            <a:avLst/>
          </a:prstGeom>
        </p:spPr>
        <p:txBody>
          <a:bodyPr/>
          <a:lstStyle>
            <a:lvl1pPr>
              <a:buClr>
                <a:srgbClr val="000000"/>
              </a:buClr>
              <a:buSzPct val="100000"/>
              <a:buFont typeface="Verdana" pitchFamily="32" charset="0"/>
              <a:buNone/>
              <a:defRPr>
                <a:latin typeface="Verdana" pitchFamily="3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>
                <a:solidFill>
                  <a:srgbClr val="FFFFFF"/>
                </a:solidFill>
              </a:rPr>
              <a:t>Jan 12th 2008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>
                <a:solidFill>
                  <a:srgbClr val="000000"/>
                </a:solidFill>
              </a:rPr>
              <a:t>Automotive Infrared Pedestrian Detection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686E9B0-152B-CF4F-B949-6D07E1577FBE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2712" cy="4265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1850" y="1752600"/>
            <a:ext cx="3924300" cy="4265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idx="10"/>
          </p:nvPr>
        </p:nvSpPr>
        <p:spPr>
          <a:xfrm>
            <a:off x="609600" y="6245225"/>
            <a:ext cx="1979613" cy="474663"/>
          </a:xfrm>
          <a:prstGeom prst="rect">
            <a:avLst/>
          </a:prstGeom>
        </p:spPr>
        <p:txBody>
          <a:bodyPr/>
          <a:lstStyle>
            <a:lvl1pPr>
              <a:buClr>
                <a:srgbClr val="000000"/>
              </a:buClr>
              <a:buSzPct val="100000"/>
              <a:buFont typeface="Verdana" pitchFamily="32" charset="0"/>
              <a:buNone/>
              <a:defRPr>
                <a:latin typeface="Verdana" pitchFamily="3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>
                <a:solidFill>
                  <a:srgbClr val="FFFFFF"/>
                </a:solidFill>
              </a:rPr>
              <a:t>Jan 12th 2008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>
                <a:solidFill>
                  <a:srgbClr val="000000"/>
                </a:solidFill>
              </a:rPr>
              <a:t>Automotive Infrared Pedestrian Detection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7DBF79A-33DF-B84C-A58B-9FC7103001EF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idx="10"/>
          </p:nvPr>
        </p:nvSpPr>
        <p:spPr>
          <a:xfrm>
            <a:off x="609600" y="6245225"/>
            <a:ext cx="1979613" cy="474663"/>
          </a:xfrm>
          <a:prstGeom prst="rect">
            <a:avLst/>
          </a:prstGeom>
        </p:spPr>
        <p:txBody>
          <a:bodyPr/>
          <a:lstStyle>
            <a:lvl1pPr>
              <a:buClr>
                <a:srgbClr val="000000"/>
              </a:buClr>
              <a:buSzPct val="100000"/>
              <a:buFont typeface="Verdana" pitchFamily="32" charset="0"/>
              <a:buNone/>
              <a:defRPr>
                <a:latin typeface="Verdana" pitchFamily="3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>
                <a:solidFill>
                  <a:srgbClr val="FFFFFF"/>
                </a:solidFill>
              </a:rPr>
              <a:t>Jan 12th 2008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>
                <a:solidFill>
                  <a:srgbClr val="000000"/>
                </a:solidFill>
              </a:rPr>
              <a:t>Automotive Infrared Pedestrian Detection</a:t>
            </a:r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248E0D7-C97F-A740-8E21-E9FC5570098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idx="10"/>
          </p:nvPr>
        </p:nvSpPr>
        <p:spPr>
          <a:xfrm>
            <a:off x="609600" y="6245225"/>
            <a:ext cx="1979613" cy="474663"/>
          </a:xfrm>
          <a:prstGeom prst="rect">
            <a:avLst/>
          </a:prstGeom>
        </p:spPr>
        <p:txBody>
          <a:bodyPr/>
          <a:lstStyle>
            <a:lvl1pPr>
              <a:buClr>
                <a:srgbClr val="000000"/>
              </a:buClr>
              <a:buSzPct val="100000"/>
              <a:buFont typeface="Verdana" pitchFamily="32" charset="0"/>
              <a:buNone/>
              <a:defRPr>
                <a:latin typeface="Verdana" pitchFamily="3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>
                <a:solidFill>
                  <a:srgbClr val="FFFFFF"/>
                </a:solidFill>
              </a:rPr>
              <a:t>Jan 12th 2008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>
                <a:solidFill>
                  <a:srgbClr val="000000"/>
                </a:solidFill>
              </a:rPr>
              <a:t>Automotive Infrared Pedestrian Detection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CB24429-A254-BC40-9340-DBB9CF0C6BDC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nuig_logo_new.bmp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38" y="142875"/>
            <a:ext cx="207168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081128C6-4875-E143-B354-D2D36767630F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nuig_logo_new.bmp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38" y="142875"/>
            <a:ext cx="207168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2A550D6-4070-0743-81FA-32F79BDBE633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nuig_logo_new.bmp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38" y="142875"/>
            <a:ext cx="207168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0ED9AB4-D0F3-8545-922A-37425E77A13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nuig_logo_new.bmp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38" y="142875"/>
            <a:ext cx="207168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48DA115-48D8-5F41-9DDD-1A60CDED9D46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nuig_logo_new.bmp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38" y="142875"/>
            <a:ext cx="207168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2250" y="304800"/>
            <a:ext cx="2001838" cy="57134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3112" cy="57134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ADCAF74A-9286-D742-97F3-86ECD5B5CB1F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nuig_logo_new.bmp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38" y="142875"/>
            <a:ext cx="207168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7999413" cy="12144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66738" y="1752600"/>
            <a:ext cx="7999412" cy="20558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6738" y="3960813"/>
            <a:ext cx="7999412" cy="2057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9F74AEA-B5CC-214D-86F8-B148994541D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nuig_logo_new.bmp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38" y="142875"/>
            <a:ext cx="207168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7999413" cy="12144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7999412" cy="20558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738" y="3960813"/>
            <a:ext cx="7999412" cy="2057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C8B5FE4-6312-0A40-860C-2B2F45770ACC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nuig_logo_new.bmp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38" y="142875"/>
            <a:ext cx="207168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7999413" cy="12144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2712" cy="42656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1850" y="1752600"/>
            <a:ext cx="3924300" cy="42656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0E40CD8F-947F-304A-945F-87985E3B41D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7999413" cy="1214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title text format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7999412" cy="426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outline text format</a:t>
            </a:r>
          </a:p>
          <a:p>
            <a:pPr lvl="1"/>
            <a:r>
              <a:rPr lang="en-GB"/>
              <a:t>Second Outline Level</a:t>
            </a:r>
          </a:p>
          <a:p>
            <a:pPr lvl="2"/>
            <a:r>
              <a:rPr lang="en-GB"/>
              <a:t>Third Outline Level</a:t>
            </a:r>
          </a:p>
          <a:p>
            <a:pPr lvl="3"/>
            <a:r>
              <a:rPr lang="en-GB"/>
              <a:t>Fourth Outline Level</a:t>
            </a:r>
          </a:p>
          <a:p>
            <a:pPr lvl="4"/>
            <a:r>
              <a:rPr lang="en-GB"/>
              <a:t>Fifth Outline Level</a:t>
            </a:r>
          </a:p>
          <a:p>
            <a:pPr lvl="4"/>
            <a:r>
              <a:rPr lang="en-GB"/>
              <a:t>Sixth Outline Level</a:t>
            </a:r>
          </a:p>
          <a:p>
            <a:pPr lvl="4"/>
            <a:r>
              <a:rPr lang="en-GB"/>
              <a:t>Seventh Outline Level</a:t>
            </a:r>
          </a:p>
          <a:p>
            <a:pPr lvl="4"/>
            <a:r>
              <a:rPr lang="en-GB"/>
              <a:t>Eighth Outline Level</a:t>
            </a:r>
          </a:p>
          <a:p>
            <a:pPr lvl="4"/>
            <a:r>
              <a:rPr lang="en-GB"/>
              <a:t>Ninth Outline Level</a:t>
            </a:r>
          </a:p>
        </p:txBody>
      </p:sp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1566863"/>
            <a:ext cx="7958138" cy="109537"/>
          </a:xfrm>
          <a:custGeom>
            <a:avLst/>
            <a:gdLst>
              <a:gd name="T0" fmla="*/ 0 w 1000"/>
              <a:gd name="T1" fmla="*/ 0 h 1000"/>
              <a:gd name="T2" fmla="*/ 585 w 1000"/>
              <a:gd name="T3" fmla="*/ 0 h 1000"/>
              <a:gd name="T4" fmla="*/ 585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  <a:gd name="T12" fmla="*/ 0 w 1000"/>
              <a:gd name="T13" fmla="*/ 0 h 1000"/>
              <a:gd name="T14" fmla="*/ 1000 w 1000"/>
              <a:gd name="T15" fmla="*/ 100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rgbClr val="CC0000"/>
          </a:solidFill>
          <a:ln w="9360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Verdana" pitchFamily="32" charset="0"/>
              <a:buNone/>
              <a:defRPr/>
            </a:pPr>
            <a:endParaRPr lang="en-IE">
              <a:latin typeface="Verdana" pitchFamily="32" charset="0"/>
              <a:ea typeface="+mn-ea"/>
              <a:cs typeface="+mn-cs"/>
            </a:endParaRPr>
          </a:p>
        </p:txBody>
      </p:sp>
      <p:sp>
        <p:nvSpPr>
          <p:cNvPr id="1028" name="Line 4"/>
          <p:cNvSpPr>
            <a:spLocks noChangeShapeType="1"/>
          </p:cNvSpPr>
          <p:nvPr/>
        </p:nvSpPr>
        <p:spPr bwMode="auto">
          <a:xfrm>
            <a:off x="609600" y="6172200"/>
            <a:ext cx="7924800" cy="1588"/>
          </a:xfrm>
          <a:prstGeom prst="line">
            <a:avLst/>
          </a:prstGeom>
          <a:noFill/>
          <a:ln w="324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buClr>
                <a:srgbClr val="000000"/>
              </a:buClr>
              <a:buSzPct val="100000"/>
              <a:buFont typeface="Verdana" pitchFamily="32" charset="0"/>
              <a:buNone/>
              <a:defRPr/>
            </a:pPr>
            <a:endParaRPr lang="en-IE">
              <a:latin typeface="Verdana" pitchFamily="32" charset="0"/>
              <a:ea typeface="+mn-ea"/>
              <a:cs typeface="+mn-cs"/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19796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SzPct val="100000"/>
              <a:buFont typeface="Calibri" charset="0"/>
              <a:buNone/>
              <a:defRPr sz="1200">
                <a:solidFill>
                  <a:srgbClr val="000000"/>
                </a:solidFill>
                <a:latin typeface="Calibri" charset="0"/>
                <a:ea typeface="DejaVuSans" charset="0"/>
                <a:cs typeface="DejaVuSans" charset="0"/>
              </a:defRPr>
            </a:lvl1pPr>
          </a:lstStyle>
          <a:p>
            <a:fld id="{9FC1BDAC-0D00-DA4F-897F-8B16C247E83F}" type="slidenum">
              <a:rPr lang="en-GB"/>
              <a:pPr/>
              <a:t>‹#›</a:t>
            </a:fld>
            <a:endParaRPr lang="en-GB"/>
          </a:p>
        </p:txBody>
      </p:sp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667625" y="188913"/>
            <a:ext cx="1223963" cy="546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2" name="Rectangle 6"/>
          <p:cNvSpPr>
            <a:spLocks noGrp="1" noChangeArrowheads="1"/>
          </p:cNvSpPr>
          <p:nvPr>
            <p:ph type="ftr" idx="3"/>
          </p:nvPr>
        </p:nvSpPr>
        <p:spPr>
          <a:xfrm>
            <a:off x="3124200" y="6245225"/>
            <a:ext cx="2894013" cy="474663"/>
          </a:xfrm>
          <a:prstGeom prst="rect">
            <a:avLst/>
          </a:prstGeom>
          <a:ln/>
        </p:spPr>
        <p:txBody>
          <a:bodyPr/>
          <a:lstStyle>
            <a:lvl1pPr algn="ctr">
              <a:buClr>
                <a:srgbClr val="000000"/>
              </a:buClr>
              <a:buSzPct val="100000"/>
              <a:buFont typeface="Verdana" pitchFamily="32" charset="0"/>
              <a:buNone/>
              <a:defRPr sz="900">
                <a:solidFill>
                  <a:schemeClr val="tx1"/>
                </a:solidFill>
                <a:latin typeface="Verdana" pitchFamily="3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/>
              <a:t>Vehicle Detection at Night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94" r:id="rId1"/>
    <p:sldLayoutId id="2147484195" r:id="rId2"/>
    <p:sldLayoutId id="2147484196" r:id="rId3"/>
    <p:sldLayoutId id="2147484197" r:id="rId4"/>
    <p:sldLayoutId id="2147484198" r:id="rId5"/>
    <p:sldLayoutId id="2147484199" r:id="rId6"/>
    <p:sldLayoutId id="2147484200" r:id="rId7"/>
    <p:sldLayoutId id="2147484201" r:id="rId8"/>
    <p:sldLayoutId id="2147484202" r:id="rId9"/>
    <p:sldLayoutId id="2147484203" r:id="rId10"/>
    <p:sldLayoutId id="2147484204" r:id="rId11"/>
    <p:sldLayoutId id="2147484205" r:id="rId12"/>
    <p:sldLayoutId id="2147484206" r:id="rId13"/>
    <p:sldLayoutId id="2147484207" r:id="rId14"/>
  </p:sldLayoutIdLst>
  <p:hf sldNum="0" hdr="0"/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Calibri" charset="0"/>
        <a:defRPr sz="3800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Calibri" charset="0"/>
        <a:defRPr sz="3800">
          <a:solidFill>
            <a:srgbClr val="000000"/>
          </a:solidFill>
          <a:latin typeface="Calibri" pitchFamily="32" charset="0"/>
          <a:ea typeface="AR PL ShanHeiSun Uni" charset="0"/>
          <a:cs typeface="AR PL ShanHeiSun Uni" charset="0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Calibri" charset="0"/>
        <a:defRPr sz="3800">
          <a:solidFill>
            <a:srgbClr val="000000"/>
          </a:solidFill>
          <a:latin typeface="Calibri" pitchFamily="32" charset="0"/>
          <a:ea typeface="AR PL ShanHeiSun Uni" charset="0"/>
          <a:cs typeface="AR PL ShanHeiSun Uni" charset="0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Calibri" charset="0"/>
        <a:defRPr sz="3800">
          <a:solidFill>
            <a:srgbClr val="000000"/>
          </a:solidFill>
          <a:latin typeface="Calibri" pitchFamily="32" charset="0"/>
          <a:ea typeface="AR PL ShanHeiSun Uni" charset="0"/>
          <a:cs typeface="AR PL ShanHeiSun Uni" charset="0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Calibri" charset="0"/>
        <a:defRPr sz="3800">
          <a:solidFill>
            <a:srgbClr val="000000"/>
          </a:solidFill>
          <a:latin typeface="Calibri" pitchFamily="32" charset="0"/>
          <a:ea typeface="AR PL ShanHeiSun Uni" charset="0"/>
          <a:cs typeface="AR PL ShanHeiSun Uni" charset="0"/>
        </a:defRPr>
      </a:lvl5pPr>
      <a:lvl6pPr marL="4572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Calibri" pitchFamily="32" charset="0"/>
        <a:defRPr sz="3800">
          <a:solidFill>
            <a:srgbClr val="000000"/>
          </a:solidFill>
          <a:latin typeface="Calibri" pitchFamily="32" charset="0"/>
          <a:ea typeface="AR PL ShanHeiSun Uni" charset="0"/>
          <a:cs typeface="AR PL ShanHeiSun Uni" charset="0"/>
        </a:defRPr>
      </a:lvl6pPr>
      <a:lvl7pPr marL="9144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Calibri" pitchFamily="32" charset="0"/>
        <a:defRPr sz="3800">
          <a:solidFill>
            <a:srgbClr val="000000"/>
          </a:solidFill>
          <a:latin typeface="Calibri" pitchFamily="32" charset="0"/>
          <a:ea typeface="AR PL ShanHeiSun Uni" charset="0"/>
          <a:cs typeface="AR PL ShanHeiSun Uni" charset="0"/>
        </a:defRPr>
      </a:lvl7pPr>
      <a:lvl8pPr marL="1371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Calibri" pitchFamily="32" charset="0"/>
        <a:defRPr sz="3800">
          <a:solidFill>
            <a:srgbClr val="000000"/>
          </a:solidFill>
          <a:latin typeface="Calibri" pitchFamily="32" charset="0"/>
          <a:ea typeface="AR PL ShanHeiSun Uni" charset="0"/>
          <a:cs typeface="AR PL ShanHeiSun Uni" charset="0"/>
        </a:defRPr>
      </a:lvl8pPr>
      <a:lvl9pPr marL="18288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Calibri" pitchFamily="32" charset="0"/>
        <a:defRPr sz="3800">
          <a:solidFill>
            <a:srgbClr val="000000"/>
          </a:solidFill>
          <a:latin typeface="Calibri" pitchFamily="32" charset="0"/>
          <a:ea typeface="AR PL ShanHeiSun Uni" charset="0"/>
          <a:cs typeface="AR PL ShanHeiSun Uni" charset="0"/>
        </a:defRPr>
      </a:lvl9pPr>
    </p:titleStyle>
    <p:bodyStyle>
      <a:lvl1pPr marL="468313" indent="-468313" algn="l" defTabSz="449263" rtl="0" eaLnBrk="0" fontAlgn="base" hangingPunct="0">
        <a:spcBef>
          <a:spcPts val="750"/>
        </a:spcBef>
        <a:spcAft>
          <a:spcPct val="0"/>
        </a:spcAft>
        <a:buClr>
          <a:srgbClr val="CC0000"/>
        </a:buClr>
        <a:buSzPct val="100000"/>
        <a:buFont typeface="Wingdings" charset="2"/>
        <a:buChar char=""/>
        <a:defRPr sz="3000">
          <a:solidFill>
            <a:srgbClr val="000000"/>
          </a:solidFill>
          <a:latin typeface="+mn-lt"/>
          <a:ea typeface="+mn-ea"/>
          <a:cs typeface="+mn-cs"/>
        </a:defRPr>
      </a:lvl1pPr>
      <a:lvl2pPr marL="906463" indent="-436563" algn="l" defTabSz="449263" rtl="0" eaLnBrk="0" fontAlgn="base" hangingPunct="0">
        <a:spcBef>
          <a:spcPts val="650"/>
        </a:spcBef>
        <a:spcAft>
          <a:spcPct val="0"/>
        </a:spcAft>
        <a:buClr>
          <a:srgbClr val="CC0000"/>
        </a:buClr>
        <a:buSzPct val="100000"/>
        <a:buFont typeface="Wingdings" charset="2"/>
        <a:buChar char=""/>
        <a:defRPr sz="2600">
          <a:solidFill>
            <a:srgbClr val="000000"/>
          </a:solidFill>
          <a:latin typeface="+mn-lt"/>
          <a:ea typeface="+mn-ea"/>
          <a:cs typeface="+mn-cs"/>
        </a:defRPr>
      </a:lvl2pPr>
      <a:lvl3pPr marL="1303338" indent="-393700" algn="l" defTabSz="449263" rtl="0" eaLnBrk="0" fontAlgn="base" hangingPunct="0">
        <a:spcBef>
          <a:spcPts val="575"/>
        </a:spcBef>
        <a:spcAft>
          <a:spcPct val="0"/>
        </a:spcAft>
        <a:buClr>
          <a:srgbClr val="CC0000"/>
        </a:buClr>
        <a:buSzPct val="100000"/>
        <a:buFont typeface="Wingdings" charset="2"/>
        <a:buChar char=""/>
        <a:defRPr sz="2300">
          <a:solidFill>
            <a:srgbClr val="000000"/>
          </a:solidFill>
          <a:latin typeface="+mn-lt"/>
          <a:ea typeface="+mn-ea"/>
          <a:cs typeface="+mn-cs"/>
        </a:defRPr>
      </a:lvl3pPr>
      <a:lvl4pPr marL="1692275" indent="-387350" algn="l" defTabSz="449263" rtl="0" eaLnBrk="0" fontAlgn="base" hangingPunct="0">
        <a:spcBef>
          <a:spcPts val="500"/>
        </a:spcBef>
        <a:spcAft>
          <a:spcPct val="0"/>
        </a:spcAft>
        <a:buClr>
          <a:srgbClr val="CC0000"/>
        </a:buClr>
        <a:buSzPct val="100000"/>
        <a:buFont typeface="Wingdings" charset="2"/>
        <a:buChar char="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92325" indent="-398463" algn="l" defTabSz="449263" rtl="0" eaLnBrk="0" fontAlgn="base" hangingPunct="0">
        <a:spcBef>
          <a:spcPts val="625"/>
        </a:spcBef>
        <a:spcAft>
          <a:spcPct val="0"/>
        </a:spcAft>
        <a:buClr>
          <a:srgbClr val="CC0000"/>
        </a:buClr>
        <a:buSzPct val="100000"/>
        <a:buFont typeface="Wingdings" charset="2"/>
        <a:buChar char="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49525" indent="-398463" algn="l" defTabSz="449263" rtl="0" eaLnBrk="0" fontAlgn="base" hangingPunct="0">
        <a:spcBef>
          <a:spcPts val="625"/>
        </a:spcBef>
        <a:spcAft>
          <a:spcPct val="0"/>
        </a:spcAft>
        <a:buClr>
          <a:srgbClr val="CC0000"/>
        </a:buClr>
        <a:buSzPct val="100000"/>
        <a:buFont typeface="Wingdings" charset="2"/>
        <a:buChar char="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3006725" indent="-398463" algn="l" defTabSz="449263" rtl="0" eaLnBrk="0" fontAlgn="base" hangingPunct="0">
        <a:spcBef>
          <a:spcPts val="625"/>
        </a:spcBef>
        <a:spcAft>
          <a:spcPct val="0"/>
        </a:spcAft>
        <a:buClr>
          <a:srgbClr val="CC0000"/>
        </a:buClr>
        <a:buSzPct val="100000"/>
        <a:buFont typeface="Wingdings" charset="2"/>
        <a:buChar char="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63925" indent="-398463" algn="l" defTabSz="449263" rtl="0" eaLnBrk="0" fontAlgn="base" hangingPunct="0">
        <a:spcBef>
          <a:spcPts val="625"/>
        </a:spcBef>
        <a:spcAft>
          <a:spcPct val="0"/>
        </a:spcAft>
        <a:buClr>
          <a:srgbClr val="CC0000"/>
        </a:buClr>
        <a:buSzPct val="100000"/>
        <a:buFont typeface="Wingdings" charset="2"/>
        <a:buChar char="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921125" indent="-398463" algn="l" defTabSz="449263" rtl="0" eaLnBrk="0" fontAlgn="base" hangingPunct="0">
        <a:spcBef>
          <a:spcPts val="625"/>
        </a:spcBef>
        <a:spcAft>
          <a:spcPct val="0"/>
        </a:spcAft>
        <a:buClr>
          <a:srgbClr val="CC0000"/>
        </a:buClr>
        <a:buSzPct val="100000"/>
        <a:buFont typeface="Wingdings" charset="2"/>
        <a:buChar char="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7999413" cy="1214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title text format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7999412" cy="426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outline text format</a:t>
            </a:r>
          </a:p>
          <a:p>
            <a:pPr lvl="1"/>
            <a:r>
              <a:rPr lang="en-GB"/>
              <a:t>Second Outline Level</a:t>
            </a:r>
          </a:p>
          <a:p>
            <a:pPr lvl="2"/>
            <a:r>
              <a:rPr lang="en-GB"/>
              <a:t>Third Outline Level</a:t>
            </a:r>
          </a:p>
          <a:p>
            <a:pPr lvl="3"/>
            <a:r>
              <a:rPr lang="en-GB"/>
              <a:t>Fourth Outline Level</a:t>
            </a:r>
          </a:p>
          <a:p>
            <a:pPr lvl="4"/>
            <a:r>
              <a:rPr lang="en-GB"/>
              <a:t>Fifth Outline Level</a:t>
            </a:r>
          </a:p>
          <a:p>
            <a:pPr lvl="4"/>
            <a:r>
              <a:rPr lang="en-GB"/>
              <a:t>Sixth Outline Level</a:t>
            </a:r>
          </a:p>
          <a:p>
            <a:pPr lvl="4"/>
            <a:r>
              <a:rPr lang="en-GB"/>
              <a:t>Seventh Outline Level</a:t>
            </a:r>
          </a:p>
          <a:p>
            <a:pPr lvl="4"/>
            <a:r>
              <a:rPr lang="en-GB"/>
              <a:t>Eighth Outline Level</a:t>
            </a:r>
          </a:p>
          <a:p>
            <a:pPr lvl="4"/>
            <a:r>
              <a:rPr lang="en-GB"/>
              <a:t>Ninth Outline Level</a:t>
            </a:r>
          </a:p>
        </p:txBody>
      </p:sp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1566863"/>
            <a:ext cx="7958138" cy="109537"/>
          </a:xfrm>
          <a:custGeom>
            <a:avLst/>
            <a:gdLst>
              <a:gd name="T0" fmla="*/ 0 w 1000"/>
              <a:gd name="T1" fmla="*/ 0 h 1000"/>
              <a:gd name="T2" fmla="*/ 585 w 1000"/>
              <a:gd name="T3" fmla="*/ 0 h 1000"/>
              <a:gd name="T4" fmla="*/ 585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  <a:gd name="T12" fmla="*/ 0 w 1000"/>
              <a:gd name="T13" fmla="*/ 0 h 1000"/>
              <a:gd name="T14" fmla="*/ 1000 w 1000"/>
              <a:gd name="T15" fmla="*/ 100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rgbClr val="CC0000"/>
          </a:solidFill>
          <a:ln w="9360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Verdana" pitchFamily="32" charset="0"/>
              <a:buNone/>
              <a:defRPr/>
            </a:pPr>
            <a:endParaRPr lang="en-IE">
              <a:solidFill>
                <a:srgbClr val="FFFFFF"/>
              </a:solidFill>
              <a:latin typeface="Verdana" pitchFamily="32" charset="0"/>
              <a:ea typeface="+mn-ea"/>
              <a:cs typeface="+mn-cs"/>
            </a:endParaRPr>
          </a:p>
        </p:txBody>
      </p:sp>
      <p:sp>
        <p:nvSpPr>
          <p:cNvPr id="1028" name="Line 4"/>
          <p:cNvSpPr>
            <a:spLocks noChangeShapeType="1"/>
          </p:cNvSpPr>
          <p:nvPr/>
        </p:nvSpPr>
        <p:spPr bwMode="auto">
          <a:xfrm>
            <a:off x="609600" y="6172200"/>
            <a:ext cx="7924800" cy="1588"/>
          </a:xfrm>
          <a:prstGeom prst="line">
            <a:avLst/>
          </a:prstGeom>
          <a:noFill/>
          <a:ln w="324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buClr>
                <a:srgbClr val="000000"/>
              </a:buClr>
              <a:buSzPct val="100000"/>
              <a:buFont typeface="Verdana" pitchFamily="32" charset="0"/>
              <a:buNone/>
              <a:defRPr/>
            </a:pPr>
            <a:endParaRPr lang="en-IE">
              <a:solidFill>
                <a:srgbClr val="FFFFFF"/>
              </a:solidFill>
              <a:latin typeface="Verdana" pitchFamily="32" charset="0"/>
              <a:ea typeface="+mn-ea"/>
              <a:cs typeface="+mn-cs"/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19796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SzPct val="100000"/>
              <a:buFont typeface="Calibri" charset="0"/>
              <a:buNone/>
              <a:defRPr sz="1200">
                <a:solidFill>
                  <a:srgbClr val="000000"/>
                </a:solidFill>
                <a:latin typeface="Calibri" charset="0"/>
                <a:ea typeface="DejaVuSans" charset="0"/>
                <a:cs typeface="DejaVuSans" charset="0"/>
              </a:defRPr>
            </a:lvl1pPr>
          </a:lstStyle>
          <a:p>
            <a:fld id="{9FC1BDAC-0D00-DA4F-897F-8B16C247E83F}" type="slidenum">
              <a:rPr lang="en-GB"/>
              <a:pPr/>
              <a:t>‹#›</a:t>
            </a:fld>
            <a:endParaRPr lang="en-GB"/>
          </a:p>
        </p:txBody>
      </p:sp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667625" y="188913"/>
            <a:ext cx="1223963" cy="546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2" name="Rectangle 6"/>
          <p:cNvSpPr>
            <a:spLocks noGrp="1" noChangeArrowheads="1"/>
          </p:cNvSpPr>
          <p:nvPr>
            <p:ph type="ftr" idx="3"/>
          </p:nvPr>
        </p:nvSpPr>
        <p:spPr>
          <a:xfrm>
            <a:off x="3124200" y="6245225"/>
            <a:ext cx="2894013" cy="474663"/>
          </a:xfrm>
          <a:prstGeom prst="rect">
            <a:avLst/>
          </a:prstGeom>
          <a:ln/>
        </p:spPr>
        <p:txBody>
          <a:bodyPr/>
          <a:lstStyle>
            <a:lvl1pPr algn="ctr">
              <a:buClr>
                <a:srgbClr val="000000"/>
              </a:buClr>
              <a:buSzPct val="100000"/>
              <a:buFont typeface="Verdana" pitchFamily="32" charset="0"/>
              <a:buNone/>
              <a:defRPr sz="900">
                <a:solidFill>
                  <a:schemeClr val="tx1"/>
                </a:solidFill>
                <a:latin typeface="Verdana" pitchFamily="3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>
                <a:solidFill>
                  <a:srgbClr val="000000"/>
                </a:solidFill>
              </a:rPr>
              <a:t>Vehicle Detection at Night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1" r:id="rId1"/>
    <p:sldLayoutId id="2147484222" r:id="rId2"/>
    <p:sldLayoutId id="2147484223" r:id="rId3"/>
    <p:sldLayoutId id="2147484224" r:id="rId4"/>
    <p:sldLayoutId id="2147484225" r:id="rId5"/>
    <p:sldLayoutId id="2147484226" r:id="rId6"/>
    <p:sldLayoutId id="2147484227" r:id="rId7"/>
    <p:sldLayoutId id="2147484228" r:id="rId8"/>
    <p:sldLayoutId id="2147484229" r:id="rId9"/>
    <p:sldLayoutId id="2147484230" r:id="rId10"/>
    <p:sldLayoutId id="2147484231" r:id="rId11"/>
    <p:sldLayoutId id="2147484232" r:id="rId12"/>
    <p:sldLayoutId id="2147484233" r:id="rId13"/>
    <p:sldLayoutId id="2147484234" r:id="rId14"/>
  </p:sldLayoutIdLst>
  <p:hf sldNum="0" hdr="0"/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Calibri" charset="0"/>
        <a:defRPr sz="3800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Calibri" charset="0"/>
        <a:defRPr sz="3800">
          <a:solidFill>
            <a:srgbClr val="000000"/>
          </a:solidFill>
          <a:latin typeface="Calibri" pitchFamily="32" charset="0"/>
          <a:ea typeface="AR PL ShanHeiSun Uni" charset="0"/>
          <a:cs typeface="AR PL ShanHeiSun Uni" charset="0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Calibri" charset="0"/>
        <a:defRPr sz="3800">
          <a:solidFill>
            <a:srgbClr val="000000"/>
          </a:solidFill>
          <a:latin typeface="Calibri" pitchFamily="32" charset="0"/>
          <a:ea typeface="AR PL ShanHeiSun Uni" charset="0"/>
          <a:cs typeface="AR PL ShanHeiSun Uni" charset="0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Calibri" charset="0"/>
        <a:defRPr sz="3800">
          <a:solidFill>
            <a:srgbClr val="000000"/>
          </a:solidFill>
          <a:latin typeface="Calibri" pitchFamily="32" charset="0"/>
          <a:ea typeface="AR PL ShanHeiSun Uni" charset="0"/>
          <a:cs typeface="AR PL ShanHeiSun Uni" charset="0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Calibri" charset="0"/>
        <a:defRPr sz="3800">
          <a:solidFill>
            <a:srgbClr val="000000"/>
          </a:solidFill>
          <a:latin typeface="Calibri" pitchFamily="32" charset="0"/>
          <a:ea typeface="AR PL ShanHeiSun Uni" charset="0"/>
          <a:cs typeface="AR PL ShanHeiSun Uni" charset="0"/>
        </a:defRPr>
      </a:lvl5pPr>
      <a:lvl6pPr marL="4572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Calibri" pitchFamily="32" charset="0"/>
        <a:defRPr sz="3800">
          <a:solidFill>
            <a:srgbClr val="000000"/>
          </a:solidFill>
          <a:latin typeface="Calibri" pitchFamily="32" charset="0"/>
          <a:ea typeface="AR PL ShanHeiSun Uni" charset="0"/>
          <a:cs typeface="AR PL ShanHeiSun Uni" charset="0"/>
        </a:defRPr>
      </a:lvl6pPr>
      <a:lvl7pPr marL="9144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Calibri" pitchFamily="32" charset="0"/>
        <a:defRPr sz="3800">
          <a:solidFill>
            <a:srgbClr val="000000"/>
          </a:solidFill>
          <a:latin typeface="Calibri" pitchFamily="32" charset="0"/>
          <a:ea typeface="AR PL ShanHeiSun Uni" charset="0"/>
          <a:cs typeface="AR PL ShanHeiSun Uni" charset="0"/>
        </a:defRPr>
      </a:lvl7pPr>
      <a:lvl8pPr marL="1371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Calibri" pitchFamily="32" charset="0"/>
        <a:defRPr sz="3800">
          <a:solidFill>
            <a:srgbClr val="000000"/>
          </a:solidFill>
          <a:latin typeface="Calibri" pitchFamily="32" charset="0"/>
          <a:ea typeface="AR PL ShanHeiSun Uni" charset="0"/>
          <a:cs typeface="AR PL ShanHeiSun Uni" charset="0"/>
        </a:defRPr>
      </a:lvl8pPr>
      <a:lvl9pPr marL="18288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Calibri" pitchFamily="32" charset="0"/>
        <a:defRPr sz="3800">
          <a:solidFill>
            <a:srgbClr val="000000"/>
          </a:solidFill>
          <a:latin typeface="Calibri" pitchFamily="32" charset="0"/>
          <a:ea typeface="AR PL ShanHeiSun Uni" charset="0"/>
          <a:cs typeface="AR PL ShanHeiSun Uni" charset="0"/>
        </a:defRPr>
      </a:lvl9pPr>
    </p:titleStyle>
    <p:bodyStyle>
      <a:lvl1pPr marL="468313" indent="-468313" algn="l" defTabSz="449263" rtl="0" eaLnBrk="0" fontAlgn="base" hangingPunct="0">
        <a:spcBef>
          <a:spcPts val="750"/>
        </a:spcBef>
        <a:spcAft>
          <a:spcPct val="0"/>
        </a:spcAft>
        <a:buClr>
          <a:srgbClr val="CC0000"/>
        </a:buClr>
        <a:buSzPct val="100000"/>
        <a:buFont typeface="Wingdings" charset="2"/>
        <a:buChar char=""/>
        <a:defRPr sz="3000">
          <a:solidFill>
            <a:srgbClr val="000000"/>
          </a:solidFill>
          <a:latin typeface="+mn-lt"/>
          <a:ea typeface="+mn-ea"/>
          <a:cs typeface="+mn-cs"/>
        </a:defRPr>
      </a:lvl1pPr>
      <a:lvl2pPr marL="906463" indent="-436563" algn="l" defTabSz="449263" rtl="0" eaLnBrk="0" fontAlgn="base" hangingPunct="0">
        <a:spcBef>
          <a:spcPts val="650"/>
        </a:spcBef>
        <a:spcAft>
          <a:spcPct val="0"/>
        </a:spcAft>
        <a:buClr>
          <a:srgbClr val="CC0000"/>
        </a:buClr>
        <a:buSzPct val="100000"/>
        <a:buFont typeface="Wingdings" charset="2"/>
        <a:buChar char=""/>
        <a:defRPr sz="2600">
          <a:solidFill>
            <a:srgbClr val="000000"/>
          </a:solidFill>
          <a:latin typeface="+mn-lt"/>
          <a:ea typeface="+mn-ea"/>
          <a:cs typeface="+mn-cs"/>
        </a:defRPr>
      </a:lvl2pPr>
      <a:lvl3pPr marL="1303338" indent="-393700" algn="l" defTabSz="449263" rtl="0" eaLnBrk="0" fontAlgn="base" hangingPunct="0">
        <a:spcBef>
          <a:spcPts val="575"/>
        </a:spcBef>
        <a:spcAft>
          <a:spcPct val="0"/>
        </a:spcAft>
        <a:buClr>
          <a:srgbClr val="CC0000"/>
        </a:buClr>
        <a:buSzPct val="100000"/>
        <a:buFont typeface="Wingdings" charset="2"/>
        <a:buChar char=""/>
        <a:defRPr sz="2300">
          <a:solidFill>
            <a:srgbClr val="000000"/>
          </a:solidFill>
          <a:latin typeface="+mn-lt"/>
          <a:ea typeface="+mn-ea"/>
          <a:cs typeface="+mn-cs"/>
        </a:defRPr>
      </a:lvl3pPr>
      <a:lvl4pPr marL="1692275" indent="-387350" algn="l" defTabSz="449263" rtl="0" eaLnBrk="0" fontAlgn="base" hangingPunct="0">
        <a:spcBef>
          <a:spcPts val="500"/>
        </a:spcBef>
        <a:spcAft>
          <a:spcPct val="0"/>
        </a:spcAft>
        <a:buClr>
          <a:srgbClr val="CC0000"/>
        </a:buClr>
        <a:buSzPct val="100000"/>
        <a:buFont typeface="Wingdings" charset="2"/>
        <a:buChar char="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92325" indent="-398463" algn="l" defTabSz="449263" rtl="0" eaLnBrk="0" fontAlgn="base" hangingPunct="0">
        <a:spcBef>
          <a:spcPts val="625"/>
        </a:spcBef>
        <a:spcAft>
          <a:spcPct val="0"/>
        </a:spcAft>
        <a:buClr>
          <a:srgbClr val="CC0000"/>
        </a:buClr>
        <a:buSzPct val="100000"/>
        <a:buFont typeface="Wingdings" charset="2"/>
        <a:buChar char="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49525" indent="-398463" algn="l" defTabSz="449263" rtl="0" eaLnBrk="0" fontAlgn="base" hangingPunct="0">
        <a:spcBef>
          <a:spcPts val="625"/>
        </a:spcBef>
        <a:spcAft>
          <a:spcPct val="0"/>
        </a:spcAft>
        <a:buClr>
          <a:srgbClr val="CC0000"/>
        </a:buClr>
        <a:buSzPct val="100000"/>
        <a:buFont typeface="Wingdings" charset="2"/>
        <a:buChar char="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3006725" indent="-398463" algn="l" defTabSz="449263" rtl="0" eaLnBrk="0" fontAlgn="base" hangingPunct="0">
        <a:spcBef>
          <a:spcPts val="625"/>
        </a:spcBef>
        <a:spcAft>
          <a:spcPct val="0"/>
        </a:spcAft>
        <a:buClr>
          <a:srgbClr val="CC0000"/>
        </a:buClr>
        <a:buSzPct val="100000"/>
        <a:buFont typeface="Wingdings" charset="2"/>
        <a:buChar char="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63925" indent="-398463" algn="l" defTabSz="449263" rtl="0" eaLnBrk="0" fontAlgn="base" hangingPunct="0">
        <a:spcBef>
          <a:spcPts val="625"/>
        </a:spcBef>
        <a:spcAft>
          <a:spcPct val="0"/>
        </a:spcAft>
        <a:buClr>
          <a:srgbClr val="CC0000"/>
        </a:buClr>
        <a:buSzPct val="100000"/>
        <a:buFont typeface="Wingdings" charset="2"/>
        <a:buChar char="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921125" indent="-398463" algn="l" defTabSz="449263" rtl="0" eaLnBrk="0" fontAlgn="base" hangingPunct="0">
        <a:spcBef>
          <a:spcPts val="625"/>
        </a:spcBef>
        <a:spcAft>
          <a:spcPct val="0"/>
        </a:spcAft>
        <a:buClr>
          <a:srgbClr val="CC0000"/>
        </a:buClr>
        <a:buSzPct val="100000"/>
        <a:buFont typeface="Wingdings" charset="2"/>
        <a:buChar char="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Anthony\Dropbox\VQEG\VQEG%20Valeo%20video\crosstraffic%20alert.wmv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Anthony\Dropbox\VQEG\VQEG%20Valeo%20video\pedestrian%20detection.wmv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mw-next-generation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7984" y="2708920"/>
            <a:ext cx="4355976" cy="2939556"/>
          </a:xfrm>
          <a:prstGeom prst="rect">
            <a:avLst/>
          </a:prstGeom>
          <a:solidFill>
            <a:srgbClr val="FFFFFF"/>
          </a:solidFill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16386" name="Text Box 1"/>
          <p:cNvSpPr txBox="1">
            <a:spLocks noChangeArrowheads="1"/>
          </p:cNvSpPr>
          <p:nvPr/>
        </p:nvSpPr>
        <p:spPr bwMode="auto">
          <a:xfrm>
            <a:off x="500063" y="1620838"/>
            <a:ext cx="7929562" cy="187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buSzPct val="100000"/>
              <a:buFont typeface="Calibri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600" dirty="0" smtClean="0">
                <a:solidFill>
                  <a:srgbClr val="000000"/>
                </a:solidFill>
                <a:latin typeface="Calibri" charset="0"/>
              </a:rPr>
              <a:t>Image Quality for Recognition tasks in the Automotive Environment </a:t>
            </a:r>
            <a:endParaRPr lang="en-GB" sz="3600" dirty="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16387" name="Text Box 2"/>
          <p:cNvSpPr txBox="1">
            <a:spLocks noChangeArrowheads="1"/>
          </p:cNvSpPr>
          <p:nvPr/>
        </p:nvSpPr>
        <p:spPr bwMode="auto">
          <a:xfrm>
            <a:off x="577850" y="3500438"/>
            <a:ext cx="8674100" cy="2143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  <a:spcBef>
                <a:spcPts val="600"/>
              </a:spcBef>
              <a:buClr>
                <a:srgbClr val="CC0000"/>
              </a:buClr>
              <a:buSzPct val="100000"/>
              <a:buFont typeface="Wingdings" charset="2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 dirty="0" smtClean="0">
                <a:solidFill>
                  <a:srgbClr val="000000"/>
                </a:solidFill>
                <a:latin typeface="Calibri" charset="0"/>
              </a:rPr>
              <a:t>Anthony </a:t>
            </a:r>
            <a:r>
              <a:rPr lang="en-GB" sz="2400" dirty="0" err="1" smtClean="0">
                <a:solidFill>
                  <a:srgbClr val="000000"/>
                </a:solidFill>
                <a:latin typeface="Calibri" charset="0"/>
              </a:rPr>
              <a:t>Winterlich</a:t>
            </a:r>
            <a:endParaRPr lang="en-GB" sz="2400" dirty="0" smtClean="0">
              <a:solidFill>
                <a:srgbClr val="000000"/>
              </a:solidFill>
              <a:latin typeface="Calibri" charset="0"/>
            </a:endParaRPr>
          </a:p>
          <a:p>
            <a:pPr>
              <a:lnSpc>
                <a:spcPct val="80000"/>
              </a:lnSpc>
              <a:spcBef>
                <a:spcPts val="600"/>
              </a:spcBef>
              <a:buClr>
                <a:srgbClr val="CC0000"/>
              </a:buClr>
              <a:buSzPct val="100000"/>
              <a:buFont typeface="Wingdings" charset="2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dirty="0" smtClean="0">
                <a:solidFill>
                  <a:srgbClr val="000000"/>
                </a:solidFill>
                <a:latin typeface="Calibri" charset="0"/>
              </a:rPr>
              <a:t>Vladimir </a:t>
            </a:r>
            <a:r>
              <a:rPr lang="en-GB" sz="2000" dirty="0" err="1" smtClean="0">
                <a:solidFill>
                  <a:srgbClr val="000000"/>
                </a:solidFill>
                <a:latin typeface="Calibri" charset="0"/>
              </a:rPr>
              <a:t>Zlokolica</a:t>
            </a:r>
            <a:endParaRPr lang="en-GB" sz="2000" dirty="0" smtClean="0">
              <a:solidFill>
                <a:srgbClr val="000000"/>
              </a:solidFill>
              <a:latin typeface="Calibri" charset="0"/>
            </a:endParaRPr>
          </a:p>
          <a:p>
            <a:pPr>
              <a:lnSpc>
                <a:spcPct val="80000"/>
              </a:lnSpc>
              <a:spcBef>
                <a:spcPts val="600"/>
              </a:spcBef>
              <a:buClr>
                <a:srgbClr val="CC0000"/>
              </a:buClr>
              <a:buSzPct val="100000"/>
              <a:buFont typeface="Wingdings" charset="2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dirty="0" smtClean="0">
                <a:solidFill>
                  <a:srgbClr val="000000"/>
                </a:solidFill>
                <a:latin typeface="Calibri" charset="0"/>
              </a:rPr>
              <a:t>Edward Jones </a:t>
            </a:r>
          </a:p>
          <a:p>
            <a:pPr>
              <a:lnSpc>
                <a:spcPct val="80000"/>
              </a:lnSpc>
              <a:spcBef>
                <a:spcPts val="600"/>
              </a:spcBef>
              <a:buClr>
                <a:srgbClr val="CC0000"/>
              </a:buClr>
              <a:buSzPct val="100000"/>
              <a:buFont typeface="Wingdings" charset="2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dirty="0" smtClean="0">
                <a:solidFill>
                  <a:srgbClr val="000000"/>
                </a:solidFill>
                <a:latin typeface="Calibri" charset="0"/>
              </a:rPr>
              <a:t>Martin </a:t>
            </a:r>
            <a:r>
              <a:rPr lang="en-GB" sz="2000" dirty="0" err="1" smtClean="0">
                <a:solidFill>
                  <a:srgbClr val="000000"/>
                </a:solidFill>
                <a:latin typeface="Calibri" charset="0"/>
              </a:rPr>
              <a:t>Glavin</a:t>
            </a:r>
            <a:endParaRPr lang="en-GB" sz="2000" dirty="0" smtClean="0">
              <a:solidFill>
                <a:srgbClr val="000000"/>
              </a:solidFill>
              <a:latin typeface="Calibri" charset="0"/>
            </a:endParaRPr>
          </a:p>
          <a:p>
            <a:pPr>
              <a:lnSpc>
                <a:spcPct val="80000"/>
              </a:lnSpc>
              <a:spcBef>
                <a:spcPts val="600"/>
              </a:spcBef>
              <a:buClr>
                <a:srgbClr val="CC0000"/>
              </a:buClr>
              <a:buSzPct val="100000"/>
              <a:buFont typeface="Wingdings" charset="2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2400" dirty="0">
              <a:solidFill>
                <a:srgbClr val="000000"/>
              </a:solidFill>
              <a:latin typeface="Calibri" charset="0"/>
            </a:endParaRPr>
          </a:p>
          <a:p>
            <a:pPr>
              <a:lnSpc>
                <a:spcPct val="80000"/>
              </a:lnSpc>
              <a:spcBef>
                <a:spcPts val="450"/>
              </a:spcBef>
              <a:buClr>
                <a:srgbClr val="CC0000"/>
              </a:buClr>
              <a:buSzPct val="100000"/>
              <a:buFont typeface="Wingdings" charset="2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>
                <a:solidFill>
                  <a:srgbClr val="000000"/>
                </a:solidFill>
                <a:latin typeface="Calibri" charset="0"/>
              </a:rPr>
              <a:t>Connaught Automotive Research Group</a:t>
            </a:r>
          </a:p>
          <a:p>
            <a:pPr>
              <a:lnSpc>
                <a:spcPct val="80000"/>
              </a:lnSpc>
              <a:spcBef>
                <a:spcPts val="450"/>
              </a:spcBef>
              <a:buClr>
                <a:srgbClr val="CC0000"/>
              </a:buClr>
              <a:buSzPct val="100000"/>
              <a:buFont typeface="Wingdings" charset="2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>
                <a:solidFill>
                  <a:srgbClr val="000000"/>
                </a:solidFill>
                <a:latin typeface="Calibri" charset="0"/>
              </a:rPr>
              <a:t>Electrical &amp; Electronic Engineering</a:t>
            </a:r>
          </a:p>
          <a:p>
            <a:pPr>
              <a:lnSpc>
                <a:spcPct val="80000"/>
              </a:lnSpc>
              <a:spcBef>
                <a:spcPts val="450"/>
              </a:spcBef>
              <a:buClr>
                <a:srgbClr val="CC0000"/>
              </a:buClr>
              <a:buSzPct val="100000"/>
              <a:buFont typeface="Wingdings" charset="2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>
                <a:solidFill>
                  <a:srgbClr val="000000"/>
                </a:solidFill>
                <a:latin typeface="Calibri" charset="0"/>
              </a:rPr>
              <a:t>National University of Ireland, Galway</a:t>
            </a:r>
          </a:p>
        </p:txBody>
      </p:sp>
      <p:pic>
        <p:nvPicPr>
          <p:cNvPr id="1638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7413" y="6000750"/>
            <a:ext cx="1692275" cy="577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7" name="Picture 6" descr="Vale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520" y="0"/>
            <a:ext cx="2195736" cy="1137989"/>
          </a:xfrm>
          <a:prstGeom prst="rect">
            <a:avLst/>
          </a:prstGeom>
        </p:spPr>
      </p:pic>
      <p:pic>
        <p:nvPicPr>
          <p:cNvPr id="8" name="Picture 7" descr="IRC Logo hi-resolution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915816" y="116632"/>
            <a:ext cx="3203848" cy="854359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rosstraffic alert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2042177" y="1844824"/>
            <a:ext cx="5382799" cy="4037099"/>
          </a:xfrm>
          <a:prstGeom prst="rect">
            <a:avLst/>
          </a:prstGeom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574674" y="304800"/>
            <a:ext cx="8317806" cy="1216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buSzPct val="100000"/>
              <a:buFont typeface="Calibri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800" dirty="0" smtClean="0">
                <a:solidFill>
                  <a:srgbClr val="000000"/>
                </a:solidFill>
                <a:latin typeface="Calibri" pitchFamily="34" charset="0"/>
              </a:rPr>
              <a:t>Current Applications for object detection</a:t>
            </a:r>
            <a:endParaRPr lang="en-GB" sz="2400" dirty="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edestrian detection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907704" y="1844824"/>
            <a:ext cx="5380800" cy="4035600"/>
          </a:xfrm>
          <a:prstGeom prst="rect">
            <a:avLst/>
          </a:prstGeom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574674" y="304800"/>
            <a:ext cx="8317806" cy="1216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buSzPct val="100000"/>
              <a:buFont typeface="Calibri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800" dirty="0" smtClean="0">
                <a:solidFill>
                  <a:srgbClr val="000000"/>
                </a:solidFill>
                <a:latin typeface="Calibri" pitchFamily="34" charset="0"/>
              </a:rPr>
              <a:t>Current Applications for object detection</a:t>
            </a:r>
            <a:endParaRPr lang="en-GB" sz="2400" dirty="0">
              <a:solidFill>
                <a:srgbClr val="000000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085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0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755576" y="548680"/>
            <a:ext cx="8001000" cy="10525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ctr">
              <a:buClr>
                <a:srgbClr val="000000"/>
              </a:buClr>
              <a:buSzPct val="100000"/>
              <a:buFont typeface="Calibri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000" dirty="0" smtClean="0">
                <a:solidFill>
                  <a:srgbClr val="000000"/>
                </a:solidFill>
                <a:latin typeface="Calibri" pitchFamily="34" charset="0"/>
              </a:rPr>
              <a:t>Object Detection &amp; 3D depth modelling</a:t>
            </a:r>
            <a:endParaRPr lang="en-GB" sz="3000" dirty="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66738" y="1752600"/>
            <a:ext cx="7461646" cy="42686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925513" lvl="1" indent="-468313" eaLnBrk="0" hangingPunct="0">
              <a:spcBef>
                <a:spcPts val="750"/>
              </a:spcBef>
              <a:buClr>
                <a:srgbClr val="CC0000"/>
              </a:buClr>
              <a:buSzPct val="100000"/>
              <a:buFont typeface="Wingdings" pitchFamily="2" charset="2"/>
              <a:buChar char="q"/>
            </a:pPr>
            <a:endParaRPr lang="en-IE" sz="3000" kern="0" dirty="0" smtClean="0">
              <a:solidFill>
                <a:srgbClr val="000000"/>
              </a:solidFill>
              <a:latin typeface="Calibri"/>
            </a:endParaRPr>
          </a:p>
          <a:p>
            <a:pPr marL="925513" lvl="1" indent="-468313" eaLnBrk="0" hangingPunct="0">
              <a:spcBef>
                <a:spcPts val="750"/>
              </a:spcBef>
              <a:buClr>
                <a:srgbClr val="CC0000"/>
              </a:buClr>
              <a:buSzPct val="100000"/>
              <a:buFont typeface="Wingdings" pitchFamily="2" charset="2"/>
              <a:buChar char="q"/>
            </a:pPr>
            <a:endParaRPr lang="en-IE" sz="3000" kern="0" dirty="0" smtClean="0">
              <a:solidFill>
                <a:srgbClr val="000000"/>
              </a:solidFill>
              <a:latin typeface="Calibri"/>
            </a:endParaRPr>
          </a:p>
          <a:p>
            <a:pPr marL="1382713" lvl="2" indent="-468313" eaLnBrk="0" hangingPunct="0">
              <a:spcBef>
                <a:spcPts val="750"/>
              </a:spcBef>
              <a:buClr>
                <a:srgbClr val="CC0000"/>
              </a:buClr>
              <a:buSzPct val="100000"/>
              <a:buFont typeface="Wingdings" pitchFamily="2" charset="2"/>
              <a:buChar char="§"/>
            </a:pPr>
            <a:r>
              <a:rPr lang="en-IE" sz="2800" kern="0" dirty="0" smtClean="0">
                <a:solidFill>
                  <a:srgbClr val="000000"/>
                </a:solidFill>
                <a:latin typeface="Calibri"/>
              </a:rPr>
              <a:t>Feature Detection</a:t>
            </a:r>
          </a:p>
          <a:p>
            <a:pPr marL="1382713" lvl="2" indent="-468313" eaLnBrk="0" hangingPunct="0">
              <a:spcBef>
                <a:spcPts val="750"/>
              </a:spcBef>
              <a:buClr>
                <a:srgbClr val="CC0000"/>
              </a:buClr>
              <a:buSzPct val="100000"/>
              <a:buFont typeface="Wingdings" pitchFamily="2" charset="2"/>
              <a:buChar char="§"/>
            </a:pPr>
            <a:endParaRPr lang="en-IE" sz="2800" kern="0" dirty="0" smtClean="0">
              <a:solidFill>
                <a:srgbClr val="000000"/>
              </a:solidFill>
              <a:latin typeface="Calibri"/>
            </a:endParaRPr>
          </a:p>
          <a:p>
            <a:pPr marL="1382713" lvl="2" indent="-468313" eaLnBrk="0" hangingPunct="0">
              <a:spcBef>
                <a:spcPts val="750"/>
              </a:spcBef>
              <a:buClr>
                <a:srgbClr val="CC0000"/>
              </a:buClr>
              <a:buSzPct val="100000"/>
              <a:buFont typeface="Wingdings" pitchFamily="2" charset="2"/>
              <a:buChar char="§"/>
            </a:pPr>
            <a:r>
              <a:rPr lang="en-IE" sz="2800" kern="0" dirty="0" smtClean="0">
                <a:solidFill>
                  <a:srgbClr val="000000"/>
                </a:solidFill>
                <a:latin typeface="Calibri"/>
              </a:rPr>
              <a:t>Motion Vector Field</a:t>
            </a:r>
          </a:p>
          <a:p>
            <a:pPr marL="1382713" lvl="2" indent="-468313" eaLnBrk="0" hangingPunct="0">
              <a:spcBef>
                <a:spcPts val="750"/>
              </a:spcBef>
              <a:buClr>
                <a:srgbClr val="CC0000"/>
              </a:buClr>
              <a:buSzPct val="100000"/>
              <a:buFont typeface="Wingdings" pitchFamily="2" charset="2"/>
              <a:buChar char="§"/>
            </a:pPr>
            <a:endParaRPr lang="en-IE" sz="2800" kern="0" dirty="0" smtClean="0">
              <a:solidFill>
                <a:srgbClr val="000000"/>
              </a:solidFill>
              <a:latin typeface="Calibri"/>
            </a:endParaRPr>
          </a:p>
          <a:p>
            <a:pPr marL="925513" lvl="1" indent="-468313" eaLnBrk="0" hangingPunct="0">
              <a:spcBef>
                <a:spcPts val="750"/>
              </a:spcBef>
              <a:buClr>
                <a:srgbClr val="CC0000"/>
              </a:buClr>
              <a:buSzPct val="100000"/>
            </a:pPr>
            <a:endParaRPr lang="en-IE" sz="4800" kern="0" dirty="0" smtClean="0">
              <a:solidFill>
                <a:srgbClr val="000000"/>
              </a:solidFill>
              <a:latin typeface="Calibri"/>
            </a:endParaRPr>
          </a:p>
          <a:p>
            <a:pPr marL="925513" lvl="1" indent="-468313" eaLnBrk="0" hangingPunct="0">
              <a:spcBef>
                <a:spcPts val="750"/>
              </a:spcBef>
              <a:buClr>
                <a:srgbClr val="CC0000"/>
              </a:buClr>
              <a:buSzPct val="100000"/>
            </a:pPr>
            <a:endParaRPr lang="en-IE" sz="3000" kern="0" dirty="0" smtClean="0">
              <a:solidFill>
                <a:srgbClr val="000000"/>
              </a:solidFill>
              <a:latin typeface="Calibri"/>
            </a:endParaRPr>
          </a:p>
          <a:p>
            <a:pPr marL="468313" indent="-468313">
              <a:spcBef>
                <a:spcPts val="750"/>
              </a:spcBef>
              <a:buClr>
                <a:srgbClr val="CC0000"/>
              </a:buClr>
              <a:buSzPct val="100000"/>
              <a:buFont typeface="Wingdings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IE" sz="300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755576" y="548680"/>
            <a:ext cx="8001000" cy="10525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ctr">
              <a:buClr>
                <a:srgbClr val="000000"/>
              </a:buClr>
              <a:buSzPct val="100000"/>
              <a:buFont typeface="Calibri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000" dirty="0" smtClean="0">
                <a:solidFill>
                  <a:srgbClr val="000000"/>
                </a:solidFill>
                <a:latin typeface="Calibri" pitchFamily="34" charset="0"/>
              </a:rPr>
              <a:t>Object Detection &amp; 3D depth modelling</a:t>
            </a:r>
            <a:endParaRPr lang="en-GB" sz="3000" dirty="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66738" y="1752600"/>
            <a:ext cx="7461646" cy="42686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925513" lvl="1" indent="-468313" eaLnBrk="0" hangingPunct="0">
              <a:spcBef>
                <a:spcPts val="750"/>
              </a:spcBef>
              <a:buClr>
                <a:srgbClr val="CC0000"/>
              </a:buClr>
              <a:buSzPct val="100000"/>
              <a:buFont typeface="Wingdings" pitchFamily="2" charset="2"/>
              <a:buChar char="q"/>
            </a:pPr>
            <a:endParaRPr lang="en-IE" sz="3000" kern="0" dirty="0" smtClean="0">
              <a:solidFill>
                <a:srgbClr val="000000"/>
              </a:solidFill>
              <a:latin typeface="Calibri"/>
            </a:endParaRPr>
          </a:p>
          <a:p>
            <a:pPr marL="925513" lvl="1" indent="-468313" eaLnBrk="0" hangingPunct="0">
              <a:spcBef>
                <a:spcPts val="750"/>
              </a:spcBef>
              <a:buClr>
                <a:srgbClr val="CC0000"/>
              </a:buClr>
              <a:buSzPct val="100000"/>
              <a:buFont typeface="Wingdings" pitchFamily="2" charset="2"/>
              <a:buChar char="q"/>
            </a:pPr>
            <a:endParaRPr lang="en-IE" sz="3000" kern="0" dirty="0" smtClean="0">
              <a:solidFill>
                <a:srgbClr val="000000"/>
              </a:solidFill>
              <a:latin typeface="Calibri"/>
            </a:endParaRPr>
          </a:p>
          <a:p>
            <a:pPr marL="1382713" lvl="2" indent="-468313" eaLnBrk="0" hangingPunct="0">
              <a:spcBef>
                <a:spcPts val="750"/>
              </a:spcBef>
              <a:buClr>
                <a:srgbClr val="CC0000"/>
              </a:buClr>
              <a:buSzPct val="100000"/>
              <a:buFont typeface="Wingdings" pitchFamily="2" charset="2"/>
              <a:buChar char="§"/>
            </a:pPr>
            <a:r>
              <a:rPr lang="en-IE" sz="2800" kern="0" dirty="0" smtClean="0">
                <a:solidFill>
                  <a:srgbClr val="000000"/>
                </a:solidFill>
                <a:latin typeface="Calibri"/>
              </a:rPr>
              <a:t>HDR/Contrast</a:t>
            </a:r>
          </a:p>
          <a:p>
            <a:pPr marL="1382713" lvl="2" indent="-468313" eaLnBrk="0" hangingPunct="0">
              <a:spcBef>
                <a:spcPts val="750"/>
              </a:spcBef>
              <a:buClr>
                <a:srgbClr val="CC0000"/>
              </a:buClr>
              <a:buSzPct val="100000"/>
              <a:buFont typeface="Wingdings" pitchFamily="2" charset="2"/>
              <a:buChar char="§"/>
            </a:pPr>
            <a:endParaRPr lang="en-IE" sz="2800" kern="0" dirty="0" smtClean="0">
              <a:solidFill>
                <a:srgbClr val="000000"/>
              </a:solidFill>
              <a:latin typeface="Calibri"/>
            </a:endParaRPr>
          </a:p>
          <a:p>
            <a:pPr marL="1382713" lvl="2" indent="-468313" eaLnBrk="0" hangingPunct="0">
              <a:spcBef>
                <a:spcPts val="750"/>
              </a:spcBef>
              <a:buClr>
                <a:srgbClr val="CC0000"/>
              </a:buClr>
              <a:buSzPct val="100000"/>
              <a:buFont typeface="Wingdings" pitchFamily="2" charset="2"/>
              <a:buChar char="§"/>
            </a:pPr>
            <a:r>
              <a:rPr lang="en-IE" sz="2800" kern="0" dirty="0" smtClean="0">
                <a:solidFill>
                  <a:srgbClr val="000000"/>
                </a:solidFill>
                <a:latin typeface="Calibri"/>
              </a:rPr>
              <a:t>Noise</a:t>
            </a:r>
          </a:p>
          <a:p>
            <a:pPr marL="1382713" lvl="2" indent="-468313" eaLnBrk="0" hangingPunct="0">
              <a:spcBef>
                <a:spcPts val="750"/>
              </a:spcBef>
              <a:buClr>
                <a:srgbClr val="CC0000"/>
              </a:buClr>
              <a:buSzPct val="100000"/>
              <a:buFont typeface="Wingdings" pitchFamily="2" charset="2"/>
              <a:buChar char="§"/>
            </a:pPr>
            <a:endParaRPr lang="en-IE" sz="2800" kern="0" dirty="0">
              <a:solidFill>
                <a:srgbClr val="000000"/>
              </a:solidFill>
              <a:latin typeface="Calibri"/>
            </a:endParaRPr>
          </a:p>
          <a:p>
            <a:pPr marL="1382713" lvl="2" indent="-468313" eaLnBrk="0" hangingPunct="0">
              <a:spcBef>
                <a:spcPts val="750"/>
              </a:spcBef>
              <a:buClr>
                <a:srgbClr val="CC0000"/>
              </a:buClr>
              <a:buSzPct val="100000"/>
              <a:buFont typeface="Wingdings" pitchFamily="2" charset="2"/>
              <a:buChar char="§"/>
            </a:pPr>
            <a:r>
              <a:rPr lang="en-IE" sz="2800" kern="0" dirty="0">
                <a:solidFill>
                  <a:srgbClr val="000000"/>
                </a:solidFill>
                <a:latin typeface="Calibri"/>
              </a:rPr>
              <a:t>S</a:t>
            </a:r>
            <a:r>
              <a:rPr lang="en-IE" sz="2800" kern="0" dirty="0" smtClean="0">
                <a:solidFill>
                  <a:srgbClr val="000000"/>
                </a:solidFill>
                <a:latin typeface="Calibri"/>
              </a:rPr>
              <a:t>harpness</a:t>
            </a:r>
          </a:p>
          <a:p>
            <a:pPr marL="1382713" lvl="2" indent="-468313" eaLnBrk="0" hangingPunct="0">
              <a:spcBef>
                <a:spcPts val="750"/>
              </a:spcBef>
              <a:buClr>
                <a:srgbClr val="CC0000"/>
              </a:buClr>
              <a:buSzPct val="100000"/>
              <a:buFont typeface="Wingdings" pitchFamily="2" charset="2"/>
              <a:buChar char="§"/>
            </a:pPr>
            <a:endParaRPr lang="en-IE" sz="2800" kern="0" dirty="0" smtClean="0">
              <a:solidFill>
                <a:srgbClr val="000000"/>
              </a:solidFill>
              <a:latin typeface="Calibri"/>
            </a:endParaRPr>
          </a:p>
          <a:p>
            <a:pPr marL="925513" lvl="1" indent="-468313" eaLnBrk="0" hangingPunct="0">
              <a:spcBef>
                <a:spcPts val="750"/>
              </a:spcBef>
              <a:buClr>
                <a:srgbClr val="CC0000"/>
              </a:buClr>
              <a:buSzPct val="100000"/>
            </a:pPr>
            <a:endParaRPr lang="en-IE" sz="4800" kern="0" dirty="0" smtClean="0">
              <a:solidFill>
                <a:srgbClr val="000000"/>
              </a:solidFill>
              <a:latin typeface="Calibri"/>
            </a:endParaRPr>
          </a:p>
          <a:p>
            <a:pPr marL="925513" lvl="1" indent="-468313" eaLnBrk="0" hangingPunct="0">
              <a:spcBef>
                <a:spcPts val="750"/>
              </a:spcBef>
              <a:buClr>
                <a:srgbClr val="CC0000"/>
              </a:buClr>
              <a:buSzPct val="100000"/>
            </a:pPr>
            <a:endParaRPr lang="en-IE" sz="3000" kern="0" dirty="0" smtClean="0">
              <a:solidFill>
                <a:srgbClr val="000000"/>
              </a:solidFill>
              <a:latin typeface="Calibri"/>
            </a:endParaRPr>
          </a:p>
          <a:p>
            <a:pPr marL="468313" indent="-468313">
              <a:spcBef>
                <a:spcPts val="750"/>
              </a:spcBef>
              <a:buClr>
                <a:srgbClr val="CC0000"/>
              </a:buClr>
              <a:buSzPct val="100000"/>
              <a:buFont typeface="Wingdings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IE" sz="300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4006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02011"/>
            <a:ext cx="9145245" cy="3430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574674" y="304800"/>
            <a:ext cx="8317806" cy="1216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ctr">
              <a:buClr>
                <a:srgbClr val="000000"/>
              </a:buClr>
              <a:buSzPct val="100000"/>
              <a:buFont typeface="Calibri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800" dirty="0" smtClean="0">
                <a:solidFill>
                  <a:srgbClr val="000000"/>
                </a:solidFill>
                <a:latin typeface="Calibri" pitchFamily="34" charset="0"/>
              </a:rPr>
              <a:t>Radial distortion</a:t>
            </a:r>
            <a:endParaRPr lang="en-GB" sz="2400" dirty="0">
              <a:solidFill>
                <a:srgbClr val="000000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176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755576" y="548680"/>
            <a:ext cx="8001000" cy="10525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ctr">
              <a:buClr>
                <a:srgbClr val="000000"/>
              </a:buClr>
              <a:buSzPct val="100000"/>
              <a:buFont typeface="Calibri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600" dirty="0" smtClean="0">
                <a:solidFill>
                  <a:srgbClr val="000000"/>
                </a:solidFill>
                <a:latin typeface="Calibri" pitchFamily="34" charset="0"/>
              </a:rPr>
              <a:t>Objective Image Quality  Metrics</a:t>
            </a:r>
            <a:endParaRPr lang="en-GB" sz="3600" dirty="0">
              <a:solidFill>
                <a:srgbClr val="000000"/>
              </a:solidFill>
              <a:latin typeface="Calibri" charset="0"/>
            </a:endParaRPr>
          </a:p>
        </p:txBody>
      </p:sp>
      <p:pic>
        <p:nvPicPr>
          <p:cNvPr id="48130" name="Picture 2" descr="C:\Users\Anthony\Desktop\PedDetData\true_positives\originals\35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492896"/>
            <a:ext cx="2448272" cy="2178118"/>
          </a:xfrm>
          <a:prstGeom prst="rect">
            <a:avLst/>
          </a:prstGeom>
          <a:noFill/>
        </p:spPr>
      </p:pic>
      <p:pic>
        <p:nvPicPr>
          <p:cNvPr id="48131" name="Picture 3" descr="C:\Users\Anthony\Desktop\PedDetData\true_positives\originals\58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2492896"/>
            <a:ext cx="2784309" cy="2088232"/>
          </a:xfrm>
          <a:prstGeom prst="rect">
            <a:avLst/>
          </a:prstGeom>
          <a:noFill/>
        </p:spPr>
      </p:pic>
      <p:pic>
        <p:nvPicPr>
          <p:cNvPr id="48132" name="Picture 4" descr="C:\Users\Anthony\Desktop\PedDetData\true_positives\originals\83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2636912"/>
            <a:ext cx="2592288" cy="194421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11560" y="1916832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err="1" smtClean="0">
                <a:solidFill>
                  <a:srgbClr val="000000"/>
                </a:solidFill>
              </a:rPr>
              <a:t>PennFudan</a:t>
            </a:r>
            <a:r>
              <a:rPr lang="en-IE" dirty="0" smtClean="0">
                <a:solidFill>
                  <a:srgbClr val="000000"/>
                </a:solidFill>
              </a:rPr>
              <a:t> Dataset</a:t>
            </a:r>
            <a:endParaRPr lang="en-IE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99592" y="486916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rgbClr val="000000"/>
                </a:solidFill>
              </a:rPr>
              <a:t> PNG format</a:t>
            </a:r>
            <a:endParaRPr lang="en-IE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7584" y="5373216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rgbClr val="000000"/>
                </a:solidFill>
                <a:latin typeface="Calibri"/>
              </a:rPr>
              <a:t>580x516 = 876KB</a:t>
            </a:r>
            <a:endParaRPr lang="en-IE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47864" y="1700808"/>
            <a:ext cx="24482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rgbClr val="000000"/>
                </a:solidFill>
              </a:rPr>
              <a:t>Daimler Mono </a:t>
            </a:r>
            <a:r>
              <a:rPr lang="en-IE" dirty="0" err="1" smtClean="0">
                <a:solidFill>
                  <a:srgbClr val="000000"/>
                </a:solidFill>
              </a:rPr>
              <a:t>Ped</a:t>
            </a:r>
            <a:r>
              <a:rPr lang="en-IE" dirty="0" smtClean="0">
                <a:solidFill>
                  <a:srgbClr val="000000"/>
                </a:solidFill>
              </a:rPr>
              <a:t>. Detection Benchmark dataset</a:t>
            </a:r>
            <a:endParaRPr lang="en-IE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07904" y="4869160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rgbClr val="000000"/>
                </a:solidFill>
              </a:rPr>
              <a:t>PGM format</a:t>
            </a:r>
            <a:endParaRPr lang="en-IE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19872" y="5373216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rgbClr val="000000"/>
                </a:solidFill>
                <a:latin typeface="Calibri"/>
              </a:rPr>
              <a:t>640x480 VGA  = 300KB</a:t>
            </a:r>
            <a:endParaRPr lang="en-IE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84168" y="1700808"/>
            <a:ext cx="30598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dirty="0" smtClean="0">
                <a:solidFill>
                  <a:srgbClr val="000000"/>
                </a:solidFill>
              </a:rPr>
              <a:t>CVC Dataset:</a:t>
            </a:r>
          </a:p>
          <a:p>
            <a:pPr algn="ctr"/>
            <a:r>
              <a:rPr lang="en-IE" sz="1200" dirty="0" smtClean="0">
                <a:solidFill>
                  <a:srgbClr val="000000"/>
                </a:solidFill>
              </a:rPr>
              <a:t>Computer Vision </a:t>
            </a:r>
            <a:r>
              <a:rPr lang="en-IE" sz="1200" dirty="0" err="1" smtClean="0">
                <a:solidFill>
                  <a:srgbClr val="000000"/>
                </a:solidFill>
              </a:rPr>
              <a:t>Center</a:t>
            </a:r>
            <a:r>
              <a:rPr lang="en-IE" sz="1200" dirty="0" smtClean="0">
                <a:solidFill>
                  <a:srgbClr val="000000"/>
                </a:solidFill>
              </a:rPr>
              <a:t>,</a:t>
            </a:r>
          </a:p>
          <a:p>
            <a:pPr algn="ctr"/>
            <a:r>
              <a:rPr lang="en-IE" sz="1200" dirty="0" smtClean="0">
                <a:solidFill>
                  <a:srgbClr val="000000"/>
                </a:solidFill>
              </a:rPr>
              <a:t>Autonomous University of Barcelona</a:t>
            </a:r>
            <a:endParaRPr lang="en-IE" sz="1200" dirty="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60232" y="486916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rgbClr val="000000"/>
                </a:solidFill>
              </a:rPr>
              <a:t> PNG format</a:t>
            </a:r>
            <a:endParaRPr lang="en-IE" dirty="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44208" y="5373216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rgbClr val="000000"/>
                </a:solidFill>
                <a:latin typeface="Calibri"/>
              </a:rPr>
              <a:t>640x480 x3 = 900KB</a:t>
            </a:r>
            <a:endParaRPr lang="en-IE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etric_tabl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76" y="2636912"/>
            <a:ext cx="7325748" cy="254353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11560" y="5445224"/>
            <a:ext cx="79928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600" dirty="0" smtClean="0">
                <a:solidFill>
                  <a:schemeClr val="tx1"/>
                </a:solidFill>
              </a:rPr>
              <a:t>SSIM performs reasonably well across all distortion types</a:t>
            </a:r>
            <a:endParaRPr lang="en-IE" sz="1600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5576" y="1988840"/>
            <a:ext cx="79928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600" dirty="0" smtClean="0">
                <a:solidFill>
                  <a:schemeClr val="tx1"/>
                </a:solidFill>
              </a:rPr>
              <a:t>The Pearson correlation coefficients of metric score to detection rates 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755576" y="548680"/>
            <a:ext cx="8001000" cy="10525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ctr">
              <a:buClr>
                <a:srgbClr val="000000"/>
              </a:buClr>
              <a:buSzPct val="100000"/>
              <a:buFont typeface="Calibri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600" dirty="0" smtClean="0">
                <a:solidFill>
                  <a:srgbClr val="000000"/>
                </a:solidFill>
                <a:latin typeface="Calibri" pitchFamily="34" charset="0"/>
              </a:rPr>
              <a:t>Objective Image Quality  Metrics</a:t>
            </a:r>
            <a:endParaRPr lang="en-GB" sz="3600" dirty="0">
              <a:solidFill>
                <a:srgbClr val="000000"/>
              </a:solidFill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476672"/>
            <a:ext cx="3229291" cy="232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476672"/>
            <a:ext cx="3229291" cy="232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3645024"/>
            <a:ext cx="2862750" cy="230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3645024"/>
            <a:ext cx="3204000" cy="230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620688"/>
            <a:ext cx="3048000" cy="2286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620688"/>
            <a:ext cx="3040380" cy="2286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717032"/>
            <a:ext cx="3015090" cy="2286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717032"/>
            <a:ext cx="2999465" cy="2286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87624" y="2996952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chemeClr val="tx1"/>
                </a:solidFill>
              </a:rPr>
              <a:t>Reference image</a:t>
            </a:r>
            <a:endParaRPr lang="en-IE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76056" y="3068960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chemeClr val="tx1"/>
                </a:solidFill>
              </a:rPr>
              <a:t>HOG features of reference</a:t>
            </a:r>
            <a:endParaRPr lang="en-IE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75656" y="6237312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chemeClr val="tx1"/>
                </a:solidFill>
              </a:rPr>
              <a:t>compression</a:t>
            </a:r>
            <a:endParaRPr lang="en-IE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40152" y="6237312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 smtClean="0">
                <a:solidFill>
                  <a:schemeClr val="tx1"/>
                </a:solidFill>
              </a:rPr>
              <a:t>      noise</a:t>
            </a:r>
            <a:endParaRPr lang="en-IE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988840"/>
            <a:ext cx="3609626" cy="1800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4149080"/>
            <a:ext cx="3680198" cy="1800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3528" y="2708920"/>
            <a:ext cx="45592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A “lost edge” due to noise corruption</a:t>
            </a:r>
            <a:r>
              <a:rPr lang="en-US" dirty="0" smtClean="0"/>
              <a:t>.</a:t>
            </a:r>
            <a:endParaRPr lang="en-IE" dirty="0"/>
          </a:p>
        </p:txBody>
      </p:sp>
      <p:sp>
        <p:nvSpPr>
          <p:cNvPr id="5" name="Rectangle 4"/>
          <p:cNvSpPr/>
          <p:nvPr/>
        </p:nvSpPr>
        <p:spPr>
          <a:xfrm>
            <a:off x="323528" y="479715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An incorrectly detected edge due to a loss of high frequency components.</a:t>
            </a:r>
            <a:endParaRPr lang="en-IE" dirty="0">
              <a:solidFill>
                <a:schemeClr val="tx1"/>
              </a:solidFill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755576" y="548680"/>
            <a:ext cx="8001000" cy="10525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ctr">
              <a:buClr>
                <a:srgbClr val="000000"/>
              </a:buClr>
              <a:buSzPct val="100000"/>
              <a:buFont typeface="Calibri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IE" sz="4000" dirty="0" smtClean="0">
              <a:solidFill>
                <a:srgbClr val="000000"/>
              </a:solidFill>
              <a:latin typeface="Calibri" pitchFamily="34" charset="0"/>
            </a:endParaRPr>
          </a:p>
          <a:p>
            <a:pPr algn="ctr">
              <a:buClr>
                <a:srgbClr val="000000"/>
              </a:buClr>
              <a:buSzPct val="100000"/>
              <a:buFont typeface="Calibri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IE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en-IE" sz="2400" dirty="0" smtClean="0">
                <a:solidFill>
                  <a:schemeClr val="tx1"/>
                </a:solidFill>
                <a:latin typeface="+mn-lt"/>
              </a:rPr>
              <a:t>An Oriented Gradient based Image Quality Metric for Pedestrian Detection Performance Evaluation</a:t>
            </a:r>
            <a:endParaRPr lang="en-GB" sz="24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556792"/>
            <a:ext cx="6838950" cy="466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755576" y="548680"/>
            <a:ext cx="8001000" cy="10525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ctr">
              <a:buClr>
                <a:srgbClr val="000000"/>
              </a:buClr>
              <a:buSzPct val="100000"/>
              <a:buFont typeface="Calibri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600" dirty="0" smtClean="0">
                <a:solidFill>
                  <a:srgbClr val="000000"/>
                </a:solidFill>
                <a:latin typeface="Calibri" pitchFamily="34" charset="0"/>
              </a:rPr>
              <a:t>Research Goal</a:t>
            </a:r>
            <a:endParaRPr lang="en-GB" sz="3600" dirty="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566738" y="1752600"/>
            <a:ext cx="7461646" cy="42686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925513" lvl="1" indent="-468313" eaLnBrk="0" hangingPunct="0">
              <a:spcBef>
                <a:spcPts val="750"/>
              </a:spcBef>
              <a:buClr>
                <a:srgbClr val="CC0000"/>
              </a:buClr>
              <a:buSzPct val="100000"/>
              <a:buFont typeface="Wingdings" pitchFamily="2" charset="2"/>
              <a:buChar char="q"/>
            </a:pPr>
            <a:endParaRPr lang="en-IE" sz="3000" kern="0" dirty="0" smtClean="0">
              <a:solidFill>
                <a:srgbClr val="000000"/>
              </a:solidFill>
              <a:latin typeface="Calibri"/>
            </a:endParaRPr>
          </a:p>
          <a:p>
            <a:pPr marL="925513" lvl="1" indent="-468313" eaLnBrk="0" hangingPunct="0">
              <a:spcBef>
                <a:spcPts val="750"/>
              </a:spcBef>
              <a:buClr>
                <a:srgbClr val="CC0000"/>
              </a:buClr>
              <a:buSzPct val="100000"/>
              <a:buFont typeface="Wingdings" pitchFamily="2" charset="2"/>
              <a:buChar char="q"/>
            </a:pPr>
            <a:endParaRPr lang="en-IE" sz="3000" kern="0" dirty="0" smtClean="0">
              <a:solidFill>
                <a:srgbClr val="000000"/>
              </a:solidFill>
              <a:latin typeface="Calibri"/>
            </a:endParaRPr>
          </a:p>
          <a:p>
            <a:pPr marL="1382713" lvl="2" indent="-468313" eaLnBrk="0" hangingPunct="0">
              <a:spcBef>
                <a:spcPts val="750"/>
              </a:spcBef>
              <a:buClr>
                <a:srgbClr val="CC0000"/>
              </a:buClr>
              <a:buSzPct val="100000"/>
              <a:buFont typeface="Wingdings" pitchFamily="2" charset="2"/>
              <a:buChar char="§"/>
            </a:pPr>
            <a:r>
              <a:rPr lang="en-IE" sz="2800" kern="0" dirty="0" smtClean="0">
                <a:solidFill>
                  <a:srgbClr val="000000"/>
                </a:solidFill>
                <a:latin typeface="Calibri"/>
              </a:rPr>
              <a:t>Image Quality Metric for motion tracking/feature detection for automotive images.</a:t>
            </a:r>
            <a:endParaRPr lang="en-IE" sz="2800" kern="0" dirty="0" smtClean="0">
              <a:solidFill>
                <a:srgbClr val="000000"/>
              </a:solidFill>
              <a:latin typeface="Calibri"/>
            </a:endParaRPr>
          </a:p>
          <a:p>
            <a:pPr marL="1382713" lvl="2" indent="-468313" eaLnBrk="0" hangingPunct="0">
              <a:spcBef>
                <a:spcPts val="750"/>
              </a:spcBef>
              <a:buClr>
                <a:srgbClr val="CC0000"/>
              </a:buClr>
              <a:buSzPct val="100000"/>
              <a:buFont typeface="Wingdings" pitchFamily="2" charset="2"/>
              <a:buChar char="§"/>
            </a:pPr>
            <a:endParaRPr lang="en-IE" sz="2800" kern="0" dirty="0" smtClean="0">
              <a:solidFill>
                <a:srgbClr val="000000"/>
              </a:solidFill>
              <a:latin typeface="Calibri"/>
            </a:endParaRPr>
          </a:p>
          <a:p>
            <a:pPr marL="1382713" lvl="2" indent="-468313" eaLnBrk="0" hangingPunct="0">
              <a:spcBef>
                <a:spcPts val="750"/>
              </a:spcBef>
              <a:buClr>
                <a:srgbClr val="CC0000"/>
              </a:buClr>
              <a:buSzPct val="100000"/>
              <a:buFont typeface="Wingdings" pitchFamily="2" charset="2"/>
              <a:buChar char="§"/>
            </a:pPr>
            <a:endParaRPr lang="en-IE" sz="2800" kern="0" dirty="0" smtClean="0">
              <a:solidFill>
                <a:srgbClr val="000000"/>
              </a:solidFill>
              <a:latin typeface="Calibri"/>
            </a:endParaRPr>
          </a:p>
          <a:p>
            <a:pPr marL="1382713" lvl="2" indent="-468313" eaLnBrk="0" hangingPunct="0">
              <a:spcBef>
                <a:spcPts val="750"/>
              </a:spcBef>
              <a:buClr>
                <a:srgbClr val="CC0000"/>
              </a:buClr>
              <a:buSzPct val="100000"/>
              <a:buFont typeface="Wingdings" pitchFamily="2" charset="2"/>
              <a:buChar char="§"/>
            </a:pPr>
            <a:endParaRPr lang="en-IE" sz="2800" kern="0" dirty="0" smtClean="0">
              <a:solidFill>
                <a:srgbClr val="000000"/>
              </a:solidFill>
              <a:latin typeface="Calibri"/>
            </a:endParaRPr>
          </a:p>
          <a:p>
            <a:pPr marL="925513" lvl="1" indent="-468313" eaLnBrk="0" hangingPunct="0">
              <a:spcBef>
                <a:spcPts val="750"/>
              </a:spcBef>
              <a:buClr>
                <a:srgbClr val="CC0000"/>
              </a:buClr>
              <a:buSzPct val="100000"/>
            </a:pPr>
            <a:endParaRPr lang="en-IE" sz="4800" kern="0" dirty="0" smtClean="0">
              <a:solidFill>
                <a:srgbClr val="000000"/>
              </a:solidFill>
              <a:latin typeface="Calibri"/>
            </a:endParaRPr>
          </a:p>
          <a:p>
            <a:pPr marL="925513" lvl="1" indent="-468313" eaLnBrk="0" hangingPunct="0">
              <a:spcBef>
                <a:spcPts val="750"/>
              </a:spcBef>
              <a:buClr>
                <a:srgbClr val="CC0000"/>
              </a:buClr>
              <a:buSzPct val="100000"/>
            </a:pPr>
            <a:endParaRPr lang="en-IE" sz="3000" kern="0" dirty="0" smtClean="0">
              <a:solidFill>
                <a:srgbClr val="000000"/>
              </a:solidFill>
              <a:latin typeface="Calibri"/>
            </a:endParaRPr>
          </a:p>
          <a:p>
            <a:pPr marL="468313" indent="-468313">
              <a:spcBef>
                <a:spcPts val="750"/>
              </a:spcBef>
              <a:buClr>
                <a:srgbClr val="CC0000"/>
              </a:buClr>
              <a:buSzPct val="100000"/>
              <a:buFont typeface="Wingdings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IE" sz="300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4664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755576" y="548680"/>
            <a:ext cx="8001000" cy="10525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ctr">
              <a:buClr>
                <a:srgbClr val="000000"/>
              </a:buClr>
              <a:buSzPct val="100000"/>
              <a:buFont typeface="Calibri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4000" dirty="0" smtClean="0">
                <a:solidFill>
                  <a:srgbClr val="000000"/>
                </a:solidFill>
                <a:latin typeface="Calibri" pitchFamily="34" charset="0"/>
              </a:rPr>
              <a:t>Thank You!</a:t>
            </a:r>
            <a:endParaRPr lang="en-GB" sz="4000" dirty="0">
              <a:solidFill>
                <a:srgbClr val="000000"/>
              </a:solidFill>
              <a:latin typeface="Calibri" charset="0"/>
            </a:endParaRPr>
          </a:p>
        </p:txBody>
      </p:sp>
      <p:pic>
        <p:nvPicPr>
          <p:cNvPr id="5" name="Picture 4" descr="new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9672" y="1988840"/>
            <a:ext cx="5892984" cy="3976780"/>
          </a:xfrm>
          <a:prstGeom prst="rect">
            <a:avLst/>
          </a:prstGeom>
        </p:spPr>
      </p:pic>
      <p:pic>
        <p:nvPicPr>
          <p:cNvPr id="4" name="Picture 3" descr="Vale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0"/>
            <a:ext cx="2195736" cy="11379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7413" y="6000750"/>
            <a:ext cx="1692275" cy="577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8" name="Picture 7" descr="IRC Logo hi-resolutio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15816" y="116632"/>
            <a:ext cx="3203848" cy="8543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Calibri"/>
        <a:ea typeface="AR PL ShanHeiSun Uni"/>
        <a:cs typeface="AR PL ShanHeiSun Uni"/>
      </a:majorFont>
      <a:minorFont>
        <a:latin typeface="Calibri"/>
        <a:ea typeface="AR PL ShanHeiSun Uni"/>
        <a:cs typeface="AR PL ShanHeiSun Un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Verdana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Verdana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Verdana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Verdana" pitchFamily="32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Calibri"/>
        <a:ea typeface="AR PL ShanHeiSun Uni"/>
        <a:cs typeface="AR PL ShanHeiSun Uni"/>
      </a:majorFont>
      <a:minorFont>
        <a:latin typeface="Calibri"/>
        <a:ea typeface="AR PL ShanHeiSun Uni"/>
        <a:cs typeface="AR PL ShanHeiSun Un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Verdana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Verdana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Verdana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Verdana" pitchFamily="32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34391</TotalTime>
  <Words>195</Words>
  <Application>Microsoft Office PowerPoint</Application>
  <PresentationFormat>On-screen Show (4:3)</PresentationFormat>
  <Paragraphs>66</Paragraphs>
  <Slides>14</Slides>
  <Notes>3</Notes>
  <HiddenSlides>0</HiddenSlides>
  <MMClips>2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Objective Metrics in Image Quality</dc:title>
  <dc:creator>Anthony Winterlich</dc:creator>
  <cp:lastModifiedBy>Anthony</cp:lastModifiedBy>
  <cp:revision>1613</cp:revision>
  <dcterms:created xsi:type="dcterms:W3CDTF">2009-12-16T16:43:36Z</dcterms:created>
  <dcterms:modified xsi:type="dcterms:W3CDTF">2013-07-07T21:23:57Z</dcterms:modified>
</cp:coreProperties>
</file>