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684" r:id="rId2"/>
    <p:sldMasterId id="2147483696" r:id="rId3"/>
  </p:sldMasterIdLst>
  <p:notesMasterIdLst>
    <p:notesMasterId r:id="rId15"/>
  </p:notesMasterIdLst>
  <p:sldIdLst>
    <p:sldId id="264" r:id="rId4"/>
    <p:sldId id="266" r:id="rId5"/>
    <p:sldId id="270" r:id="rId6"/>
    <p:sldId id="259" r:id="rId7"/>
    <p:sldId id="271" r:id="rId8"/>
    <p:sldId id="262" r:id="rId9"/>
    <p:sldId id="258" r:id="rId10"/>
    <p:sldId id="261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A7AA7-02D3-48EE-84D6-C352325527F0}" type="datetimeFigureOut">
              <a:rPr lang="pl-PL" smtClean="0"/>
              <a:t>2013-07-07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9A987-289B-4BBB-8D6E-7276AC4E6B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6147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7D5AAA-D5F2-46ED-9315-11D6A81D901D}" type="slidenum">
              <a:rPr lang="en-GB">
                <a:solidFill>
                  <a:srgbClr val="000000"/>
                </a:solidFill>
              </a:rPr>
              <a:pPr/>
              <a:t>1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6788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DD08C16-428F-4AE8-AE37-B99FDBEA8BDB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623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28DFAC-3018-4FC4-805B-BE1100A3AF5A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49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E5D038-B89E-47A4-AE22-7EF3A76AAE35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92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7576F3-6459-4782-9DCD-F2B4823DB586}" type="datetime1">
              <a:rPr lang="en-US" smtClean="0"/>
              <a:t>7/7/2013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5074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F80D72-9175-44B2-AA5B-31F539B59CCD}" type="datetime1">
              <a:rPr lang="en-US" smtClean="0"/>
              <a:t>7/7/2013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583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1DD7CCC-08E0-4836-A6CF-09C436EDF93B}" type="datetime1">
              <a:rPr lang="en-US" smtClean="0"/>
              <a:t>7/7/2013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122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93C015-1BD7-4869-AFC2-49B419CD8E91}" type="datetime1">
              <a:rPr lang="en-US" smtClean="0"/>
              <a:t>7/7/2013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963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9CAEBC-86F7-4C37-9C94-75BC7A2E3D4A}" type="datetime1">
              <a:rPr lang="en-US" smtClean="0"/>
              <a:t>7/7/2013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62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778249-06E7-4972-9471-CF454FEC2379}" type="datetime1">
              <a:rPr lang="en-US" smtClean="0"/>
              <a:t>7/7/2013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69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3296810-A80C-41F9-81A3-64F12DB1784F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521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9D89E7-8CE6-4869-958F-FE59957FABA6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AA855-35F1-4505-93A5-F4B5FD7ABE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4558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801A43-526E-49FD-B5EA-0294B08DCCD4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74D782-7339-42E0-85EB-9FA392256A92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6248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36460FB-772D-4829-B4FE-F5DAA4837C7A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4EB1F5-9732-4ED8-B822-F9A80F699102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900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236DC55-4C71-4560-B84F-3648D1929999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A00E43-9121-4418-A98B-4D1FC228E1B8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4416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7CC380-E729-40B5-93B9-A20E436E811C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F8419F-D8A2-4ECE-AB8C-F37286B82E39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800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01D6D8-7583-41C5-ACED-CC3D376D3EC1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A2888-BFB6-4DC5-AE1F-2649E86ACC3D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64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6D7C92-03BE-4183-B8F5-B7A785731D9A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12ECBA-8277-4F1E-BDBF-FC5CFB520BC5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2981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A94779-C8FF-4226-878F-31C0B91C3DCF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BB7473-BD43-45E5-8ACA-762910A7D3B8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02053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3BCABE-6009-469A-80C5-BE724AF99CCF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41D5F-D57A-418C-974A-C9B7F58B6531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183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73AF7A-E1B8-40BA-8B46-24633DE08AD8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36DE69-5720-4110-A91B-12E0760E0323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899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78C165-641C-4666-B6CF-37DAE6001E93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931F7C-3C10-4F03-81C1-424F755D1252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923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C53D679-C670-4CBF-BD13-72611ED9B285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579A07-821C-4D1A-A085-98F31D7965F2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3861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77E3F9-2189-4B1C-A7EE-E7521D4F6466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592C4B-5A9D-45B2-810C-724F04EC8505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78063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  <a:lvl2pPr>
              <a:defRPr>
                <a:latin typeface="Myriad Web Pro" panose="020B0503030403020204" pitchFamily="34" charset="-18"/>
              </a:defRPr>
            </a:lvl2pPr>
            <a:lvl3pPr>
              <a:defRPr>
                <a:latin typeface="Myriad Web Pro" panose="020B0503030403020204" pitchFamily="34" charset="-18"/>
              </a:defRPr>
            </a:lvl3pPr>
            <a:lvl4pPr>
              <a:defRPr>
                <a:latin typeface="Myriad Web Pro" panose="020B0503030403020204" pitchFamily="34" charset="-18"/>
              </a:defRPr>
            </a:lvl4pPr>
            <a:lvl5pPr>
              <a:defRPr>
                <a:latin typeface="Myriad Web Pro" panose="020B0503030403020204" pitchFamily="34" charset="-18"/>
              </a:defRPr>
            </a:lvl5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</a:lstStyle>
          <a:p>
            <a:fld id="{05430D4A-4333-4096-BFB4-9501D1B26242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 dirty="0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Myriad Web Pro" panose="020B0503030403020204" pitchFamily="34" charset="-18"/>
              </a:defRPr>
            </a:lvl1pPr>
          </a:lstStyle>
          <a:p>
            <a:fld id="{0CFC7885-4FE7-4640-9677-95CB92ACD640}" type="slidenum">
              <a:rPr lang="pl-PL" smtClean="0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43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B61892-4C04-4CD8-94F1-792B0FA1936F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F728B4-E6FD-4963-BDC9-1765DD08EB10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41880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547813" y="1628775"/>
            <a:ext cx="3492500" cy="44973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192713" y="1628775"/>
            <a:ext cx="3494087" cy="44973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558B08C-8508-4ABB-A624-A6C95F93B755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DEF1C-2112-4436-AAB4-F77028002200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0524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6CE8E6-E84A-4569-8668-D88FD801CFA5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4C4870-B634-41F5-A78D-2EB87E114D2E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233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1E09F9D-2446-4386-BBF4-F11688D7AF35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4069BC-0F33-4995-908E-800EE3B71ECB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52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8EB7B3-3009-4937-A753-0BEBEF120882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D885A1-E39C-48F8-90FB-19EE4BC6A1F6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229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D3B49D-59AE-4BE9-AC9F-953526C05F20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DE1159-EABA-41A2-9839-76D71C633E63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62991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B3EC05-4291-489A-BC7E-CBFF23DFB0B0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17104B-21E5-4CDA-A98B-EDE5EE230667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7638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47E1D58-CEBC-420C-8416-86973572E33C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E8DDA1-3526-4FF4-B1C3-B25F8A70AAA0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0690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902450" y="476250"/>
            <a:ext cx="1784350" cy="564991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547813" y="476250"/>
            <a:ext cx="5202237" cy="564991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2CB9D4-56D7-400D-90D7-19ECFF676DA5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9A44DF-8E42-4220-AD88-2F22B0CCC5FD}" type="slidenum">
              <a:rPr lang="pl-PL">
                <a:solidFill>
                  <a:srgbClr val="000000"/>
                </a:solidFill>
              </a:rPr>
              <a:pPr/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451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Myriad Web Pro" panose="020B0503030403020204" pitchFamily="34" charset="-18"/>
              </a:defRPr>
            </a:lvl1pPr>
          </a:lstStyle>
          <a:p>
            <a:fld id="{6E1AEDF5-20EF-4078-AAA5-C431BD3E7C0F}" type="datetime1">
              <a:rPr lang="en-US" smtClean="0"/>
              <a:t>7/7/2013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Myriad Web Pro" panose="020B0503030403020204" pitchFamily="34" charset="-18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Myriad Web Pro" panose="020B0503030403020204" pitchFamily="34" charset="-18"/>
              </a:defRPr>
            </a:lvl1pPr>
          </a:lstStyle>
          <a:p>
            <a:fld id="{038AA855-35F1-4505-93A5-F4B5FD7ABE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40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Myriad Web Pro" panose="020B0503030403020204" pitchFamily="34" charset="-18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1EAC81-F6B6-4604-A459-C99528E471A5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5BC399-91A8-40D8-9E98-29B0EC2D9731}" type="slidenum">
              <a:rPr lang="pl-PL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829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/>
  <p:txStyles>
    <p:titleStyle>
      <a:lvl1pPr algn="l" rtl="0" fontAlgn="base"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476250"/>
            <a:ext cx="7138987" cy="941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47813" y="1628775"/>
            <a:ext cx="7138987" cy="449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Myriad Web Pro" panose="020B0503030403020204" pitchFamily="34" charset="-1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1F3DDC-682A-46B8-92F8-265CA196901D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Myriad Web Pro" panose="020B0503030403020204" pitchFamily="34" charset="-1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Myriad Web Pro" panose="020B0503030403020204" pitchFamily="34" charset="-1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4FDA149-1E73-44AD-B3D6-0D237F936C31}" type="slidenum">
              <a:rPr lang="pl-PL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72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hf hdr="0" ftr="0"/>
  <p:txStyles>
    <p:titleStyle>
      <a:lvl1pPr algn="l" rtl="0" fontAlgn="base">
        <a:spcBef>
          <a:spcPct val="0"/>
        </a:spcBef>
        <a:spcAft>
          <a:spcPct val="0"/>
        </a:spcAft>
        <a:defRPr sz="2200" b="1" kern="1200">
          <a:solidFill>
            <a:schemeClr val="tx2"/>
          </a:solidFill>
          <a:latin typeface="Myriad Web Pro" panose="020B0503030403020204" pitchFamily="34" charset="-18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 kern="1200">
          <a:solidFill>
            <a:schemeClr val="tx1"/>
          </a:solidFill>
          <a:latin typeface="Myriad Web Pro" panose="020B0503030403020204" pitchFamily="34" charset="-18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vq.kt.agh.edu.pl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30438" y="2716213"/>
            <a:ext cx="6157912" cy="1504950"/>
          </a:xfrm>
          <a:noFill/>
          <a:ln/>
        </p:spPr>
        <p:txBody>
          <a:bodyPr lIns="0" tIns="0" rIns="0" bIns="0" anchor="t"/>
          <a:lstStyle/>
          <a:p>
            <a:pPr algn="l">
              <a:lnSpc>
                <a:spcPts val="3800"/>
              </a:lnSpc>
            </a:pPr>
            <a:r>
              <a:rPr lang="en-US" sz="3000" dirty="0" smtClean="0">
                <a:solidFill>
                  <a:schemeClr val="tx1"/>
                </a:solidFill>
              </a:rPr>
              <a:t>Monitoring </a:t>
            </a:r>
            <a:r>
              <a:rPr lang="en-US" sz="3000" dirty="0">
                <a:solidFill>
                  <a:schemeClr val="tx1"/>
                </a:solidFill>
              </a:rPr>
              <a:t>Of Audio Visual Quality From Key </a:t>
            </a:r>
            <a:r>
              <a:rPr lang="en-US" sz="3000" dirty="0" smtClean="0">
                <a:solidFill>
                  <a:schemeClr val="tx1"/>
                </a:solidFill>
              </a:rPr>
              <a:t>Indicators</a:t>
            </a:r>
            <a:r>
              <a:rPr lang="pl-PL" sz="3000" dirty="0" smtClean="0">
                <a:solidFill>
                  <a:schemeClr val="tx1"/>
                </a:solidFill>
              </a:rPr>
              <a:t> (</a:t>
            </a:r>
            <a:r>
              <a:rPr lang="en-US" sz="3000" dirty="0">
                <a:solidFill>
                  <a:schemeClr val="tx1"/>
                </a:solidFill>
              </a:rPr>
              <a:t>MOAVI</a:t>
            </a:r>
            <a:r>
              <a:rPr lang="pl-PL" sz="3000" dirty="0" smtClean="0">
                <a:solidFill>
                  <a:schemeClr val="tx1"/>
                </a:solidFill>
              </a:rPr>
              <a:t>)</a:t>
            </a:r>
            <a:endParaRPr lang="pl-PL" sz="3000" dirty="0">
              <a:solidFill>
                <a:schemeClr val="tx1"/>
              </a:solidFill>
              <a:latin typeface="Myriad Web Pro" panose="020B0503030403020204" pitchFamily="34" charset="-18"/>
            </a:endParaRPr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2230438" y="4292600"/>
            <a:ext cx="6157912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lnSpc>
                <a:spcPts val="2400"/>
              </a:lnSpc>
              <a:spcBef>
                <a:spcPct val="0"/>
              </a:spcBef>
              <a:spcAft>
                <a:spcPct val="0"/>
              </a:spcAft>
            </a:pPr>
            <a:r>
              <a:rPr lang="pl-PL" sz="1800" u="sng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Mikołaj Leszczuk</a:t>
            </a:r>
            <a:r>
              <a:rPr lang="pl-PL" sz="18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, Lucjan Janowski,</a:t>
            </a:r>
            <a:br>
              <a:rPr lang="pl-PL" sz="18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</a:br>
            <a:r>
              <a:rPr lang="pl-PL" sz="18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Ignacio Blanco, Mateusz Hanusiak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2230438" y="5434013"/>
            <a:ext cx="6157912" cy="839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1pPr>
            <a:lvl2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 fontAlgn="base">
              <a:lnSpc>
                <a:spcPts val="1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>Faculty of Computer Science, Electronics and Telecommunications</a:t>
            </a:r>
            <a: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/>
            </a:r>
            <a:b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</a:br>
            <a:r>
              <a:rPr lang="en-US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>Department of Telecommunications</a:t>
            </a:r>
            <a: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/>
            </a:r>
            <a:b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</a:br>
            <a: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  <a:t/>
            </a:r>
            <a:br>
              <a:rPr lang="pl-PL" sz="1100" dirty="0">
                <a:solidFill>
                  <a:srgbClr val="000000"/>
                </a:solidFill>
                <a:latin typeface="Myriad Web Pro" panose="020B0503030403020204" pitchFamily="34" charset="-18"/>
              </a:rPr>
            </a:br>
            <a:r>
              <a:rPr lang="en-US" sz="11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Ghent</a:t>
            </a:r>
            <a:r>
              <a:rPr lang="pl-PL" sz="1100" dirty="0" smtClean="0">
                <a:solidFill>
                  <a:srgbClr val="000000"/>
                </a:solidFill>
                <a:latin typeface="Myriad Web Pro" panose="020B0503030403020204" pitchFamily="34" charset="-18"/>
              </a:rPr>
              <a:t>, </a:t>
            </a:r>
            <a:fld id="{939176AA-1140-4936-97A9-D25545839B3D}" type="datetime1">
              <a:rPr lang="en-US" sz="1100" smtClean="0">
                <a:solidFill>
                  <a:srgbClr val="000000"/>
                </a:solidFill>
                <a:latin typeface="Myriad Web Pro" panose="020B0503030403020204" pitchFamily="34" charset="-18"/>
              </a:rPr>
              <a:pPr fontAlgn="base">
                <a:lnSpc>
                  <a:spcPts val="1600"/>
                </a:lnSpc>
                <a:spcBef>
                  <a:spcPct val="0"/>
                </a:spcBef>
                <a:spcAft>
                  <a:spcPct val="0"/>
                </a:spcAft>
              </a:pPr>
              <a:t>7/7/2013</a:t>
            </a:fld>
            <a:endParaRPr lang="pl-PL" sz="600" dirty="0">
              <a:solidFill>
                <a:srgbClr val="000000"/>
              </a:solidFill>
              <a:latin typeface="Myriad Web Pro" panose="020B0503030403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36229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000" dirty="0"/>
              <a:t>Monitoring Of Audio Visual Quality From Key Indicators</a:t>
            </a:r>
            <a:r>
              <a:rPr lang="pl-PL" sz="3000" dirty="0"/>
              <a:t> (</a:t>
            </a:r>
            <a:r>
              <a:rPr lang="en-US" sz="3000" dirty="0"/>
              <a:t>MOAVI)</a:t>
            </a:r>
            <a:endParaRPr lang="pl-PL" sz="30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Myriad Web Pro" panose="020B0503030403020204" pitchFamily="34" charset="-18"/>
              </a:rPr>
              <a:t>Mission</a:t>
            </a:r>
          </a:p>
          <a:p>
            <a:pPr lvl="1"/>
            <a:r>
              <a:rPr lang="en-US" i="1" dirty="0"/>
              <a:t>“To collaboratively develop No-Reference models for monitoring audio-visual service </a:t>
            </a:r>
            <a:r>
              <a:rPr lang="en-US" i="1" dirty="0" smtClean="0"/>
              <a:t>quality”</a:t>
            </a:r>
            <a:endParaRPr lang="en-US" i="1" dirty="0"/>
          </a:p>
          <a:p>
            <a:r>
              <a:rPr lang="en-US" b="1" dirty="0" smtClean="0">
                <a:latin typeface="Myriad Web Pro" panose="020B0503030403020204" pitchFamily="34" charset="-18"/>
              </a:rPr>
              <a:t>Goals</a:t>
            </a:r>
            <a:endParaRPr lang="en-US" dirty="0" smtClean="0">
              <a:latin typeface="Myriad Web Pro" panose="020B0503030403020204" pitchFamily="34" charset="-18"/>
            </a:endParaRPr>
          </a:p>
          <a:p>
            <a:pPr lvl="1"/>
            <a:r>
              <a:rPr lang="en-US" dirty="0"/>
              <a:t>To develop set of key indicators describing service quality in general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select subsets for each potential application</a:t>
            </a:r>
          </a:p>
          <a:p>
            <a:pPr lvl="1"/>
            <a:r>
              <a:rPr lang="en-US" dirty="0" smtClean="0"/>
              <a:t>To </a:t>
            </a:r>
            <a:r>
              <a:rPr lang="en-US" dirty="0"/>
              <a:t>concentrate on models based on key indicators contrary to models predicting overall </a:t>
            </a:r>
            <a:r>
              <a:rPr lang="en-US" dirty="0" smtClean="0"/>
              <a:t>quality</a:t>
            </a:r>
            <a:endParaRPr lang="pl-PL" dirty="0" smtClean="0">
              <a:latin typeface="Myriad Web Pro" panose="020B0503030403020204" pitchFamily="34" charset="-18"/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816F3C-0865-4F56-8AF2-DE5CF6C26443}" type="slidenum">
              <a:rPr lang="pl-PL" smtClean="0">
                <a:latin typeface="Myriad Web Pro" panose="020B0503030403020204" pitchFamily="34" charset="-18"/>
              </a:rPr>
              <a:t>2</a:t>
            </a:fld>
            <a:endParaRPr lang="pl-PL" dirty="0">
              <a:latin typeface="Myriad Web Pro" panose="020B0503030403020204" pitchFamily="34" charset="-18"/>
            </a:endParaRP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38B93-36B1-4B6B-AB04-877C334CF41E}" type="datetime1">
              <a:rPr lang="en-US" smtClean="0">
                <a:solidFill>
                  <a:srgbClr val="000000"/>
                </a:solidFill>
              </a:rPr>
              <a:t>7/7/2013</a:t>
            </a:fld>
            <a:endParaRPr lang="pl-P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845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000" dirty="0" smtClean="0"/>
              <a:t>Monitoring Of Audio Visual Quality From Key Indicators</a:t>
            </a:r>
            <a:r>
              <a:rPr lang="pl-PL" sz="3000" dirty="0" smtClean="0"/>
              <a:t> (</a:t>
            </a:r>
            <a:r>
              <a:rPr lang="en-US" sz="3000" dirty="0" smtClean="0"/>
              <a:t>MOAVI)</a:t>
            </a:r>
            <a:endParaRPr lang="en-US" sz="3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u="sng" dirty="0" smtClean="0"/>
              <a:t>RECENT WORK:</a:t>
            </a:r>
          </a:p>
          <a:p>
            <a:pPr marL="0" indent="0">
              <a:buNone/>
            </a:pPr>
            <a:endParaRPr lang="es-ES" sz="2400" dirty="0" smtClean="0"/>
          </a:p>
          <a:p>
            <a:pPr marL="0" indent="0">
              <a:buNone/>
            </a:pPr>
            <a:endParaRPr lang="es-ES" sz="2400" dirty="0"/>
          </a:p>
          <a:p>
            <a:pPr marL="0" indent="0">
              <a:buNone/>
            </a:pPr>
            <a:endParaRPr lang="es-ES" sz="2400" dirty="0" smtClean="0"/>
          </a:p>
        </p:txBody>
      </p:sp>
      <p:sp>
        <p:nvSpPr>
          <p:cNvPr id="6" name="5 Elipse"/>
          <p:cNvSpPr/>
          <p:nvPr/>
        </p:nvSpPr>
        <p:spPr>
          <a:xfrm>
            <a:off x="3563888" y="2132856"/>
            <a:ext cx="241987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MUTE</a:t>
            </a:r>
            <a:endParaRPr lang="en-US" dirty="0">
              <a:solidFill>
                <a:schemeClr val="tx1"/>
              </a:solidFill>
              <a:latin typeface="Myriad Web Pro" panose="020B0503030403020204" pitchFamily="34" charset="-18"/>
            </a:endParaRPr>
          </a:p>
        </p:txBody>
      </p:sp>
      <p:sp>
        <p:nvSpPr>
          <p:cNvPr id="7" name="6 Elipse"/>
          <p:cNvSpPr/>
          <p:nvPr/>
        </p:nvSpPr>
        <p:spPr>
          <a:xfrm>
            <a:off x="3851919" y="2852936"/>
            <a:ext cx="2131847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CLIPPING</a:t>
            </a:r>
            <a:endParaRPr lang="en-US" dirty="0">
              <a:solidFill>
                <a:schemeClr val="tx1"/>
              </a:solidFill>
              <a:latin typeface="Myriad Web Pro" panose="020B0503030403020204" pitchFamily="34" charset="-18"/>
            </a:endParaRPr>
          </a:p>
        </p:txBody>
      </p:sp>
      <p:sp>
        <p:nvSpPr>
          <p:cNvPr id="8" name="7 Elipse"/>
          <p:cNvSpPr/>
          <p:nvPr/>
        </p:nvSpPr>
        <p:spPr>
          <a:xfrm>
            <a:off x="3563888" y="3645024"/>
            <a:ext cx="241987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VOICE ACTIVITY</a:t>
            </a:r>
            <a:endParaRPr lang="en-US" dirty="0">
              <a:solidFill>
                <a:schemeClr val="tx1"/>
              </a:solidFill>
              <a:latin typeface="Myriad Web Pro" panose="020B0503030403020204" pitchFamily="34" charset="-18"/>
            </a:endParaRPr>
          </a:p>
        </p:txBody>
      </p:sp>
      <p:sp>
        <p:nvSpPr>
          <p:cNvPr id="9" name="8 Elipse"/>
          <p:cNvSpPr/>
          <p:nvPr/>
        </p:nvSpPr>
        <p:spPr>
          <a:xfrm>
            <a:off x="827584" y="2852936"/>
            <a:ext cx="2232248" cy="57606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Myriad Web Pro" panose="020B0503030403020204" pitchFamily="34" charset="-18"/>
              </a:rPr>
              <a:t>AUDIO METRICS</a:t>
            </a:r>
            <a:endParaRPr lang="en-US" dirty="0">
              <a:latin typeface="Myriad Web Pro" panose="020B0503030403020204" pitchFamily="34" charset="-18"/>
            </a:endParaRPr>
          </a:p>
        </p:txBody>
      </p:sp>
      <p:sp>
        <p:nvSpPr>
          <p:cNvPr id="10" name="9 Elipse"/>
          <p:cNvSpPr/>
          <p:nvPr/>
        </p:nvSpPr>
        <p:spPr>
          <a:xfrm>
            <a:off x="827584" y="5229200"/>
            <a:ext cx="2232248" cy="576064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Myriad Web Pro" panose="020B0503030403020204" pitchFamily="34" charset="-18"/>
              </a:rPr>
              <a:t>VIDEO METRICS</a:t>
            </a:r>
            <a:endParaRPr lang="en-US" dirty="0">
              <a:latin typeface="Myriad Web Pro" panose="020B0503030403020204" pitchFamily="34" charset="-18"/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3563888" y="4581128"/>
            <a:ext cx="2419878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LIP MOTION</a:t>
            </a:r>
            <a:endParaRPr lang="en-US" dirty="0">
              <a:solidFill>
                <a:schemeClr val="tx1"/>
              </a:solidFill>
              <a:latin typeface="Myriad Web Pro" panose="020B0503030403020204" pitchFamily="34" charset="-18"/>
            </a:endParaRPr>
          </a:p>
        </p:txBody>
      </p:sp>
      <p:cxnSp>
        <p:nvCxnSpPr>
          <p:cNvPr id="13" name="12 Conector recto de flecha"/>
          <p:cNvCxnSpPr>
            <a:stCxn id="9" idx="6"/>
            <a:endCxn id="6" idx="2"/>
          </p:cNvCxnSpPr>
          <p:nvPr/>
        </p:nvCxnSpPr>
        <p:spPr>
          <a:xfrm flipV="1">
            <a:off x="3059832" y="2420888"/>
            <a:ext cx="50405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endCxn id="7" idx="2"/>
          </p:cNvCxnSpPr>
          <p:nvPr/>
        </p:nvCxnSpPr>
        <p:spPr>
          <a:xfrm>
            <a:off x="3059832" y="3140968"/>
            <a:ext cx="79208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endCxn id="8" idx="2"/>
          </p:cNvCxnSpPr>
          <p:nvPr/>
        </p:nvCxnSpPr>
        <p:spPr>
          <a:xfrm>
            <a:off x="3059832" y="3104964"/>
            <a:ext cx="504056" cy="8280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>
            <a:stCxn id="10" idx="6"/>
            <a:endCxn id="11" idx="2"/>
          </p:cNvCxnSpPr>
          <p:nvPr/>
        </p:nvCxnSpPr>
        <p:spPr>
          <a:xfrm flipV="1">
            <a:off x="3059832" y="4869160"/>
            <a:ext cx="504056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20 Elipse"/>
          <p:cNvSpPr/>
          <p:nvPr/>
        </p:nvSpPr>
        <p:spPr>
          <a:xfrm>
            <a:off x="6300192" y="3933056"/>
            <a:ext cx="1872208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LIP SYNC</a:t>
            </a:r>
            <a:endParaRPr lang="en-US" dirty="0">
              <a:solidFill>
                <a:schemeClr val="tx1"/>
              </a:solidFill>
              <a:latin typeface="Myriad Web Pro" panose="020B0503030403020204" pitchFamily="34" charset="-18"/>
            </a:endParaRPr>
          </a:p>
        </p:txBody>
      </p:sp>
      <p:cxnSp>
        <p:nvCxnSpPr>
          <p:cNvPr id="23" name="22 Conector recto de flecha"/>
          <p:cNvCxnSpPr>
            <a:stCxn id="8" idx="6"/>
            <a:endCxn id="21" idx="1"/>
          </p:cNvCxnSpPr>
          <p:nvPr/>
        </p:nvCxnSpPr>
        <p:spPr>
          <a:xfrm>
            <a:off x="5983766" y="3933056"/>
            <a:ext cx="590605" cy="1370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>
            <a:stCxn id="11" idx="6"/>
            <a:endCxn id="21" idx="3"/>
          </p:cNvCxnSpPr>
          <p:nvPr/>
        </p:nvCxnSpPr>
        <p:spPr>
          <a:xfrm flipV="1">
            <a:off x="5983766" y="4732071"/>
            <a:ext cx="590605" cy="13708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10 Elipse"/>
          <p:cNvSpPr/>
          <p:nvPr/>
        </p:nvSpPr>
        <p:spPr>
          <a:xfrm>
            <a:off x="3563887" y="5229200"/>
            <a:ext cx="2419879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BLOCKINESS</a:t>
            </a:r>
            <a:endParaRPr lang="en-US" dirty="0">
              <a:solidFill>
                <a:schemeClr val="tx1"/>
              </a:solidFill>
              <a:latin typeface="Myriad Web Pro" panose="020B0503030403020204" pitchFamily="34" charset="-18"/>
            </a:endParaRPr>
          </a:p>
        </p:txBody>
      </p:sp>
      <p:sp>
        <p:nvSpPr>
          <p:cNvPr id="20" name="10 Elipse"/>
          <p:cNvSpPr/>
          <p:nvPr/>
        </p:nvSpPr>
        <p:spPr>
          <a:xfrm>
            <a:off x="3563887" y="5943007"/>
            <a:ext cx="2419879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BLUR</a:t>
            </a:r>
            <a:r>
              <a:rPr lang="en-US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R</a:t>
            </a:r>
            <a:r>
              <a:rPr lang="pl-PL" dirty="0" smtClean="0">
                <a:solidFill>
                  <a:schemeClr val="tx1"/>
                </a:solidFill>
                <a:latin typeface="Myriad Web Pro" panose="020B0503030403020204" pitchFamily="34" charset="-18"/>
              </a:rPr>
              <a:t>INESS</a:t>
            </a:r>
            <a:endParaRPr lang="en-US" dirty="0">
              <a:solidFill>
                <a:schemeClr val="tx1"/>
              </a:solidFill>
              <a:latin typeface="Myriad Web Pro" panose="020B0503030403020204" pitchFamily="34" charset="-18"/>
            </a:endParaRPr>
          </a:p>
        </p:txBody>
      </p:sp>
      <p:cxnSp>
        <p:nvCxnSpPr>
          <p:cNvPr id="22" name="18 Conector recto de flecha"/>
          <p:cNvCxnSpPr>
            <a:stCxn id="10" idx="6"/>
            <a:endCxn id="18" idx="2"/>
          </p:cNvCxnSpPr>
          <p:nvPr/>
        </p:nvCxnSpPr>
        <p:spPr>
          <a:xfrm>
            <a:off x="3059832" y="5517232"/>
            <a:ext cx="50405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18 Conector recto de flecha"/>
          <p:cNvCxnSpPr>
            <a:stCxn id="10" idx="6"/>
            <a:endCxn id="20" idx="2"/>
          </p:cNvCxnSpPr>
          <p:nvPr/>
        </p:nvCxnSpPr>
        <p:spPr>
          <a:xfrm>
            <a:off x="3059832" y="5517232"/>
            <a:ext cx="504055" cy="71380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3BBD-D639-46A2-AC88-E7459DACE7FD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A855-35F1-4505-93A5-F4B5FD7ABE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0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Mute and Clipping Metrics</a:t>
            </a:r>
            <a:endParaRPr lang="en-US" sz="3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 smtClean="0"/>
              <a:t>CHARACTERISTICS</a:t>
            </a:r>
          </a:p>
          <a:p>
            <a:r>
              <a:rPr lang="en-US" dirty="0" smtClean="0"/>
              <a:t>Most frequent audio artifacts</a:t>
            </a:r>
          </a:p>
          <a:p>
            <a:r>
              <a:rPr lang="en-US" dirty="0" smtClean="0"/>
              <a:t>Easy to detect</a:t>
            </a:r>
          </a:p>
          <a:p>
            <a:r>
              <a:rPr lang="en-US" dirty="0" smtClean="0"/>
              <a:t>Execution of the metrics and setting a threshold provides a key indicator for each impairment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D2A28-A100-47CA-86F4-106F5F37FAD8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A855-35F1-4505-93A5-F4B5FD7ABE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4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Lip Activity Metric on OpenCV</a:t>
            </a:r>
            <a:endParaRPr lang="en-US" sz="30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1" y="1628775"/>
            <a:ext cx="4104456" cy="4608537"/>
          </a:xfrm>
        </p:spPr>
        <p:txBody>
          <a:bodyPr>
            <a:normAutofit/>
          </a:bodyPr>
          <a:lstStyle/>
          <a:p>
            <a:r>
              <a:rPr lang="en-US" sz="2600" dirty="0" smtClean="0"/>
              <a:t>Haar</a:t>
            </a:r>
            <a:r>
              <a:rPr lang="pl-PL" sz="2600" dirty="0" smtClean="0"/>
              <a:t> </a:t>
            </a:r>
            <a:r>
              <a:rPr lang="en-US" sz="2600" dirty="0" smtClean="0"/>
              <a:t>Cascades </a:t>
            </a:r>
            <a:r>
              <a:rPr lang="en-US" sz="2600" dirty="0" smtClean="0"/>
              <a:t>to detect the mouth region of </a:t>
            </a:r>
            <a:r>
              <a:rPr lang="en-US" sz="2600" dirty="0" smtClean="0"/>
              <a:t>interest</a:t>
            </a:r>
            <a:endParaRPr lang="en-US" sz="2600" dirty="0" smtClean="0"/>
          </a:p>
          <a:p>
            <a:r>
              <a:rPr lang="en-US" sz="2600" dirty="0" smtClean="0"/>
              <a:t>Optical Flow and Edge </a:t>
            </a:r>
            <a:r>
              <a:rPr lang="en-US" sz="2600" dirty="0"/>
              <a:t>Detector to detect the movement of the lips</a:t>
            </a:r>
            <a:endParaRPr lang="pl-PL" sz="2600" dirty="0"/>
          </a:p>
          <a:p>
            <a:r>
              <a:rPr lang="es-ES" sz="2600" dirty="0"/>
              <a:t>And to discriminate them from movements of the whole </a:t>
            </a:r>
            <a:r>
              <a:rPr lang="es-ES" sz="2600" dirty="0" smtClean="0"/>
              <a:t>face</a:t>
            </a:r>
            <a:endParaRPr lang="es-ES" sz="2600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1123E-4758-463B-9052-9ECED5A6CCDB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A855-35F1-4505-93A5-F4B5FD7ABE5C}" type="slidenum">
              <a:rPr lang="en-US" smtClean="0"/>
              <a:t>5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5247" y="1484784"/>
            <a:ext cx="2105025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241" y="4815433"/>
            <a:ext cx="9429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Flecha abajo"/>
          <p:cNvSpPr/>
          <p:nvPr/>
        </p:nvSpPr>
        <p:spPr>
          <a:xfrm>
            <a:off x="5900712" y="3890417"/>
            <a:ext cx="255464" cy="83472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6 CuadroTexto"/>
          <p:cNvSpPr txBox="1"/>
          <p:nvPr/>
        </p:nvSpPr>
        <p:spPr>
          <a:xfrm>
            <a:off x="6876256" y="3933056"/>
            <a:ext cx="1800200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 smtClean="0">
                <a:latin typeface="Myriad Web Pro" panose="020B0503030403020204" pitchFamily="34" charset="-18"/>
              </a:rPr>
              <a:t>White lines in the region of the mouth</a:t>
            </a:r>
            <a:endParaRPr lang="en-US" dirty="0">
              <a:latin typeface="Myriad Web Pro" panose="020B0503030403020204" pitchFamily="34" charset="-18"/>
            </a:endParaRPr>
          </a:p>
        </p:txBody>
      </p:sp>
      <p:sp>
        <p:nvSpPr>
          <p:cNvPr id="12" name="11 Flecha abajo"/>
          <p:cNvSpPr/>
          <p:nvPr/>
        </p:nvSpPr>
        <p:spPr>
          <a:xfrm>
            <a:off x="7592900" y="4883845"/>
            <a:ext cx="219460" cy="41736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12 CuadroTexto"/>
          <p:cNvSpPr txBox="1"/>
          <p:nvPr/>
        </p:nvSpPr>
        <p:spPr>
          <a:xfrm>
            <a:off x="7020272" y="5313982"/>
            <a:ext cx="1440160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dirty="0" smtClean="0">
                <a:latin typeface="Myriad Web Pro" panose="020B0503030403020204" pitchFamily="34" charset="-18"/>
              </a:rPr>
              <a:t>Lip activity</a:t>
            </a:r>
            <a:endParaRPr lang="en-US" dirty="0">
              <a:latin typeface="Myriad Web Pro" panose="020B0503030403020204" pitchFamily="34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3813911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Voice Activity Metric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Detection of several indicators of the presence of a voice signal in an audio wave</a:t>
            </a:r>
          </a:p>
          <a:p>
            <a:r>
              <a:rPr lang="en-US" dirty="0" smtClean="0"/>
              <a:t>Results compared to ground truth obtained manually</a:t>
            </a:r>
          </a:p>
          <a:p>
            <a:pPr lvl="1"/>
            <a:r>
              <a:rPr lang="en-US" dirty="0" smtClean="0"/>
              <a:t>Accuracy = 95.8%</a:t>
            </a:r>
          </a:p>
          <a:p>
            <a:pPr lvl="1"/>
            <a:r>
              <a:rPr lang="en-US" dirty="0" smtClean="0"/>
              <a:t>F1 metric = 96.4%</a:t>
            </a:r>
          </a:p>
          <a:p>
            <a:pPr lvl="1"/>
            <a:r>
              <a:rPr lang="en-US" dirty="0" smtClean="0"/>
              <a:t>Specifity = 72.3%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C901-2624-4276-8B2C-0BAD75AFDAF8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A855-35F1-4505-93A5-F4B5FD7ABE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1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Lip Sync Metric</a:t>
            </a:r>
            <a:endParaRPr lang="en-U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12776"/>
            <a:ext cx="8352928" cy="5184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19 Flecha curvada hacia la izquierda"/>
          <p:cNvSpPr/>
          <p:nvPr/>
        </p:nvSpPr>
        <p:spPr>
          <a:xfrm>
            <a:off x="6876256" y="3717032"/>
            <a:ext cx="720080" cy="1800200"/>
          </a:xfrm>
          <a:prstGeom prst="curvedLeftArrow">
            <a:avLst>
              <a:gd name="adj1" fmla="val 25000"/>
              <a:gd name="adj2" fmla="val 5360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20 Flecha curvada hacia la izquierda"/>
          <p:cNvSpPr/>
          <p:nvPr/>
        </p:nvSpPr>
        <p:spPr>
          <a:xfrm>
            <a:off x="2555776" y="3717032"/>
            <a:ext cx="720080" cy="1800200"/>
          </a:xfrm>
          <a:prstGeom prst="curvedLeftArrow">
            <a:avLst>
              <a:gd name="adj1" fmla="val 25000"/>
              <a:gd name="adj2" fmla="val 5360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21 Flecha curvada hacia la izquierda"/>
          <p:cNvSpPr/>
          <p:nvPr/>
        </p:nvSpPr>
        <p:spPr>
          <a:xfrm>
            <a:off x="2555776" y="3717032"/>
            <a:ext cx="720080" cy="1800200"/>
          </a:xfrm>
          <a:prstGeom prst="curvedLeftArrow">
            <a:avLst>
              <a:gd name="adj1" fmla="val 25000"/>
              <a:gd name="adj2" fmla="val 53606"/>
              <a:gd name="adj3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7092280" y="1484784"/>
            <a:ext cx="1752888" cy="181588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REAL DELAY </a:t>
            </a:r>
          </a:p>
          <a:p>
            <a:pPr algn="ctr"/>
            <a:r>
              <a:rPr lang="es-ES" sz="3000" dirty="0" smtClean="0"/>
              <a:t>-</a:t>
            </a:r>
            <a:r>
              <a:rPr lang="es-ES" sz="2800" dirty="0" smtClean="0"/>
              <a:t>800ms</a:t>
            </a:r>
          </a:p>
          <a:p>
            <a:pPr algn="ctr"/>
            <a:r>
              <a:rPr lang="es-ES" dirty="0" smtClean="0"/>
              <a:t>DETECTED </a:t>
            </a:r>
            <a:r>
              <a:rPr lang="es-ES" dirty="0"/>
              <a:t>DELAY </a:t>
            </a:r>
            <a:endParaRPr lang="es-ES" dirty="0" smtClean="0"/>
          </a:p>
          <a:p>
            <a:pPr algn="ctr"/>
            <a:r>
              <a:rPr lang="es-ES" sz="2800" dirty="0" smtClean="0"/>
              <a:t> -750ms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1E7CF-6D15-40B6-A403-BFEC83F17F89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A855-35F1-4505-93A5-F4B5FD7ABE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3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Lip Sync Metric</a:t>
            </a:r>
            <a:endParaRPr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Characteristics of the set of videos</a:t>
            </a:r>
          </a:p>
          <a:p>
            <a:pPr lvl="1"/>
            <a:r>
              <a:rPr lang="en-US" dirty="0" smtClean="0"/>
              <a:t>Frontal view of talking faces</a:t>
            </a:r>
          </a:p>
          <a:p>
            <a:pPr lvl="1"/>
            <a:r>
              <a:rPr lang="en-US" dirty="0" smtClean="0"/>
              <a:t>Duration around 20s</a:t>
            </a:r>
          </a:p>
          <a:p>
            <a:r>
              <a:rPr lang="en-US" dirty="0" smtClean="0"/>
              <a:t>Real delay introduced to make the tests compared with the delay detected by the metric</a:t>
            </a:r>
          </a:p>
          <a:p>
            <a:pPr lvl="1"/>
            <a:r>
              <a:rPr lang="en-US" dirty="0" smtClean="0"/>
              <a:t>Average deviation = 130 milliseconds</a:t>
            </a:r>
          </a:p>
          <a:p>
            <a:pPr lvl="1"/>
            <a:r>
              <a:rPr lang="en-US" dirty="0" smtClean="0"/>
              <a:t>The metric discriminates positive and negative delays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B18A1-1283-4839-9F42-477AB0056632}" type="datetime1">
              <a:rPr lang="en-US" smtClean="0"/>
              <a:t>7/7/2013</a:t>
            </a:fld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A855-35F1-4505-93A5-F4B5FD7ABE5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11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457200"/>
            <a:ext cx="2464197" cy="955576"/>
          </a:xfrm>
        </p:spPr>
        <p:txBody>
          <a:bodyPr/>
          <a:lstStyle/>
          <a:p>
            <a:r>
              <a:rPr lang="en-US" dirty="0" smtClean="0"/>
              <a:t>Blockiness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probability of correct classification: 98.48%</a:t>
            </a:r>
            <a:endParaRPr lang="pl-PL" dirty="0"/>
          </a:p>
        </p:txBody>
      </p:sp>
      <p:pic>
        <p:nvPicPr>
          <p:cNvPr id="1026" name="Picture 2" descr="http://vq.kt.agh.edu.pl/images/blockiness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04" r="23304"/>
          <a:stretch>
            <a:fillRect/>
          </a:stretch>
        </p:blipFill>
        <p:spPr bwMode="auto"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EBAE90-F489-41C2-A29C-2AD4B59A9514}" type="datetime1">
              <a:rPr lang="en-US" smtClean="0"/>
              <a:t>7/7/2013</a:t>
            </a:fld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A855-35F1-4505-93A5-F4B5FD7ABE5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3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115616" y="457200"/>
            <a:ext cx="2464197" cy="955576"/>
          </a:xfrm>
        </p:spPr>
        <p:txBody>
          <a:bodyPr/>
          <a:lstStyle/>
          <a:p>
            <a:r>
              <a:rPr lang="en-US" dirty="0" smtClean="0"/>
              <a:t>Blurriness</a:t>
            </a:r>
            <a:endParaRPr lang="pl-PL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probability of correct classification: </a:t>
            </a:r>
            <a:r>
              <a:rPr lang="en-US" dirty="0" smtClean="0"/>
              <a:t>80.52%</a:t>
            </a:r>
            <a:endParaRPr lang="pl-PL" dirty="0"/>
          </a:p>
        </p:txBody>
      </p:sp>
      <p:pic>
        <p:nvPicPr>
          <p:cNvPr id="2050" name="Picture 2" descr="http://vq.kt.agh.edu.pl/images/blur.jpe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86" r="23286"/>
          <a:stretch>
            <a:fillRect/>
          </a:stretch>
        </p:blipFill>
        <p:spPr bwMode="auto"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64DB0-D110-4DCC-A48A-678B628F51A4}" type="datetime1">
              <a:rPr lang="en-US" smtClean="0"/>
              <a:t>7/7/2013</a:t>
            </a:fld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A855-35F1-4505-93A5-F4B5FD7ABE5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263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1115616" y="365125"/>
            <a:ext cx="7401322" cy="1047651"/>
          </a:xfrm>
        </p:spPr>
        <p:txBody>
          <a:bodyPr>
            <a:normAutofit fontScale="90000"/>
          </a:bodyPr>
          <a:lstStyle/>
          <a:p>
            <a:r>
              <a:rPr lang="en-US" sz="3000" dirty="0" smtClean="0"/>
              <a:t>Some Resources Available Online at </a:t>
            </a:r>
            <a:r>
              <a:rPr lang="en-US" sz="3000" dirty="0">
                <a:hlinkClick r:id="rId2"/>
              </a:rPr>
              <a:t>http://vq.kt.agh.edu.pl</a:t>
            </a:r>
            <a:r>
              <a:rPr lang="en-US" sz="3000" dirty="0" smtClean="0">
                <a:hlinkClick r:id="rId2"/>
              </a:rPr>
              <a:t>/</a:t>
            </a:r>
            <a:r>
              <a:rPr lang="en-US" sz="3000" dirty="0"/>
              <a:t> </a:t>
            </a:r>
            <a:r>
              <a:rPr lang="en-US" sz="3000" dirty="0" smtClean="0"/>
              <a:t>– Product Placement</a:t>
            </a:r>
            <a:endParaRPr lang="pl-PL" sz="3000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 Quality Metrics</a:t>
            </a:r>
            <a:endParaRPr lang="pl-PL" dirty="0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0238" y="3138389"/>
            <a:ext cx="3868737" cy="241796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Symbol zastępczy tekstu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Video Library</a:t>
            </a:r>
            <a:endParaRPr lang="pl-PL" dirty="0"/>
          </a:p>
        </p:txBody>
      </p:sp>
      <p:pic>
        <p:nvPicPr>
          <p:cNvPr id="11" name="Symbol zastępczy zawartości 10"/>
          <p:cNvPicPr>
            <a:picLocks noGrp="1" noChangeAspect="1"/>
          </p:cNvPicPr>
          <p:nvPr>
            <p:ph sz="quarter" idx="4"/>
          </p:nvPr>
        </p:nvPicPr>
        <p:blipFill>
          <a:blip r:embed="rId4"/>
          <a:stretch>
            <a:fillRect/>
          </a:stretch>
        </p:blipFill>
        <p:spPr>
          <a:xfrm>
            <a:off x="4629150" y="3132435"/>
            <a:ext cx="3887788" cy="24298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Symbol zastępczy daty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EF55A-C929-4F4C-8657-6D28373648D4}" type="datetime1">
              <a:rPr lang="en-US" smtClean="0"/>
              <a:t>7/7/2013</a:t>
            </a:fld>
            <a:endParaRPr lang="en-US"/>
          </a:p>
        </p:txBody>
      </p:sp>
      <p:sp>
        <p:nvSpPr>
          <p:cNvPr id="13" name="Symbol zastępczy numeru slajdu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AA855-35F1-4505-93A5-F4B5FD7ABE5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30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gh1_prezentacja_en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ojekt domyślny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agh1_prezentacja_en</Template>
  <TotalTime>318</TotalTime>
  <Words>335</Words>
  <Application>Microsoft Office PowerPoint</Application>
  <PresentationFormat>Pokaz na ekranie (4:3)</PresentationFormat>
  <Paragraphs>79</Paragraphs>
  <Slides>11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3</vt:i4>
      </vt:variant>
      <vt:variant>
        <vt:lpstr>Tytuły slajdów</vt:lpstr>
      </vt:variant>
      <vt:variant>
        <vt:i4>11</vt:i4>
      </vt:variant>
    </vt:vector>
  </HeadingPairs>
  <TitlesOfParts>
    <vt:vector size="18" baseType="lpstr">
      <vt:lpstr>Arial</vt:lpstr>
      <vt:lpstr>Calibri</vt:lpstr>
      <vt:lpstr>Myriad Web Pro</vt:lpstr>
      <vt:lpstr>Verdana</vt:lpstr>
      <vt:lpstr>agh1_prezentacja_en</vt:lpstr>
      <vt:lpstr>Projekt domyślny</vt:lpstr>
      <vt:lpstr>1_Projekt domyślny</vt:lpstr>
      <vt:lpstr>Monitoring Of Audio Visual Quality From Key Indicators (MOAVI)</vt:lpstr>
      <vt:lpstr>Monitoring Of Audio Visual Quality From Key Indicators (MOAVI)</vt:lpstr>
      <vt:lpstr>Monitoring Of Audio Visual Quality From Key Indicators (MOAVI)</vt:lpstr>
      <vt:lpstr>Mute and Clipping Metrics</vt:lpstr>
      <vt:lpstr>Lip Activity Metric on OpenCV</vt:lpstr>
      <vt:lpstr>Voice Activity Metric</vt:lpstr>
      <vt:lpstr>Lip Sync Metric</vt:lpstr>
      <vt:lpstr>Lip Sync Metric</vt:lpstr>
      <vt:lpstr>Blockiness</vt:lpstr>
      <vt:lpstr>Blurriness</vt:lpstr>
      <vt:lpstr>Some Resources Available Online at http://vq.kt.agh.edu.pl/ – Product Placement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MOAVI (Monitoring Of Audio Visual Quality From Key Indicators)</dc:title>
  <dc:creator>Nacho</dc:creator>
  <cp:lastModifiedBy>Mikołaj Leszczuk</cp:lastModifiedBy>
  <cp:revision>15</cp:revision>
  <dcterms:created xsi:type="dcterms:W3CDTF">2013-06-28T17:48:30Z</dcterms:created>
  <dcterms:modified xsi:type="dcterms:W3CDTF">2013-07-07T13:07:23Z</dcterms:modified>
</cp:coreProperties>
</file>