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94" r:id="rId2"/>
    <p:sldId id="385" r:id="rId3"/>
    <p:sldId id="410" r:id="rId4"/>
    <p:sldId id="413" r:id="rId5"/>
    <p:sldId id="402" r:id="rId6"/>
    <p:sldId id="403" r:id="rId7"/>
    <p:sldId id="404" r:id="rId8"/>
    <p:sldId id="407" r:id="rId9"/>
    <p:sldId id="416" r:id="rId10"/>
    <p:sldId id="415" r:id="rId11"/>
    <p:sldId id="401" r:id="rId12"/>
    <p:sldId id="351" r:id="rId13"/>
  </p:sldIdLst>
  <p:sldSz cx="9144000" cy="6858000" type="screen4x3"/>
  <p:notesSz cx="7099300" cy="102346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1pPr>
    <a:lvl2pPr marL="4572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2pPr>
    <a:lvl3pPr marL="9144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3pPr>
    <a:lvl4pPr marL="1371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4pPr>
    <a:lvl5pPr marL="18288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Verdana" charset="0"/>
        <a:ea typeface="AR PL ShanHeiSun Uni" charset="0"/>
        <a:cs typeface="AR PL ShanHeiSun Uni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0066CC"/>
    <a:srgbClr val="FF5050"/>
    <a:srgbClr val="CC99FF"/>
    <a:srgbClr val="CCCCFF"/>
    <a:srgbClr val="CC66FF"/>
    <a:srgbClr val="9933FF"/>
    <a:srgbClr val="CCFFCC"/>
    <a:srgbClr val="CCFF66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2503" autoAdjust="0"/>
  </p:normalViewPr>
  <p:slideViewPr>
    <p:cSldViewPr>
      <p:cViewPr varScale="1">
        <p:scale>
          <a:sx n="60" d="100"/>
          <a:sy n="60" d="100"/>
        </p:scale>
        <p:origin x="-1422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13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004"/>
        <p:guide pos="231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0C9D3-B723-42EC-AEE2-4EDED3E50B5D}" type="datetimeFigureOut">
              <a:rPr lang="en-IE" smtClean="0"/>
              <a:pPr/>
              <a:t>07/07/2013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9400D-C8BE-41AF-BE06-1755C93A373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2696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AutoShape 1"/>
          <p:cNvSpPr>
            <a:spLocks noChangeArrowheads="1"/>
          </p:cNvSpPr>
          <p:nvPr/>
        </p:nvSpPr>
        <p:spPr bwMode="auto">
          <a:xfrm>
            <a:off x="0" y="0"/>
            <a:ext cx="7099300" cy="102346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4019550" y="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843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90600" y="766763"/>
            <a:ext cx="5114925" cy="3836987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709613" y="4862513"/>
            <a:ext cx="5676900" cy="4603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914" tIns="49355" rIns="94914" bIns="4935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 smtClean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6433" tIns="48216" rIns="96433" bIns="48216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4019550" y="9721850"/>
            <a:ext cx="3074988" cy="509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4914" tIns="49355" rIns="94914" bIns="49355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Arial" charset="0"/>
              <a:buNone/>
              <a:tabLst>
                <a:tab pos="762000" algn="l"/>
                <a:tab pos="1525588" algn="l"/>
                <a:tab pos="2289175" algn="l"/>
              </a:tabLst>
              <a:defRPr sz="1300">
                <a:solidFill>
                  <a:srgbClr val="000000"/>
                </a:solidFill>
                <a:latin typeface="Arial" charset="0"/>
                <a:ea typeface="DejaVuSans" charset="0"/>
                <a:cs typeface="DejaVuSans" charset="0"/>
              </a:defRPr>
            </a:lvl1pPr>
          </a:lstStyle>
          <a:p>
            <a:fld id="{08882595-5B41-6043-A228-CFBB06983D4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2675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7855E88-3E77-3448-BF66-4FAE1BCCB675}" type="slidenum">
              <a:rPr lang="en-GB"/>
              <a:pPr/>
              <a:t>1</a:t>
            </a:fld>
            <a:endParaRPr lang="en-GB"/>
          </a:p>
        </p:txBody>
      </p:sp>
      <p:sp>
        <p:nvSpPr>
          <p:cNvPr id="19459" name="Text Box 1"/>
          <p:cNvSpPr txBox="1">
            <a:spLocks noChangeArrowheads="1"/>
          </p:cNvSpPr>
          <p:nvPr/>
        </p:nvSpPr>
        <p:spPr bwMode="auto">
          <a:xfrm>
            <a:off x="920750" y="766763"/>
            <a:ext cx="5256213" cy="38385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6433" tIns="48216" rIns="96433" bIns="48216" anchor="ctr"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Verdana" charset="0"/>
              <a:buNone/>
            </a:pPr>
            <a:endParaRPr lang="en-IE"/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body"/>
          </p:nvPr>
        </p:nvSpPr>
        <p:spPr>
          <a:xfrm>
            <a:off x="709613" y="4862513"/>
            <a:ext cx="5678487" cy="4605337"/>
          </a:xfrm>
          <a:noFill/>
          <a:ln/>
        </p:spPr>
        <p:txBody>
          <a:bodyPr wrap="none" anchor="ctr"/>
          <a:lstStyle/>
          <a:p>
            <a:endParaRPr lang="en-IE" baseline="0" dirty="0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8882595-5B41-6043-A228-CFBB06983D44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IE" dirty="0" smtClean="0"/>
              <a:t>Noise is not necessarily bad if it means we can</a:t>
            </a:r>
            <a:r>
              <a:rPr lang="en-IE" baseline="0" dirty="0" smtClean="0"/>
              <a:t> see further! Trade off – naturalness/usefulness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8882595-5B41-6043-A228-CFBB06983D4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08882595-5B41-6043-A228-CFBB06983D44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154E421-BE3E-E947-8E61-CBF5A21968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261865E-CF86-2548-A413-7EAB6BD7B0D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686E9B0-152B-CF4F-B949-6D07E1577FB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2712" cy="4265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1850" y="1752600"/>
            <a:ext cx="3924300" cy="4265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77DBF79A-33DF-B84C-A58B-9FC7103001E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248E0D7-C97F-A740-8E21-E9FC5570098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xfrm>
            <a:off x="609600" y="6245225"/>
            <a:ext cx="1979613" cy="474663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SzPct val="100000"/>
              <a:buFont typeface="Verdana" pitchFamily="32" charset="0"/>
              <a:buNone/>
              <a:defRPr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Jan 12th 2008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Automotive Infrared Pedestrian Detection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CB24429-A254-BC40-9340-DBB9CF0C6BD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81128C6-4875-E143-B354-D2D36767630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2A550D6-4070-0743-81FA-32F79BDBE63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0ED9AB4-D0F3-8545-922A-37425E77A1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48DA115-48D8-5F41-9DDD-1A60CDED9D4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304800"/>
            <a:ext cx="2001838" cy="5713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3112" cy="5713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DCAF74A-9286-D742-97F3-86ECD5B5CB1F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7999412" cy="2055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738" y="3960813"/>
            <a:ext cx="7999412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F74AEA-B5CC-214D-86F8-B148994541D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7999412" cy="20558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738" y="3960813"/>
            <a:ext cx="7999412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C8B5FE4-6312-0A40-860C-2B2F45770AC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nuig_logo_new.bmp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142875"/>
            <a:ext cx="20716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7999413" cy="1214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2712" cy="4265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1850" y="1752600"/>
            <a:ext cx="3924300" cy="4265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E40CD8F-947F-304A-945F-87985E3B41D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7999413" cy="121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7999412" cy="426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sp>
        <p:nvSpPr>
          <p:cNvPr id="2" name="AutoShape 3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w 1000"/>
              <a:gd name="T13" fmla="*/ 0 h 1000"/>
              <a:gd name="T14" fmla="*/ 1000 w 1000"/>
              <a:gd name="T15" fmla="*/ 1000 h 1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T12" t="T13" r="T14" b="T15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CC0000"/>
          </a:solidFill>
          <a:ln w="9360">
            <a:solidFill>
              <a:srgbClr val="CC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609600" y="6172200"/>
            <a:ext cx="7924800" cy="1588"/>
          </a:xfrm>
          <a:prstGeom prst="line">
            <a:avLst/>
          </a:prstGeom>
          <a:noFill/>
          <a:ln w="3240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>
              <a:buClr>
                <a:srgbClr val="000000"/>
              </a:buClr>
              <a:buSzPct val="100000"/>
              <a:buFont typeface="Verdana" pitchFamily="32" charset="0"/>
              <a:buNone/>
              <a:defRPr/>
            </a:pPr>
            <a:endParaRPr lang="en-IE">
              <a:latin typeface="Verdana" pitchFamily="32" charset="0"/>
              <a:ea typeface="+mn-ea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19796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Calibri" charset="0"/>
              <a:buNone/>
              <a:defRPr sz="1200">
                <a:solidFill>
                  <a:srgbClr val="000000"/>
                </a:solidFill>
                <a:latin typeface="Calibri" charset="0"/>
                <a:ea typeface="DejaVuSans" charset="0"/>
                <a:cs typeface="DejaVuSans" charset="0"/>
              </a:defRPr>
            </a:lvl1pPr>
          </a:lstStyle>
          <a:p>
            <a:fld id="{9FC1BDAC-0D00-DA4F-897F-8B16C247E83F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67625" y="188913"/>
            <a:ext cx="1223963" cy="546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2" name="Rectangle 6"/>
          <p:cNvSpPr>
            <a:spLocks noGrp="1" noChangeArrowheads="1"/>
          </p:cNvSpPr>
          <p:nvPr>
            <p:ph type="ftr" idx="3"/>
          </p:nvPr>
        </p:nvSpPr>
        <p:spPr>
          <a:xfrm>
            <a:off x="3124200" y="6245225"/>
            <a:ext cx="2894013" cy="474663"/>
          </a:xfrm>
          <a:prstGeom prst="rect">
            <a:avLst/>
          </a:prstGeom>
          <a:ln/>
        </p:spPr>
        <p:txBody>
          <a:bodyPr/>
          <a:lstStyle>
            <a:lvl1pPr algn="ctr">
              <a:buClr>
                <a:srgbClr val="000000"/>
              </a:buClr>
              <a:buSzPct val="100000"/>
              <a:buFont typeface="Verdana" pitchFamily="32" charset="0"/>
              <a:buNone/>
              <a:defRPr sz="900">
                <a:solidFill>
                  <a:schemeClr val="tx1"/>
                </a:solidFill>
                <a:latin typeface="Verdana" pitchFamily="32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GB"/>
              <a:t>Vehicle Detection at Night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5pPr>
      <a:lvl6pPr marL="4572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6pPr>
      <a:lvl7pPr marL="9144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7pPr>
      <a:lvl8pPr marL="1371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8pPr>
      <a:lvl9pPr marL="18288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3800">
          <a:solidFill>
            <a:srgbClr val="000000"/>
          </a:solidFill>
          <a:latin typeface="Calibri" pitchFamily="32" charset="0"/>
          <a:ea typeface="AR PL ShanHeiSun Uni" charset="0"/>
          <a:cs typeface="AR PL ShanHeiSun Uni" charset="0"/>
        </a:defRPr>
      </a:lvl9pPr>
    </p:titleStyle>
    <p:bodyStyle>
      <a:lvl1pPr marL="468313" indent="-468313" algn="l" defTabSz="449263" rtl="0" eaLnBrk="0" fontAlgn="base" hangingPunct="0">
        <a:spcBef>
          <a:spcPts val="75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"/>
        <a:defRPr sz="3000">
          <a:solidFill>
            <a:srgbClr val="000000"/>
          </a:solidFill>
          <a:latin typeface="+mn-lt"/>
          <a:ea typeface="+mn-ea"/>
          <a:cs typeface="+mn-cs"/>
        </a:defRPr>
      </a:lvl1pPr>
      <a:lvl2pPr marL="906463" indent="-436563" algn="l" defTabSz="449263" rtl="0" eaLnBrk="0" fontAlgn="base" hangingPunct="0">
        <a:spcBef>
          <a:spcPts val="65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"/>
        <a:defRPr sz="2600">
          <a:solidFill>
            <a:srgbClr val="000000"/>
          </a:solidFill>
          <a:latin typeface="+mn-lt"/>
          <a:ea typeface="+mn-ea"/>
          <a:cs typeface="+mn-cs"/>
        </a:defRPr>
      </a:lvl2pPr>
      <a:lvl3pPr marL="1303338" indent="-393700" algn="l" defTabSz="449263" rtl="0" eaLnBrk="0" fontAlgn="base" hangingPunct="0">
        <a:spcBef>
          <a:spcPts val="575"/>
        </a:spcBef>
        <a:spcAft>
          <a:spcPct val="0"/>
        </a:spcAft>
        <a:buClr>
          <a:srgbClr val="CC0000"/>
        </a:buClr>
        <a:buSzPct val="100000"/>
        <a:buFont typeface="Wingdings" charset="2"/>
        <a:buChar char=""/>
        <a:defRPr sz="2300">
          <a:solidFill>
            <a:srgbClr val="000000"/>
          </a:solidFill>
          <a:latin typeface="+mn-lt"/>
          <a:ea typeface="+mn-ea"/>
          <a:cs typeface="+mn-cs"/>
        </a:defRPr>
      </a:lvl3pPr>
      <a:lvl4pPr marL="1692275" indent="-387350" algn="l" defTabSz="449263" rtl="0" eaLnBrk="0" fontAlgn="base" hangingPunct="0">
        <a:spcBef>
          <a:spcPts val="500"/>
        </a:spcBef>
        <a:spcAft>
          <a:spcPct val="0"/>
        </a:spcAft>
        <a:buClr>
          <a:srgbClr val="CC0000"/>
        </a:buClr>
        <a:buSzPct val="100000"/>
        <a:buFont typeface="Wingdings" charset="2"/>
        <a:buChar char="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923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495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30067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639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921125" indent="-398463" algn="l" defTabSz="449263" rtl="0" eaLnBrk="0" fontAlgn="base" hangingPunct="0">
        <a:spcBef>
          <a:spcPts val="625"/>
        </a:spcBef>
        <a:spcAft>
          <a:spcPct val="0"/>
        </a:spcAft>
        <a:buClr>
          <a:srgbClr val="CC0000"/>
        </a:buClr>
        <a:buSzPct val="100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nthony\Dropbox\VQEG\VQEG%20Valeo%20video\junction%20view.wmv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nthony\Dropbox\VQEG\VQEG%20Valeo%20video\park%20assist.wmv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mw-next-generation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2708920"/>
            <a:ext cx="4355976" cy="2939556"/>
          </a:xfrm>
          <a:prstGeom prst="rect">
            <a:avLst/>
          </a:prstGeom>
          <a:solidFill>
            <a:srgbClr val="FFFFFF"/>
          </a:solidFill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500063" y="1620838"/>
            <a:ext cx="7929562" cy="187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800" dirty="0" smtClean="0">
                <a:solidFill>
                  <a:srgbClr val="000000"/>
                </a:solidFill>
                <a:latin typeface="Calibri" charset="0"/>
              </a:rPr>
              <a:t>JEG-Hybrid: Automotive Image Quality</a:t>
            </a:r>
            <a:endParaRPr lang="en-GB" sz="48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577850" y="3500438"/>
            <a:ext cx="8674100" cy="2143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 dirty="0" smtClean="0">
                <a:solidFill>
                  <a:srgbClr val="000000"/>
                </a:solidFill>
                <a:latin typeface="Calibri" charset="0"/>
              </a:rPr>
              <a:t>Anthony </a:t>
            </a:r>
            <a:r>
              <a:rPr lang="en-GB" sz="2400" dirty="0" err="1" smtClean="0">
                <a:solidFill>
                  <a:srgbClr val="000000"/>
                </a:solidFill>
                <a:latin typeface="Calibri" charset="0"/>
              </a:rPr>
              <a:t>Winterlich</a:t>
            </a:r>
            <a:endParaRPr lang="en-GB" sz="2400" dirty="0" smtClean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Calibri" charset="0"/>
              </a:rPr>
              <a:t>Vladimir </a:t>
            </a:r>
            <a:r>
              <a:rPr lang="en-GB" sz="2000" dirty="0" err="1" smtClean="0">
                <a:solidFill>
                  <a:srgbClr val="000000"/>
                </a:solidFill>
                <a:latin typeface="Calibri" charset="0"/>
              </a:rPr>
              <a:t>Zlokolica</a:t>
            </a:r>
            <a:endParaRPr lang="en-GB" sz="2000" dirty="0" smtClean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Calibri" charset="0"/>
              </a:rPr>
              <a:t>Edward Jones</a:t>
            </a: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dirty="0" smtClean="0">
                <a:solidFill>
                  <a:srgbClr val="000000"/>
                </a:solidFill>
                <a:latin typeface="Calibri" charset="0"/>
              </a:rPr>
              <a:t>Martin </a:t>
            </a:r>
            <a:r>
              <a:rPr lang="en-GB" sz="2000" dirty="0" err="1" smtClean="0">
                <a:solidFill>
                  <a:srgbClr val="000000"/>
                </a:solidFill>
                <a:latin typeface="Calibri" charset="0"/>
              </a:rPr>
              <a:t>Glavin</a:t>
            </a:r>
            <a:endParaRPr lang="en-GB" sz="2000" dirty="0" smtClean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60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400" dirty="0">
              <a:solidFill>
                <a:srgbClr val="000000"/>
              </a:solidFill>
              <a:latin typeface="Calibri" charset="0"/>
            </a:endParaRP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  <a:latin typeface="Calibri" charset="0"/>
              </a:rPr>
              <a:t>Connaught Automotive Research Group</a:t>
            </a: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  <a:latin typeface="Calibri" charset="0"/>
              </a:rPr>
              <a:t>Electrical &amp; Electronic Engineering</a:t>
            </a:r>
          </a:p>
          <a:p>
            <a:pPr>
              <a:lnSpc>
                <a:spcPct val="80000"/>
              </a:lnSpc>
              <a:spcBef>
                <a:spcPts val="450"/>
              </a:spcBef>
              <a:buClr>
                <a:srgbClr val="CC0000"/>
              </a:buClr>
              <a:buSzPct val="100000"/>
              <a:buFont typeface="Wingdings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>
                <a:solidFill>
                  <a:srgbClr val="000000"/>
                </a:solidFill>
                <a:latin typeface="Calibri" charset="0"/>
              </a:rPr>
              <a:t>National University of Ireland, Galway</a:t>
            </a:r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7413" y="6000750"/>
            <a:ext cx="1692275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7" name="Picture 6" descr="Vale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0"/>
            <a:ext cx="2195736" cy="1137989"/>
          </a:xfrm>
          <a:prstGeom prst="rect">
            <a:avLst/>
          </a:prstGeom>
        </p:spPr>
      </p:pic>
      <p:pic>
        <p:nvPicPr>
          <p:cNvPr id="8" name="Picture 7" descr="IRC Logo hi-resoluti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116632"/>
            <a:ext cx="3203848" cy="854359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800" dirty="0" smtClean="0">
                <a:solidFill>
                  <a:srgbClr val="000000"/>
                </a:solidFill>
                <a:latin typeface="Calibri" pitchFamily="34" charset="0"/>
              </a:rPr>
              <a:t>Current Applications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4" name="junction view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691680" y="1772816"/>
            <a:ext cx="5832648" cy="43744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47664" y="630932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Junction View</a:t>
            </a:r>
            <a:endParaRPr lang="en-I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800" dirty="0" smtClean="0">
                <a:solidFill>
                  <a:srgbClr val="000000"/>
                </a:solidFill>
                <a:latin typeface="Calibri" pitchFamily="34" charset="0"/>
              </a:rPr>
              <a:t>Current Applications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6309320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dirty="0" smtClean="0">
                <a:solidFill>
                  <a:schemeClr val="tx1"/>
                </a:solidFill>
              </a:rPr>
              <a:t>Park Assist</a:t>
            </a:r>
            <a:endParaRPr lang="en-IE" dirty="0">
              <a:solidFill>
                <a:schemeClr val="tx1"/>
              </a:solidFill>
            </a:endParaRPr>
          </a:p>
        </p:txBody>
      </p:sp>
      <p:pic>
        <p:nvPicPr>
          <p:cNvPr id="4" name="park assist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547664" y="1700808"/>
            <a:ext cx="5904656" cy="44284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800" dirty="0" smtClean="0">
                <a:solidFill>
                  <a:srgbClr val="000000"/>
                </a:solidFill>
                <a:latin typeface="Calibri" pitchFamily="34" charset="0"/>
              </a:rPr>
              <a:t>Subjective testing challenges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899592" y="1844824"/>
            <a:ext cx="7461646" cy="42686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q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Fish-eye distortion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Sharpness</a:t>
            </a: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Visual Saliency 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Colour balance and contrast (HDR scenes)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r>
              <a:rPr lang="en-IE" sz="2800" kern="0" dirty="0" smtClean="0">
                <a:solidFill>
                  <a:srgbClr val="000000"/>
                </a:solidFill>
                <a:latin typeface="Calibri"/>
              </a:rPr>
              <a:t>Noise in high &amp; low light conditions</a:t>
            </a: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1382713" lvl="2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</a:pPr>
            <a:endParaRPr lang="en-IE" sz="2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4800" kern="0" dirty="0" smtClean="0">
              <a:solidFill>
                <a:srgbClr val="000000"/>
              </a:solidFill>
              <a:latin typeface="Calibri"/>
            </a:endParaRPr>
          </a:p>
          <a:p>
            <a:pPr marL="925513" lvl="1" indent="-468313" eaLnBrk="0" hangingPunct="0">
              <a:spcBef>
                <a:spcPts val="750"/>
              </a:spcBef>
              <a:buClr>
                <a:srgbClr val="CC0000"/>
              </a:buClr>
              <a:buSzPct val="100000"/>
            </a:pPr>
            <a:endParaRPr lang="en-IE" sz="3000" kern="0" dirty="0" smtClean="0">
              <a:solidFill>
                <a:srgbClr val="000000"/>
              </a:solidFill>
              <a:latin typeface="Calibri"/>
            </a:endParaRPr>
          </a:p>
          <a:p>
            <a:pPr marL="468313" indent="-468313">
              <a:spcBef>
                <a:spcPts val="750"/>
              </a:spcBef>
              <a:buClr>
                <a:srgbClr val="CC0000"/>
              </a:buClr>
              <a:buSzPct val="100000"/>
              <a:buFont typeface="Wingdings" pitchFamily="2" charset="2"/>
              <a:buChar char="§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IE" sz="3000" dirty="0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8Ra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116632"/>
            <a:ext cx="5400600" cy="3600400"/>
          </a:xfrm>
          <a:prstGeom prst="rect">
            <a:avLst/>
          </a:prstGeom>
        </p:spPr>
      </p:pic>
      <p:pic>
        <p:nvPicPr>
          <p:cNvPr id="5" name="Picture 4" descr="008optim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3140968"/>
            <a:ext cx="5400000" cy="3600000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620688"/>
            <a:ext cx="2426888" cy="1885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Notched Right Arrow 6"/>
          <p:cNvSpPr/>
          <p:nvPr/>
        </p:nvSpPr>
        <p:spPr bwMode="auto">
          <a:xfrm>
            <a:off x="5724128" y="1268760"/>
            <a:ext cx="432048" cy="360040"/>
          </a:xfrm>
          <a:prstGeom prst="notch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2" charset="0"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Verdana" pitchFamily="32" charset="0"/>
            </a:endParaRPr>
          </a:p>
        </p:txBody>
      </p:sp>
      <p:sp>
        <p:nvSpPr>
          <p:cNvPr id="8" name="Notched Right Arrow 7"/>
          <p:cNvSpPr/>
          <p:nvPr/>
        </p:nvSpPr>
        <p:spPr bwMode="auto">
          <a:xfrm>
            <a:off x="1043608" y="4725144"/>
            <a:ext cx="1728192" cy="504056"/>
          </a:xfrm>
          <a:prstGeom prst="notchedRigh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Verdana" pitchFamily="32" charset="0"/>
              <a:buNone/>
              <a:tabLst/>
            </a:pPr>
            <a:endParaRPr kumimoji="0" lang="en-IE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Verdana" pitchFamily="32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5" y="5373216"/>
            <a:ext cx="3384376" cy="674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IE" sz="4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IE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IE" sz="2400" dirty="0" smtClean="0">
                <a:solidFill>
                  <a:srgbClr val="000000"/>
                </a:solidFill>
                <a:latin typeface="Calibri" pitchFamily="34" charset="0"/>
              </a:rPr>
              <a:t>LOWER SPATIAL RESOLUTION AT THE EDGE OF AN IMAGE RESULTS IN A LOSS OF PERCEPTUAL QUALITY 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050" name="Picture 2" descr="C:\Users\Anthony\Dropbox\Qomex\cornercas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140968"/>
            <a:ext cx="4320000" cy="2880000"/>
          </a:xfrm>
          <a:prstGeom prst="rect">
            <a:avLst/>
          </a:prstGeom>
          <a:noFill/>
        </p:spPr>
      </p:pic>
      <p:pic>
        <p:nvPicPr>
          <p:cNvPr id="6" name="Picture 5" descr="002Rad(green box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844824"/>
            <a:ext cx="4320000" cy="288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IE" sz="4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IE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en-IE" sz="2400" dirty="0" smtClean="0">
                <a:solidFill>
                  <a:srgbClr val="000000"/>
                </a:solidFill>
                <a:latin typeface="Calibri" pitchFamily="34" charset="0"/>
              </a:rPr>
              <a:t>LOWER SPATIAL RESOLUTION AT THE EDGE OF AN IMAGE RESULTS IN A LOSS OF PERCEPTUAL QUALITY 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4" name="Picture 3" descr="002Rad_cropp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916832"/>
            <a:ext cx="3843191" cy="2160000"/>
          </a:xfrm>
          <a:prstGeom prst="rect">
            <a:avLst/>
          </a:prstGeom>
        </p:spPr>
      </p:pic>
      <p:pic>
        <p:nvPicPr>
          <p:cNvPr id="5" name="Picture 4" descr="002optimal_croppe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3861048"/>
            <a:ext cx="4611892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IE" sz="4000" dirty="0" smtClean="0">
              <a:solidFill>
                <a:srgbClr val="000000"/>
              </a:solidFill>
              <a:latin typeface="Calibri" pitchFamily="34" charset="0"/>
            </a:endParaRPr>
          </a:p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IE" sz="2400" dirty="0" smtClean="0">
                <a:solidFill>
                  <a:srgbClr val="000000"/>
                </a:solidFill>
                <a:latin typeface="Calibri" pitchFamily="34" charset="0"/>
              </a:rPr>
              <a:t>FEATURE VECTORS ARE EXTRACTED TO DETERMINE SALIENCY</a:t>
            </a:r>
            <a:endParaRPr lang="en-GB" sz="24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21000"/>
            <a:ext cx="4320000" cy="28800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275262"/>
            <a:ext cx="4305000" cy="28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63214"/>
            <a:ext cx="5534943" cy="412716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863214"/>
            <a:ext cx="5515276" cy="4125600"/>
          </a:xfrm>
          <a:prstGeom prst="rect">
            <a:avLst/>
          </a:prstGeom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dirty="0" smtClean="0">
                <a:solidFill>
                  <a:srgbClr val="000000"/>
                </a:solidFill>
                <a:latin typeface="Calibri" pitchFamily="34" charset="0"/>
              </a:rPr>
              <a:t>HDR and contrast</a:t>
            </a:r>
            <a:endParaRPr lang="en-GB" sz="3600" dirty="0">
              <a:solidFill>
                <a:srgbClr val="00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8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dirty="0" smtClean="0">
                <a:solidFill>
                  <a:srgbClr val="000000"/>
                </a:solidFill>
                <a:latin typeface="Calibri" pitchFamily="34" charset="0"/>
              </a:rPr>
              <a:t>Quality in low light conditions</a:t>
            </a:r>
            <a:endParaRPr lang="en-GB" sz="36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" name="Picture 2" descr="scene3_4_1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916832"/>
            <a:ext cx="7308304" cy="4110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3600" dirty="0" smtClean="0">
                <a:solidFill>
                  <a:srgbClr val="000000"/>
                </a:solidFill>
                <a:latin typeface="Calibri" pitchFamily="34" charset="0"/>
              </a:rPr>
              <a:t>Existing subjective testing standards</a:t>
            </a:r>
            <a:endParaRPr lang="en-GB" sz="3600" dirty="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3568" y="1844824"/>
            <a:ext cx="792088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E" i="1" dirty="0" smtClean="0">
              <a:solidFill>
                <a:schemeClr val="tx1"/>
              </a:solidFill>
            </a:endParaRPr>
          </a:p>
          <a:p>
            <a:r>
              <a:rPr lang="en-IE" i="1" dirty="0" smtClean="0">
                <a:solidFill>
                  <a:schemeClr val="tx1"/>
                </a:solidFill>
              </a:rPr>
              <a:t>ITU-R Recommendation BT.500-11, “Methodology for the subjective assessment of the quality of television pictures,”</a:t>
            </a:r>
          </a:p>
          <a:p>
            <a:endParaRPr lang="en-IE" i="1" dirty="0" smtClean="0">
              <a:solidFill>
                <a:schemeClr val="tx1"/>
              </a:solidFill>
            </a:endParaRPr>
          </a:p>
          <a:p>
            <a:endParaRPr lang="en-IE" dirty="0" smtClean="0">
              <a:solidFill>
                <a:schemeClr val="tx1"/>
              </a:solidFill>
            </a:endParaRPr>
          </a:p>
          <a:p>
            <a:r>
              <a:rPr lang="en-IE" b="1" dirty="0" smtClean="0">
                <a:solidFill>
                  <a:schemeClr val="tx1"/>
                </a:solidFill>
              </a:rPr>
              <a:t>General viewing conditions for subjective assessments in laboratory environment </a:t>
            </a:r>
          </a:p>
          <a:p>
            <a:endParaRPr lang="en-IE" dirty="0" smtClean="0">
              <a:solidFill>
                <a:schemeClr val="tx1"/>
              </a:solidFill>
            </a:endParaRPr>
          </a:p>
          <a:p>
            <a:pPr lvl="1"/>
            <a:r>
              <a:rPr lang="en-IE" i="1" dirty="0" smtClean="0">
                <a:solidFill>
                  <a:schemeClr val="tx1"/>
                </a:solidFill>
              </a:rPr>
              <a:t>Not appropriate for automotive vision systems!</a:t>
            </a:r>
          </a:p>
          <a:p>
            <a:endParaRPr lang="en-IE" dirty="0" smtClean="0">
              <a:solidFill>
                <a:schemeClr val="tx1"/>
              </a:solidFill>
            </a:endParaRPr>
          </a:p>
          <a:p>
            <a:r>
              <a:rPr lang="en-IE" b="1" dirty="0" smtClean="0">
                <a:solidFill>
                  <a:schemeClr val="tx1"/>
                </a:solidFill>
              </a:rPr>
              <a:t>The absence of defects in the reference part of the presentation pair is crucial to obtain stable results.</a:t>
            </a:r>
            <a:r>
              <a:rPr lang="en-IE" b="1" i="1" dirty="0" smtClean="0">
                <a:solidFill>
                  <a:schemeClr val="tx1"/>
                </a:solidFill>
              </a:rPr>
              <a:t> </a:t>
            </a:r>
          </a:p>
          <a:p>
            <a:endParaRPr lang="en-IE" i="1" dirty="0" smtClean="0">
              <a:solidFill>
                <a:schemeClr val="tx1"/>
              </a:solidFill>
            </a:endParaRPr>
          </a:p>
          <a:p>
            <a:pPr lvl="1"/>
            <a:r>
              <a:rPr lang="en-IE" i="1" dirty="0" smtClean="0">
                <a:solidFill>
                  <a:schemeClr val="tx1"/>
                </a:solidFill>
              </a:rPr>
              <a:t>Fish-eye images are not free of defects!</a:t>
            </a:r>
            <a:endParaRPr lang="en-IE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755576" y="548680"/>
            <a:ext cx="8001000" cy="1052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ctr">
              <a:buClr>
                <a:srgbClr val="000000"/>
              </a:buClr>
              <a:buSzPct val="100000"/>
              <a:buFont typeface="Calibri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smtClean="0">
                <a:solidFill>
                  <a:srgbClr val="000000"/>
                </a:solidFill>
                <a:latin typeface="Calibri" pitchFamily="34" charset="0"/>
              </a:rPr>
              <a:t>Thank You!</a:t>
            </a:r>
            <a:endParaRPr lang="en-GB" sz="4000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5" name="Picture 4" descr="new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19672" y="1844824"/>
            <a:ext cx="5892984" cy="3976780"/>
          </a:xfrm>
          <a:prstGeom prst="rect">
            <a:avLst/>
          </a:prstGeom>
        </p:spPr>
      </p:pic>
      <p:pic>
        <p:nvPicPr>
          <p:cNvPr id="4" name="Picture 3" descr="Vale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0"/>
            <a:ext cx="2195736" cy="11379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7413" y="6000750"/>
            <a:ext cx="1692275" cy="577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555776" y="5733256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 smtClean="0">
                <a:solidFill>
                  <a:schemeClr val="tx1"/>
                </a:solidFill>
              </a:rPr>
              <a:t>SSIM : 0.7134</a:t>
            </a:r>
            <a:endParaRPr lang="en-IE" sz="2000" dirty="0">
              <a:solidFill>
                <a:schemeClr val="tx1"/>
              </a:solidFill>
            </a:endParaRPr>
          </a:p>
        </p:txBody>
      </p:sp>
      <p:pic>
        <p:nvPicPr>
          <p:cNvPr id="8" name="Picture 7" descr="IRC Logo hi-resolutio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15816" y="116632"/>
            <a:ext cx="3203848" cy="8543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Calibri"/>
        <a:ea typeface="AR PL ShanHeiSun Uni"/>
        <a:cs typeface="AR PL ShanHeiSun Uni"/>
      </a:majorFont>
      <a:minorFont>
        <a:latin typeface="Calibri"/>
        <a:ea typeface="AR PL ShanHeiSun Uni"/>
        <a:cs typeface="AR PL ShanHeiSun Un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Verdana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Verdana" pitchFamily="32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Verdana" pitchFamily="3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32297</TotalTime>
  <Words>198</Words>
  <Application>Microsoft Office PowerPoint</Application>
  <PresentationFormat>On-screen Show (4:3)</PresentationFormat>
  <Paragraphs>50</Paragraphs>
  <Slides>12</Slides>
  <Notes>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Objective Metrics in Image Quality</dc:title>
  <dc:creator>Anthony Winterlich</dc:creator>
  <cp:lastModifiedBy>Anthony</cp:lastModifiedBy>
  <cp:revision>1857</cp:revision>
  <dcterms:created xsi:type="dcterms:W3CDTF">2009-12-16T16:43:36Z</dcterms:created>
  <dcterms:modified xsi:type="dcterms:W3CDTF">2013-07-07T20:55:53Z</dcterms:modified>
</cp:coreProperties>
</file>