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1756" autoAdjust="0"/>
  </p:normalViewPr>
  <p:slideViewPr>
    <p:cSldViewPr snapToGrid="0" snapToObjects="1">
      <p:cViewPr varScale="1">
        <p:scale>
          <a:sx n="90" d="100"/>
          <a:sy n="90" d="100"/>
        </p:scale>
        <p:origin x="-18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ugimoto:Desktop:subjtest2012may:dcr:Subjtest2012May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01616677274464"/>
          <c:y val="0.0634607296894905"/>
          <c:w val="0.825188543252497"/>
          <c:h val="0.798788967168578"/>
        </c:manualLayout>
      </c:layout>
      <c:barChart>
        <c:barDir val="col"/>
        <c:grouping val="clustered"/>
        <c:varyColors val="0"/>
        <c:ser>
          <c:idx val="1"/>
          <c:order val="1"/>
          <c:tx>
            <c:v>HEVC</c:v>
          </c:tx>
          <c:invertIfNegative val="0"/>
          <c:cat>
            <c:strRef>
              <c:f>work!$E$2:$E$43</c:f>
              <c:strCache>
                <c:ptCount val="42"/>
                <c:pt idx="0">
                  <c:v>   Seq01 04M</c:v>
                </c:pt>
                <c:pt idx="1">
                  <c:v>   Seq03 04M</c:v>
                </c:pt>
                <c:pt idx="2">
                  <c:v>   Seq04 04M</c:v>
                </c:pt>
                <c:pt idx="3">
                  <c:v>   Seq06 04M</c:v>
                </c:pt>
                <c:pt idx="4">
                  <c:v>   Seq09 04M</c:v>
                </c:pt>
                <c:pt idx="5">
                  <c:v>   Seq10 04M</c:v>
                </c:pt>
                <c:pt idx="6">
                  <c:v>   Seq12 04M</c:v>
                </c:pt>
                <c:pt idx="7">
                  <c:v>   Seq16 04M</c:v>
                </c:pt>
                <c:pt idx="8">
                  <c:v>   Seq19 04M</c:v>
                </c:pt>
                <c:pt idx="9">
                  <c:v>   Seq21 04M</c:v>
                </c:pt>
                <c:pt idx="10">
                  <c:v>   Seq23 04M</c:v>
                </c:pt>
                <c:pt idx="11">
                  <c:v>   Seq24 04M</c:v>
                </c:pt>
                <c:pt idx="12">
                  <c:v>   Seq26 04M</c:v>
                </c:pt>
                <c:pt idx="13">
                  <c:v>   Seq27 04M</c:v>
                </c:pt>
                <c:pt idx="14">
                  <c:v>   Seq01 08M</c:v>
                </c:pt>
                <c:pt idx="15">
                  <c:v>   Seq03 08M</c:v>
                </c:pt>
                <c:pt idx="16">
                  <c:v>   Seq04 08M</c:v>
                </c:pt>
                <c:pt idx="17">
                  <c:v>   Seq06 08M</c:v>
                </c:pt>
                <c:pt idx="18">
                  <c:v>   Seq09 08M</c:v>
                </c:pt>
                <c:pt idx="19">
                  <c:v>   Seq10 08M</c:v>
                </c:pt>
                <c:pt idx="20">
                  <c:v>   Seq12 08M</c:v>
                </c:pt>
                <c:pt idx="21">
                  <c:v>   Seq16 08M</c:v>
                </c:pt>
                <c:pt idx="22">
                  <c:v>   Seq19 08M</c:v>
                </c:pt>
                <c:pt idx="23">
                  <c:v>   Seq21 08M</c:v>
                </c:pt>
                <c:pt idx="24">
                  <c:v>   Seq23 08M</c:v>
                </c:pt>
                <c:pt idx="25">
                  <c:v>   Seq24 08M</c:v>
                </c:pt>
                <c:pt idx="26">
                  <c:v>   Seq26 08M</c:v>
                </c:pt>
                <c:pt idx="27">
                  <c:v>   Seq27 08M</c:v>
                </c:pt>
                <c:pt idx="28">
                  <c:v>   Seq01 16M</c:v>
                </c:pt>
                <c:pt idx="29">
                  <c:v>   Seq03 16M</c:v>
                </c:pt>
                <c:pt idx="30">
                  <c:v>   Seq04 16M</c:v>
                </c:pt>
                <c:pt idx="31">
                  <c:v>   Seq06 16M</c:v>
                </c:pt>
                <c:pt idx="32">
                  <c:v>   Seq09 16M</c:v>
                </c:pt>
                <c:pt idx="33">
                  <c:v>   Seq10 16M</c:v>
                </c:pt>
                <c:pt idx="34">
                  <c:v>   Seq12 16M</c:v>
                </c:pt>
                <c:pt idx="35">
                  <c:v>   Seq16 16M</c:v>
                </c:pt>
                <c:pt idx="36">
                  <c:v>   Seq19 16M</c:v>
                </c:pt>
                <c:pt idx="37">
                  <c:v>   Seq21 16M</c:v>
                </c:pt>
                <c:pt idx="38">
                  <c:v>   Seq23 16M</c:v>
                </c:pt>
                <c:pt idx="39">
                  <c:v>   Seq24 16M</c:v>
                </c:pt>
                <c:pt idx="40">
                  <c:v>   Seq26 16M</c:v>
                </c:pt>
                <c:pt idx="41">
                  <c:v>   Seq27 16M</c:v>
                </c:pt>
              </c:strCache>
            </c:strRef>
          </c:cat>
          <c:val>
            <c:numRef>
              <c:f>work!$F$2:$F$43</c:f>
              <c:numCache>
                <c:formatCode>0.0</c:formatCode>
                <c:ptCount val="42"/>
                <c:pt idx="0">
                  <c:v>1.4</c:v>
                </c:pt>
                <c:pt idx="1">
                  <c:v>29.6</c:v>
                </c:pt>
                <c:pt idx="2">
                  <c:v>26.76666666666667</c:v>
                </c:pt>
                <c:pt idx="3">
                  <c:v>5.233333333333334</c:v>
                </c:pt>
                <c:pt idx="4">
                  <c:v>16.33333333333332</c:v>
                </c:pt>
                <c:pt idx="5">
                  <c:v>6.133333333333333</c:v>
                </c:pt>
                <c:pt idx="6">
                  <c:v>-3.366666666666667</c:v>
                </c:pt>
                <c:pt idx="7">
                  <c:v>2.633333333333333</c:v>
                </c:pt>
                <c:pt idx="8">
                  <c:v>12.0</c:v>
                </c:pt>
                <c:pt idx="9">
                  <c:v>49.4</c:v>
                </c:pt>
                <c:pt idx="10">
                  <c:v>9.36666666666667</c:v>
                </c:pt>
                <c:pt idx="11">
                  <c:v>8.333333333333333</c:v>
                </c:pt>
                <c:pt idx="12">
                  <c:v>6.266666666666666</c:v>
                </c:pt>
                <c:pt idx="13">
                  <c:v>3.333333333333333</c:v>
                </c:pt>
                <c:pt idx="14">
                  <c:v>3.133333333333333</c:v>
                </c:pt>
                <c:pt idx="15">
                  <c:v>6.566666666666666</c:v>
                </c:pt>
                <c:pt idx="16">
                  <c:v>4.5</c:v>
                </c:pt>
                <c:pt idx="17">
                  <c:v>-5.133333333333333</c:v>
                </c:pt>
                <c:pt idx="18">
                  <c:v>10.7</c:v>
                </c:pt>
                <c:pt idx="19">
                  <c:v>3.233333333333333</c:v>
                </c:pt>
                <c:pt idx="20">
                  <c:v>-0.333333333333333</c:v>
                </c:pt>
                <c:pt idx="21">
                  <c:v>3.966666666666667</c:v>
                </c:pt>
                <c:pt idx="22">
                  <c:v>1.033333333333333</c:v>
                </c:pt>
                <c:pt idx="23">
                  <c:v>29.16666666666667</c:v>
                </c:pt>
                <c:pt idx="24">
                  <c:v>3.066666666666667</c:v>
                </c:pt>
                <c:pt idx="25">
                  <c:v>-3.833333333333333</c:v>
                </c:pt>
                <c:pt idx="26">
                  <c:v>1.666666666666667</c:v>
                </c:pt>
                <c:pt idx="27">
                  <c:v>-1.733333333333333</c:v>
                </c:pt>
                <c:pt idx="28">
                  <c:v>-8.166666666666667</c:v>
                </c:pt>
                <c:pt idx="29">
                  <c:v>1.666666666666667</c:v>
                </c:pt>
                <c:pt idx="30">
                  <c:v>6.666666666666667</c:v>
                </c:pt>
                <c:pt idx="31">
                  <c:v>5.366666666666666</c:v>
                </c:pt>
                <c:pt idx="32">
                  <c:v>2.433333333333333</c:v>
                </c:pt>
                <c:pt idx="33">
                  <c:v>-3.2</c:v>
                </c:pt>
                <c:pt idx="34">
                  <c:v>3.166666666666666</c:v>
                </c:pt>
                <c:pt idx="35">
                  <c:v>2.1</c:v>
                </c:pt>
                <c:pt idx="36">
                  <c:v>-8.466666666666668</c:v>
                </c:pt>
                <c:pt idx="37">
                  <c:v>8.26666666666667</c:v>
                </c:pt>
                <c:pt idx="38">
                  <c:v>-5.866666666666666</c:v>
                </c:pt>
                <c:pt idx="39">
                  <c:v>-3.1</c:v>
                </c:pt>
                <c:pt idx="40">
                  <c:v>-2.466666666666667</c:v>
                </c:pt>
                <c:pt idx="41">
                  <c:v>0.4</c:v>
                </c:pt>
              </c:numCache>
            </c:numRef>
          </c:val>
        </c:ser>
        <c:ser>
          <c:idx val="0"/>
          <c:order val="0"/>
          <c:tx>
            <c:v>H.264</c:v>
          </c:tx>
          <c:invertIfNegative val="0"/>
          <c:cat>
            <c:strRef>
              <c:f>work!$E$2:$E$43</c:f>
              <c:strCache>
                <c:ptCount val="42"/>
                <c:pt idx="0">
                  <c:v>   Seq01 04M</c:v>
                </c:pt>
                <c:pt idx="1">
                  <c:v>   Seq03 04M</c:v>
                </c:pt>
                <c:pt idx="2">
                  <c:v>   Seq04 04M</c:v>
                </c:pt>
                <c:pt idx="3">
                  <c:v>   Seq06 04M</c:v>
                </c:pt>
                <c:pt idx="4">
                  <c:v>   Seq09 04M</c:v>
                </c:pt>
                <c:pt idx="5">
                  <c:v>   Seq10 04M</c:v>
                </c:pt>
                <c:pt idx="6">
                  <c:v>   Seq12 04M</c:v>
                </c:pt>
                <c:pt idx="7">
                  <c:v>   Seq16 04M</c:v>
                </c:pt>
                <c:pt idx="8">
                  <c:v>   Seq19 04M</c:v>
                </c:pt>
                <c:pt idx="9">
                  <c:v>   Seq21 04M</c:v>
                </c:pt>
                <c:pt idx="10">
                  <c:v>   Seq23 04M</c:v>
                </c:pt>
                <c:pt idx="11">
                  <c:v>   Seq24 04M</c:v>
                </c:pt>
                <c:pt idx="12">
                  <c:v>   Seq26 04M</c:v>
                </c:pt>
                <c:pt idx="13">
                  <c:v>   Seq27 04M</c:v>
                </c:pt>
                <c:pt idx="14">
                  <c:v>   Seq01 08M</c:v>
                </c:pt>
                <c:pt idx="15">
                  <c:v>   Seq03 08M</c:v>
                </c:pt>
                <c:pt idx="16">
                  <c:v>   Seq04 08M</c:v>
                </c:pt>
                <c:pt idx="17">
                  <c:v>   Seq06 08M</c:v>
                </c:pt>
                <c:pt idx="18">
                  <c:v>   Seq09 08M</c:v>
                </c:pt>
                <c:pt idx="19">
                  <c:v>   Seq10 08M</c:v>
                </c:pt>
                <c:pt idx="20">
                  <c:v>   Seq12 08M</c:v>
                </c:pt>
                <c:pt idx="21">
                  <c:v>   Seq16 08M</c:v>
                </c:pt>
                <c:pt idx="22">
                  <c:v>   Seq19 08M</c:v>
                </c:pt>
                <c:pt idx="23">
                  <c:v>   Seq21 08M</c:v>
                </c:pt>
                <c:pt idx="24">
                  <c:v>   Seq23 08M</c:v>
                </c:pt>
                <c:pt idx="25">
                  <c:v>   Seq24 08M</c:v>
                </c:pt>
                <c:pt idx="26">
                  <c:v>   Seq26 08M</c:v>
                </c:pt>
                <c:pt idx="27">
                  <c:v>   Seq27 08M</c:v>
                </c:pt>
                <c:pt idx="28">
                  <c:v>   Seq01 16M</c:v>
                </c:pt>
                <c:pt idx="29">
                  <c:v>   Seq03 16M</c:v>
                </c:pt>
                <c:pt idx="30">
                  <c:v>   Seq04 16M</c:v>
                </c:pt>
                <c:pt idx="31">
                  <c:v>   Seq06 16M</c:v>
                </c:pt>
                <c:pt idx="32">
                  <c:v>   Seq09 16M</c:v>
                </c:pt>
                <c:pt idx="33">
                  <c:v>   Seq10 16M</c:v>
                </c:pt>
                <c:pt idx="34">
                  <c:v>   Seq12 16M</c:v>
                </c:pt>
                <c:pt idx="35">
                  <c:v>   Seq16 16M</c:v>
                </c:pt>
                <c:pt idx="36">
                  <c:v>   Seq19 16M</c:v>
                </c:pt>
                <c:pt idx="37">
                  <c:v>   Seq21 16M</c:v>
                </c:pt>
                <c:pt idx="38">
                  <c:v>   Seq23 16M</c:v>
                </c:pt>
                <c:pt idx="39">
                  <c:v>   Seq24 16M</c:v>
                </c:pt>
                <c:pt idx="40">
                  <c:v>   Seq26 16M</c:v>
                </c:pt>
                <c:pt idx="41">
                  <c:v>   Seq27 16M</c:v>
                </c:pt>
              </c:strCache>
            </c:strRef>
          </c:cat>
          <c:val>
            <c:numRef>
              <c:f>work!$G$2:$G$43</c:f>
              <c:numCache>
                <c:formatCode>0.0</c:formatCode>
                <c:ptCount val="42"/>
                <c:pt idx="0">
                  <c:v>12.06666666666667</c:v>
                </c:pt>
                <c:pt idx="1">
                  <c:v>7.366666666666666</c:v>
                </c:pt>
                <c:pt idx="2">
                  <c:v>19.03333333333332</c:v>
                </c:pt>
                <c:pt idx="3">
                  <c:v>6.833333333333332</c:v>
                </c:pt>
                <c:pt idx="4">
                  <c:v>20.4</c:v>
                </c:pt>
                <c:pt idx="5">
                  <c:v>7.033333333333334</c:v>
                </c:pt>
                <c:pt idx="6">
                  <c:v>9.033333333333333</c:v>
                </c:pt>
                <c:pt idx="7">
                  <c:v>-1.266666666666667</c:v>
                </c:pt>
                <c:pt idx="8">
                  <c:v>8.033333333333333</c:v>
                </c:pt>
                <c:pt idx="9">
                  <c:v>24.06666666666667</c:v>
                </c:pt>
                <c:pt idx="10">
                  <c:v>8.733333333333331</c:v>
                </c:pt>
                <c:pt idx="11">
                  <c:v>6.1</c:v>
                </c:pt>
                <c:pt idx="12">
                  <c:v>4.2</c:v>
                </c:pt>
                <c:pt idx="13">
                  <c:v>-3.733333333333333</c:v>
                </c:pt>
                <c:pt idx="14">
                  <c:v>-3.066666666666667</c:v>
                </c:pt>
                <c:pt idx="15">
                  <c:v>2.033333333333333</c:v>
                </c:pt>
                <c:pt idx="16">
                  <c:v>1.966666666666667</c:v>
                </c:pt>
                <c:pt idx="17">
                  <c:v>-5.166666666666667</c:v>
                </c:pt>
                <c:pt idx="18">
                  <c:v>7.933333333333334</c:v>
                </c:pt>
                <c:pt idx="19">
                  <c:v>-3.4</c:v>
                </c:pt>
                <c:pt idx="20">
                  <c:v>9.1</c:v>
                </c:pt>
                <c:pt idx="21">
                  <c:v>13.96666666666667</c:v>
                </c:pt>
                <c:pt idx="22">
                  <c:v>-6.733333333333334</c:v>
                </c:pt>
                <c:pt idx="23">
                  <c:v>10.03333333333333</c:v>
                </c:pt>
                <c:pt idx="24">
                  <c:v>-0.633333333333333</c:v>
                </c:pt>
                <c:pt idx="25">
                  <c:v>9.933333333333333</c:v>
                </c:pt>
                <c:pt idx="26">
                  <c:v>-2.766666666666667</c:v>
                </c:pt>
                <c:pt idx="27">
                  <c:v>-2.166666666666666</c:v>
                </c:pt>
                <c:pt idx="28">
                  <c:v>5.4</c:v>
                </c:pt>
                <c:pt idx="29">
                  <c:v>3.7</c:v>
                </c:pt>
                <c:pt idx="30">
                  <c:v>-1.566666666666667</c:v>
                </c:pt>
                <c:pt idx="31">
                  <c:v>-4.766666666666666</c:v>
                </c:pt>
                <c:pt idx="32">
                  <c:v>1.733333333333333</c:v>
                </c:pt>
                <c:pt idx="33">
                  <c:v>-1.733333333333333</c:v>
                </c:pt>
                <c:pt idx="34">
                  <c:v>0.966666666666667</c:v>
                </c:pt>
                <c:pt idx="35">
                  <c:v>1.566666666666667</c:v>
                </c:pt>
                <c:pt idx="36">
                  <c:v>-2.7</c:v>
                </c:pt>
                <c:pt idx="37">
                  <c:v>-1.833333333333333</c:v>
                </c:pt>
                <c:pt idx="38">
                  <c:v>-5.2</c:v>
                </c:pt>
                <c:pt idx="39">
                  <c:v>-0.1</c:v>
                </c:pt>
                <c:pt idx="40">
                  <c:v>-5.6</c:v>
                </c:pt>
                <c:pt idx="41">
                  <c:v>0.466666666666667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5043128"/>
        <c:axId val="2115035704"/>
      </c:barChart>
      <c:catAx>
        <c:axId val="2045043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Sequence number and Coding Bitrate of HEVC PVSs</a:t>
                </a:r>
                <a:endParaRPr lang="ja-JP" sz="1600"/>
              </a:p>
            </c:rich>
          </c:tx>
          <c:layout>
            <c:manualLayout>
              <c:xMode val="edge"/>
              <c:yMode val="edge"/>
              <c:x val="0.267791409696061"/>
              <c:y val="0.894293785143943"/>
            </c:manualLayout>
          </c:layout>
          <c:overlay val="0"/>
        </c:title>
        <c:majorTickMark val="out"/>
        <c:minorTickMark val="none"/>
        <c:tickLblPos val="nextTo"/>
        <c:txPr>
          <a:bodyPr rot="0" vert="eaVert"/>
          <a:lstStyle/>
          <a:p>
            <a:pPr>
              <a:defRPr/>
            </a:pPr>
            <a:endParaRPr lang="ja-JP"/>
          </a:p>
        </c:txPr>
        <c:crossAx val="2115035704"/>
        <c:crossesAt val="0.0"/>
        <c:auto val="1"/>
        <c:lblAlgn val="ctr"/>
        <c:lblOffset val="100"/>
        <c:noMultiLvlLbl val="0"/>
      </c:catAx>
      <c:valAx>
        <c:axId val="2115035704"/>
        <c:scaling>
          <c:orientation val="minMax"/>
          <c:max val="50.0"/>
          <c:min val="-2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Difference MOS</a:t>
                </a:r>
                <a:endParaRPr lang="ja-JP" sz="1600"/>
              </a:p>
            </c:rich>
          </c:tx>
          <c:layout>
            <c:manualLayout>
              <c:xMode val="edge"/>
              <c:yMode val="edge"/>
              <c:x val="0.0"/>
              <c:y val="0.31654205736940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2045043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2602548536921"/>
          <c:y val="0.0903200257862504"/>
          <c:w val="0.0751460367808155"/>
          <c:h val="0.12540283341775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Calibri"/>
          <a:cs typeface="Calibri"/>
        </a:defRPr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+mj-ea"/>
                <a:cs typeface="Calibri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+mn-ea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 smtClean="0"/>
              <a:t>マスター サブタイトルの書式設定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950591"/>
          </a:xfrm>
        </p:spPr>
        <p:txBody>
          <a:bodyPr>
            <a:normAutofit/>
          </a:bodyPr>
          <a:lstStyle>
            <a:lvl1pPr>
              <a:defRPr sz="3200">
                <a:latin typeface="Calibri"/>
                <a:cs typeface="Calibri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5589"/>
            <a:ext cx="7770813" cy="5040556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>
              <a:defRPr>
                <a:latin typeface="Calibri"/>
                <a:cs typeface="Calibri"/>
              </a:defRPr>
            </a:lvl3pPr>
            <a:lvl4pPr>
              <a:defRPr>
                <a:latin typeface="Calibri"/>
                <a:cs typeface="Calibri"/>
              </a:defRPr>
            </a:lvl4pPr>
            <a:lvl5pP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fld id="{03E72448-3055-3142-9FBB-264D0DFC0675}" type="datetimeFigureOut">
              <a:rPr lang="ja-JP" altLang="en-US" smtClean="0"/>
              <a:pPr/>
              <a:t>12/06/12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fld id="{1567247A-0ADF-274A-8446-AB68EAFC397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図付き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の上に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絵コン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3E72448-3055-3142-9FBB-264D0DFC0675}" type="datetimeFigureOut">
              <a:rPr kumimoji="1" lang="ja-JP" altLang="en-US" smtClean="0"/>
              <a:t>12/06/12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567247A-0ADF-274A-8446-AB68EAFC3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kumimoji="1"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kumimoji="1"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kumimoji="1"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kumimoji="1"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kumimoji="1"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tp://vqeg.its.bldrdoc.gov/HDTV/SVT_MultiFormat/2160p50_CgrLevels_Master_SVTdec05" TargetMode="External"/><Relationship Id="rId4" Type="http://schemas.openxmlformats.org/officeDocument/2006/relationships/hyperlink" Target="http://svt.se/content/1/c8/02/02/85/31/svt_multiformat_v10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ftp://vqeg.its.bldrdoc.gov/Documents/VQEG_Seoul_Jun11/MeetingFiles/3DTV/VQEG_3DTV_2011_015_Distribution%20of%203D%20standard%20contents.doc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57019"/>
            <a:ext cx="7772400" cy="1486637"/>
          </a:xfrm>
        </p:spPr>
        <p:txBody>
          <a:bodyPr/>
          <a:lstStyle/>
          <a:p>
            <a:pPr algn="l"/>
            <a:r>
              <a:rPr lang="en-US" altLang="ja-JP" sz="2800" dirty="0">
                <a:effectLst/>
                <a:latin typeface="Calibri"/>
                <a:cs typeface="Calibri"/>
              </a:rPr>
              <a:t>Proposal to </a:t>
            </a:r>
            <a:r>
              <a:rPr lang="en-US" altLang="ja-JP" sz="2800" dirty="0" smtClean="0">
                <a:effectLst/>
                <a:latin typeface="Calibri"/>
                <a:cs typeface="Calibri"/>
              </a:rPr>
              <a:t>study objective quality assessment of </a:t>
            </a:r>
            <a:br>
              <a:rPr lang="en-US" altLang="ja-JP" sz="2800" dirty="0" smtClean="0">
                <a:effectLst/>
                <a:latin typeface="Calibri"/>
                <a:cs typeface="Calibri"/>
              </a:rPr>
            </a:br>
            <a:r>
              <a:rPr lang="en-US" altLang="ja-JP" sz="2800" dirty="0" smtClean="0">
                <a:solidFill>
                  <a:srgbClr val="FFFF00"/>
                </a:solidFill>
                <a:effectLst/>
                <a:latin typeface="Calibri"/>
                <a:cs typeface="Calibri"/>
              </a:rPr>
              <a:t>4K </a:t>
            </a:r>
            <a:r>
              <a:rPr lang="en-US" altLang="ja-JP" sz="2800" dirty="0">
                <a:solidFill>
                  <a:srgbClr val="FFFF00"/>
                </a:solidFill>
                <a:effectLst/>
                <a:latin typeface="Calibri"/>
                <a:cs typeface="Calibri"/>
              </a:rPr>
              <a:t>resolution video</a:t>
            </a:r>
            <a:r>
              <a:rPr lang="en-US" altLang="ja-JP" sz="2800" dirty="0">
                <a:effectLst/>
                <a:latin typeface="Calibri"/>
                <a:cs typeface="Calibri"/>
              </a:rPr>
              <a:t> </a:t>
            </a:r>
            <a:r>
              <a:rPr lang="en-US" altLang="ja-JP" sz="2800" dirty="0" smtClean="0">
                <a:effectLst/>
                <a:latin typeface="Calibri"/>
                <a:cs typeface="Calibri"/>
              </a:rPr>
              <a:t>in </a:t>
            </a:r>
            <a:r>
              <a:rPr lang="en-US" altLang="ja-JP" sz="2800" dirty="0">
                <a:effectLst/>
                <a:latin typeface="Calibri"/>
                <a:cs typeface="Calibri"/>
              </a:rPr>
              <a:t>the </a:t>
            </a:r>
            <a:r>
              <a:rPr lang="en-US" altLang="ja-JP" sz="2800" dirty="0" smtClean="0">
                <a:effectLst/>
                <a:latin typeface="Calibri"/>
                <a:cs typeface="Calibri"/>
              </a:rPr>
              <a:t>future </a:t>
            </a:r>
            <a:r>
              <a:rPr lang="en-US" altLang="ja-JP" sz="2800" dirty="0">
                <a:effectLst/>
                <a:latin typeface="Calibri"/>
                <a:cs typeface="Calibri"/>
              </a:rPr>
              <a:t>VQEG </a:t>
            </a:r>
            <a:r>
              <a:rPr lang="en-US" altLang="ja-JP" sz="2800" dirty="0" smtClean="0">
                <a:effectLst/>
                <a:latin typeface="Calibri"/>
                <a:cs typeface="Calibri"/>
              </a:rPr>
              <a:t>tests</a:t>
            </a:r>
            <a:endParaRPr kumimoji="1" lang="ja-JP" altLang="en-US" sz="2800" dirty="0">
              <a:latin typeface="Calibri"/>
              <a:cs typeface="Calibri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49246" y="4230623"/>
            <a:ext cx="7772400" cy="1463325"/>
          </a:xfrm>
        </p:spPr>
        <p:txBody>
          <a:bodyPr>
            <a:normAutofit/>
          </a:bodyPr>
          <a:lstStyle/>
          <a:p>
            <a:pPr algn="r"/>
            <a:r>
              <a:rPr kumimoji="1" lang="en-US" altLang="ja-JP" sz="2400" dirty="0" smtClean="0"/>
              <a:t>Osamu Sugimoto</a:t>
            </a:r>
          </a:p>
          <a:p>
            <a:pPr algn="r"/>
            <a:r>
              <a:rPr lang="en-US" altLang="ja-JP" sz="2400" dirty="0" smtClean="0"/>
              <a:t>KDDI R&amp;D Laboratories, Inc.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9356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Backgrounds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5800" y="1076924"/>
            <a:ext cx="5703357" cy="47086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kumimoji="1" lang="en-US" altLang="ja-JP" dirty="0" smtClean="0"/>
              <a:t>4K video equipment in consumer market 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Monitor</a:t>
            </a:r>
          </a:p>
          <a:p>
            <a:pPr lvl="2">
              <a:lnSpc>
                <a:spcPct val="80000"/>
              </a:lnSpc>
            </a:pPr>
            <a:r>
              <a:rPr lang="en-US" altLang="ja-JP" sz="1900" dirty="0" smtClean="0"/>
              <a:t>Toshiba began selling consumer grade 4K TV set  in 2011. It supports input of  QFHD video signal (3980x2160@60p; without super-resolution)  with external 4xHDMI input box.</a:t>
            </a:r>
          </a:p>
          <a:p>
            <a:pPr lvl="2">
              <a:lnSpc>
                <a:spcPct val="80000"/>
              </a:lnSpc>
            </a:pPr>
            <a:r>
              <a:rPr lang="en-US" altLang="ja-JP" sz="1900" dirty="0" smtClean="0"/>
              <a:t>Sony announced to launch their first consumer grade 4KTV set in the near future.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Playback Device</a:t>
            </a:r>
          </a:p>
          <a:p>
            <a:pPr lvl="2">
              <a:lnSpc>
                <a:spcPct val="80000"/>
              </a:lnSpc>
            </a:pPr>
            <a:r>
              <a:rPr lang="en-US" altLang="ja-JP" sz="1900" dirty="0" smtClean="0"/>
              <a:t>Some Graphics boards (e.g. AMD </a:t>
            </a:r>
            <a:r>
              <a:rPr lang="en-US" altLang="ja-JP" sz="1900" dirty="0" err="1" smtClean="0"/>
              <a:t>FirePro</a:t>
            </a:r>
            <a:r>
              <a:rPr lang="en-US" altLang="ja-JP" sz="1900" dirty="0" smtClean="0"/>
              <a:t> ) have four 1080p outputs and can display 4K/60p resolution on PC.</a:t>
            </a:r>
          </a:p>
          <a:p>
            <a:pPr>
              <a:lnSpc>
                <a:spcPct val="80000"/>
              </a:lnSpc>
            </a:pPr>
            <a:r>
              <a:rPr lang="en-US" altLang="ja-JP" dirty="0"/>
              <a:t>Storage and </a:t>
            </a:r>
            <a:r>
              <a:rPr lang="en-US" altLang="ja-JP" dirty="0" smtClean="0"/>
              <a:t>Compression</a:t>
            </a:r>
            <a:endParaRPr lang="en-US" altLang="ja-JP" dirty="0"/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BDXL: </a:t>
            </a:r>
            <a:r>
              <a:rPr lang="en-US" altLang="ja-JP" dirty="0"/>
              <a:t>Extended </a:t>
            </a:r>
            <a:r>
              <a:rPr lang="en-US" altLang="ja-JP" dirty="0" smtClean="0"/>
              <a:t>specification of </a:t>
            </a:r>
            <a:r>
              <a:rPr lang="en-US" altLang="ja-JP" dirty="0"/>
              <a:t>Blu-ray</a:t>
            </a:r>
          </a:p>
          <a:p>
            <a:pPr lvl="2">
              <a:lnSpc>
                <a:spcPct val="80000"/>
              </a:lnSpc>
            </a:pPr>
            <a:r>
              <a:rPr lang="en-US" altLang="ja-JP" dirty="0"/>
              <a:t>Supports 100 and 128GB per one disk</a:t>
            </a:r>
          </a:p>
          <a:p>
            <a:pPr lvl="1">
              <a:lnSpc>
                <a:spcPct val="80000"/>
              </a:lnSpc>
            </a:pPr>
            <a:r>
              <a:rPr lang="en-US" altLang="ja-JP" dirty="0"/>
              <a:t>HEVC video coding</a:t>
            </a:r>
          </a:p>
          <a:p>
            <a:pPr lvl="2">
              <a:lnSpc>
                <a:spcPct val="80000"/>
              </a:lnSpc>
            </a:pPr>
            <a:r>
              <a:rPr lang="en-US" altLang="ja-JP" dirty="0" smtClean="0"/>
              <a:t>Better coding </a:t>
            </a:r>
            <a:r>
              <a:rPr lang="en-US" altLang="ja-JP" dirty="0"/>
              <a:t>efficiency </a:t>
            </a:r>
            <a:r>
              <a:rPr lang="en-US" altLang="ja-JP" dirty="0" smtClean="0"/>
              <a:t>than that </a:t>
            </a:r>
            <a:r>
              <a:rPr lang="en-US" altLang="ja-JP" dirty="0"/>
              <a:t>of H.264</a:t>
            </a:r>
          </a:p>
          <a:p>
            <a:pPr marL="349250" lvl="1" indent="0">
              <a:lnSpc>
                <a:spcPct val="80000"/>
              </a:lnSpc>
              <a:buNone/>
            </a:pPr>
            <a:endParaRPr lang="ja-JP" altLang="en-US" dirty="0"/>
          </a:p>
          <a:p>
            <a:pPr marL="349250" lvl="1" indent="0">
              <a:lnSpc>
                <a:spcPct val="80000"/>
              </a:lnSpc>
              <a:buNone/>
            </a:pP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157" y="3560350"/>
            <a:ext cx="2352723" cy="935639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362739" y="4495989"/>
            <a:ext cx="26120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solidFill>
                  <a:srgbClr val="FFFF00"/>
                </a:solidFill>
              </a:rPr>
              <a:t>External QFHD  Adapter(~2000USD)</a:t>
            </a:r>
            <a:endParaRPr lang="ja-JP" altLang="en-US" sz="1200" dirty="0">
              <a:solidFill>
                <a:srgbClr val="FFFF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157" y="1175702"/>
            <a:ext cx="2352723" cy="2007219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6389157" y="3182921"/>
            <a:ext cx="2474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solidFill>
                  <a:srgbClr val="FFFF00"/>
                </a:solidFill>
              </a:rPr>
              <a:t>Toshiba 4K2K TV set; (~7000USD)</a:t>
            </a:r>
            <a:endParaRPr lang="ja-JP" altLang="en-US" sz="1200" dirty="0">
              <a:solidFill>
                <a:srgbClr val="FFFF00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840" y="4965280"/>
            <a:ext cx="1792776" cy="111442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正方形/長方形 10"/>
          <p:cNvSpPr/>
          <p:nvPr/>
        </p:nvSpPr>
        <p:spPr>
          <a:xfrm>
            <a:off x="6498397" y="6056252"/>
            <a:ext cx="22941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solidFill>
                  <a:srgbClr val="FFFF00"/>
                </a:solidFill>
              </a:rPr>
              <a:t>4K Graphics Board (~1200USD)</a:t>
            </a:r>
            <a:endParaRPr lang="ja-JP" altLang="en-US" sz="1200" dirty="0">
              <a:solidFill>
                <a:srgbClr val="FFFF0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17713" y="5782190"/>
            <a:ext cx="5771444" cy="695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ja-JP" sz="2400" dirty="0">
                <a:solidFill>
                  <a:srgbClr val="FFFF00"/>
                </a:solidFill>
                <a:latin typeface="Calibri"/>
                <a:cs typeface="Calibri"/>
              </a:rPr>
              <a:t>4K video will be more popular </a:t>
            </a:r>
            <a:r>
              <a:rPr lang="en-US" altLang="ja-JP" sz="2400" dirty="0" smtClean="0">
                <a:solidFill>
                  <a:srgbClr val="FFFF00"/>
                </a:solidFill>
                <a:latin typeface="Calibri"/>
                <a:cs typeface="Calibri"/>
              </a:rPr>
              <a:t>and industry </a:t>
            </a:r>
            <a:r>
              <a:rPr lang="en-US" altLang="ja-JP" sz="2400" dirty="0">
                <a:solidFill>
                  <a:srgbClr val="FFFF00"/>
                </a:solidFill>
                <a:latin typeface="Calibri"/>
                <a:cs typeface="Calibri"/>
              </a:rPr>
              <a:t>needs </a:t>
            </a:r>
            <a:r>
              <a:rPr lang="en-US" altLang="ja-JP" sz="2400" dirty="0" smtClean="0">
                <a:solidFill>
                  <a:srgbClr val="FFFF00"/>
                </a:solidFill>
                <a:latin typeface="Calibri"/>
                <a:cs typeface="Calibri"/>
              </a:rPr>
              <a:t>will </a:t>
            </a:r>
            <a:r>
              <a:rPr lang="en-US" altLang="ja-JP" sz="2400" dirty="0">
                <a:solidFill>
                  <a:srgbClr val="FFFF00"/>
                </a:solidFill>
                <a:latin typeface="Calibri"/>
                <a:cs typeface="Calibri"/>
              </a:rPr>
              <a:t>also </a:t>
            </a:r>
            <a:r>
              <a:rPr lang="en-US" altLang="ja-JP" sz="2400" dirty="0" smtClean="0">
                <a:solidFill>
                  <a:srgbClr val="FFFF00"/>
                </a:solidFill>
                <a:latin typeface="Calibri"/>
                <a:cs typeface="Calibri"/>
              </a:rPr>
              <a:t>increase in the near future</a:t>
            </a:r>
            <a:endParaRPr lang="en-US" altLang="ja-JP" sz="2400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313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Proposal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5800" y="1175700"/>
            <a:ext cx="7770813" cy="53295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ja-JP" sz="2400" dirty="0" smtClean="0"/>
              <a:t>VQEG should include quality assessment of 4K video  into the scope of future VQEG tests.</a:t>
            </a:r>
          </a:p>
          <a:p>
            <a:pPr lvl="1">
              <a:lnSpc>
                <a:spcPct val="80000"/>
              </a:lnSpc>
            </a:pPr>
            <a:r>
              <a:rPr kumimoji="1" lang="en-US" altLang="ja-JP" dirty="0" smtClean="0"/>
              <a:t>Subjective test methodologies for large display/screen (50-100inches)</a:t>
            </a:r>
          </a:p>
          <a:p>
            <a:pPr lvl="1">
              <a:lnSpc>
                <a:spcPct val="80000"/>
              </a:lnSpc>
            </a:pPr>
            <a:r>
              <a:rPr lang="en-US" altLang="ja-JP" dirty="0"/>
              <a:t>Objective </a:t>
            </a:r>
            <a:r>
              <a:rPr lang="en-US" altLang="ja-JP" dirty="0" smtClean="0"/>
              <a:t>metrics </a:t>
            </a:r>
            <a:r>
              <a:rPr lang="en-US" altLang="ja-JP" dirty="0"/>
              <a:t>for </a:t>
            </a:r>
            <a:r>
              <a:rPr lang="en-US" altLang="ja-JP" dirty="0" smtClean="0"/>
              <a:t>quality degradation due to compression coding </a:t>
            </a:r>
            <a:r>
              <a:rPr lang="en-US" altLang="ja-JP" dirty="0"/>
              <a:t>and transmission</a:t>
            </a:r>
            <a:endParaRPr kumimoji="1" lang="en-US" altLang="ja-JP" dirty="0" smtClean="0"/>
          </a:p>
          <a:p>
            <a:pPr>
              <a:lnSpc>
                <a:spcPct val="80000"/>
              </a:lnSpc>
            </a:pPr>
            <a:r>
              <a:rPr lang="en-US" altLang="ja-JP" dirty="0" smtClean="0"/>
              <a:t>SRC definition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4K </a:t>
            </a:r>
            <a:r>
              <a:rPr lang="en-US" altLang="ja-JP" dirty="0"/>
              <a:t>DCI for digital cinema (4096x2160@24fps, progressive)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4K</a:t>
            </a:r>
            <a:r>
              <a:rPr lang="en-US" altLang="ja-JP" dirty="0"/>
              <a:t>-QFHD for broadcasting applications (3840x2160</a:t>
            </a:r>
            <a:r>
              <a:rPr lang="en-US" altLang="ja-JP" dirty="0" smtClean="0"/>
              <a:t>@24,25,30,50,60fps</a:t>
            </a:r>
            <a:r>
              <a:rPr lang="en-US" altLang="ja-JP" dirty="0"/>
              <a:t>, progressive)</a:t>
            </a:r>
          </a:p>
          <a:p>
            <a:pPr>
              <a:lnSpc>
                <a:spcPct val="80000"/>
              </a:lnSpc>
            </a:pPr>
            <a:r>
              <a:rPr lang="en-US" altLang="ja-JP" dirty="0" smtClean="0"/>
              <a:t>HRC to be considered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H.264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HEVC</a:t>
            </a:r>
          </a:p>
          <a:p>
            <a:pPr lvl="1">
              <a:lnSpc>
                <a:spcPct val="80000"/>
              </a:lnSpc>
            </a:pPr>
            <a:r>
              <a:rPr lang="en-US" altLang="ja-JP" dirty="0" smtClean="0"/>
              <a:t>Intra coding for digital cinema  (e.g. JPEG2000)</a:t>
            </a:r>
            <a:r>
              <a:rPr lang="en-US" altLang="ja-JP" dirty="0"/>
              <a:t> ?</a:t>
            </a:r>
            <a:endParaRPr lang="en-US" altLang="ja-JP" dirty="0" smtClean="0"/>
          </a:p>
          <a:p>
            <a:pPr marL="0" indent="0">
              <a:lnSpc>
                <a:spcPct val="80000"/>
              </a:lnSpc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4057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SRC Availability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NICT </a:t>
            </a:r>
            <a:r>
              <a:rPr lang="en-US" altLang="ja-JP" dirty="0"/>
              <a:t>4K/3D </a:t>
            </a:r>
            <a:r>
              <a:rPr lang="en-US" altLang="ja-JP" dirty="0" smtClean="0"/>
              <a:t>contents</a:t>
            </a:r>
          </a:p>
          <a:p>
            <a:pPr lvl="1"/>
            <a:r>
              <a:rPr lang="en-US" altLang="ja-JP" dirty="0" smtClean="0"/>
              <a:t>Format: 3840x2160</a:t>
            </a:r>
            <a:r>
              <a:rPr lang="en-US" altLang="ja-JP" dirty="0"/>
              <a:t>@60fps. 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NTT </a:t>
            </a:r>
            <a:r>
              <a:rPr lang="en-US" altLang="ja-JP" dirty="0"/>
              <a:t>introduces guidelines to use this test </a:t>
            </a:r>
            <a:r>
              <a:rPr lang="en-US" altLang="ja-JP" dirty="0" smtClean="0"/>
              <a:t>material.</a:t>
            </a:r>
            <a:br>
              <a:rPr lang="en-US" altLang="ja-JP" dirty="0" smtClean="0"/>
            </a:br>
            <a:r>
              <a:rPr lang="en-US" altLang="ja-JP" dirty="0" smtClean="0">
                <a:hlinkClick r:id="rId2" action="ppaction://hlinkfile"/>
              </a:rPr>
              <a:t>ftp</a:t>
            </a:r>
            <a:r>
              <a:rPr lang="en-US" altLang="ja-JP" dirty="0">
                <a:hlinkClick r:id="rId2" action="ppaction://hlinkfile"/>
              </a:rPr>
              <a:t>://</a:t>
            </a:r>
            <a:r>
              <a:rPr lang="en-US" altLang="ja-JP" dirty="0" err="1">
                <a:hlinkClick r:id="rId2" action="ppaction://hlinkfile"/>
              </a:rPr>
              <a:t>vqeg.its.bldrdoc.gov</a:t>
            </a:r>
            <a:r>
              <a:rPr lang="en-US" altLang="ja-JP" dirty="0">
                <a:hlinkClick r:id="rId2" action="ppaction://hlinkfile"/>
              </a:rPr>
              <a:t>/Documents/VQEG_Seoul_Jun11/</a:t>
            </a:r>
            <a:r>
              <a:rPr lang="en-US" altLang="ja-JP" dirty="0" err="1">
                <a:hlinkClick r:id="rId2" action="ppaction://hlinkfile"/>
              </a:rPr>
              <a:t>MeetingFiles</a:t>
            </a:r>
            <a:r>
              <a:rPr lang="en-US" altLang="ja-JP" dirty="0">
                <a:hlinkClick r:id="rId2" action="ppaction://hlinkfile"/>
              </a:rPr>
              <a:t>/3DTV/VQEG_3DTV_2011_015_Distribution of 3D standard </a:t>
            </a:r>
            <a:r>
              <a:rPr lang="en-US" altLang="ja-JP" dirty="0" err="1">
                <a:hlinkClick r:id="rId2" action="ppaction://hlinkfile"/>
              </a:rPr>
              <a:t>contents.doc</a:t>
            </a:r>
            <a:endParaRPr lang="en-US" altLang="ja-JP" dirty="0"/>
          </a:p>
          <a:p>
            <a:r>
              <a:rPr lang="en-US" altLang="ja-JP" dirty="0" smtClean="0"/>
              <a:t>SVT </a:t>
            </a:r>
            <a:r>
              <a:rPr lang="en-US" altLang="ja-JP" dirty="0"/>
              <a:t>High Definition Multi Format Test </a:t>
            </a:r>
            <a:r>
              <a:rPr lang="en-US" altLang="ja-JP" dirty="0" smtClean="0"/>
              <a:t>Set</a:t>
            </a:r>
          </a:p>
          <a:p>
            <a:pPr lvl="1"/>
            <a:r>
              <a:rPr lang="en-US" altLang="ja-JP" dirty="0" smtClean="0"/>
              <a:t>Format: 3840x2160</a:t>
            </a:r>
            <a:r>
              <a:rPr lang="en-US" altLang="ja-JP" dirty="0"/>
              <a:t>@50fps. 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You </a:t>
            </a:r>
            <a:r>
              <a:rPr lang="en-US" altLang="ja-JP" dirty="0"/>
              <a:t>can download them from the VQEG ftp server.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>
                <a:hlinkClick r:id="rId3" action="ppaction://hlinkfile"/>
              </a:rPr>
              <a:t>ftp://vqeg.its.bldrdoc.gov/HDTV/SVT_MultiFormat/</a:t>
            </a:r>
            <a:r>
              <a:rPr lang="en-US" altLang="ja-JP" dirty="0" smtClean="0">
                <a:hlinkClick r:id="rId3" action="ppaction://hlinkfile"/>
              </a:rPr>
              <a:t>2160p50_CgrLevels_Master_SVTdec05</a:t>
            </a:r>
            <a:endParaRPr lang="en-US" altLang="ja-JP" dirty="0" smtClean="0"/>
          </a:p>
          <a:p>
            <a:pPr lvl="1"/>
            <a:r>
              <a:rPr lang="en-US" altLang="ja-JP" dirty="0"/>
              <a:t>F</a:t>
            </a:r>
            <a:r>
              <a:rPr lang="en-US" altLang="ja-JP" dirty="0" smtClean="0"/>
              <a:t>or </a:t>
            </a:r>
            <a:r>
              <a:rPr lang="en-US" altLang="ja-JP" dirty="0"/>
              <a:t>details, see the following </a:t>
            </a:r>
            <a:r>
              <a:rPr lang="en-US" altLang="ja-JP" dirty="0" smtClean="0"/>
              <a:t>documents.</a:t>
            </a:r>
            <a:br>
              <a:rPr lang="en-US" altLang="ja-JP" dirty="0" smtClean="0"/>
            </a:br>
            <a:r>
              <a:rPr lang="en-US" altLang="ja-JP" dirty="0" smtClean="0">
                <a:hlinkClick r:id="rId4"/>
              </a:rPr>
              <a:t>http://</a:t>
            </a:r>
            <a:r>
              <a:rPr lang="en-US" altLang="ja-JP" dirty="0" err="1" smtClean="0">
                <a:hlinkClick r:id="rId4"/>
              </a:rPr>
              <a:t>svt.se</a:t>
            </a:r>
            <a:r>
              <a:rPr lang="en-US" altLang="ja-JP" dirty="0" smtClean="0">
                <a:hlinkClick r:id="rId4"/>
              </a:rPr>
              <a:t>/content/1/c8/02/02/85/31/svt_multiformat_v10.pdf</a:t>
            </a:r>
            <a:endParaRPr lang="en-US" altLang="ja-JP" dirty="0" smtClean="0"/>
          </a:p>
          <a:p>
            <a:r>
              <a:rPr lang="en-US" altLang="ja-JP" dirty="0" smtClean="0"/>
              <a:t>DCI</a:t>
            </a:r>
            <a:r>
              <a:rPr lang="en-US" altLang="ja-JP" dirty="0"/>
              <a:t>/</a:t>
            </a:r>
            <a:r>
              <a:rPr lang="en-US" altLang="ja-JP" dirty="0" err="1" smtClean="0"/>
              <a:t>STeM</a:t>
            </a:r>
            <a:endParaRPr lang="en-US" altLang="ja-JP" dirty="0"/>
          </a:p>
          <a:p>
            <a:pPr lvl="1"/>
            <a:r>
              <a:rPr lang="en-US" altLang="ja-JP" dirty="0" smtClean="0"/>
              <a:t>Maximum </a:t>
            </a:r>
            <a:r>
              <a:rPr lang="en-US" altLang="ja-JP" dirty="0"/>
              <a:t>resolution of the test sequence is 4096x1714</a:t>
            </a:r>
            <a:r>
              <a:rPr lang="en-US" altLang="ja-JP" dirty="0" smtClean="0"/>
              <a:t>.</a:t>
            </a:r>
          </a:p>
          <a:p>
            <a:pPr lvl="1"/>
            <a:r>
              <a:rPr lang="en-US" altLang="ja-JP" dirty="0" smtClean="0"/>
              <a:t> </a:t>
            </a:r>
            <a:r>
              <a:rPr lang="en-US" altLang="ja-JP" dirty="0"/>
              <a:t>You need to sign the user </a:t>
            </a:r>
            <a:r>
              <a:rPr lang="en-US" altLang="ja-JP" dirty="0" smtClean="0"/>
              <a:t>agreement.</a:t>
            </a:r>
            <a:br>
              <a:rPr lang="en-US" altLang="ja-JP" dirty="0" smtClean="0"/>
            </a:br>
            <a:r>
              <a:rPr lang="en-US" altLang="ja-JP" dirty="0" smtClean="0"/>
              <a:t> http</a:t>
            </a:r>
            <a:r>
              <a:rPr lang="en-US" altLang="ja-JP" dirty="0"/>
              <a:t>://</a:t>
            </a:r>
            <a:r>
              <a:rPr lang="en-US" altLang="ja-JP" dirty="0" err="1"/>
              <a:t>www.dcimovies.com</a:t>
            </a:r>
            <a:r>
              <a:rPr lang="en-US" altLang="ja-JP" dirty="0"/>
              <a:t>/</a:t>
            </a:r>
            <a:r>
              <a:rPr lang="en-US" altLang="ja-JP" dirty="0" err="1" smtClean="0"/>
              <a:t>StEM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3504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Subjective test of 4K+HEVC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5800" y="1415589"/>
            <a:ext cx="6762360" cy="3791412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kumimoji="1" lang="en-US" altLang="ja-JP" dirty="0" smtClean="0"/>
              <a:t>Test method: DSCQS</a:t>
            </a:r>
          </a:p>
          <a:p>
            <a:pPr>
              <a:spcBef>
                <a:spcPts val="0"/>
              </a:spcBef>
            </a:pPr>
            <a:r>
              <a:rPr kumimoji="1" lang="en-US" altLang="ja-JP" dirty="0" smtClean="0"/>
              <a:t>Viewing Conditions</a:t>
            </a:r>
          </a:p>
          <a:p>
            <a:pPr lvl="1">
              <a:spcBef>
                <a:spcPts val="0"/>
              </a:spcBef>
            </a:pPr>
            <a:r>
              <a:rPr lang="en-US" altLang="ja-JP" dirty="0"/>
              <a:t>Display: professional 4K projector (JVC)</a:t>
            </a:r>
          </a:p>
          <a:p>
            <a:pPr lvl="1">
              <a:spcBef>
                <a:spcPts val="0"/>
              </a:spcBef>
            </a:pPr>
            <a:r>
              <a:rPr kumimoji="1" lang="en-US" altLang="ja-JP" dirty="0" smtClean="0"/>
              <a:t>Screen size:  approx. 190inches</a:t>
            </a:r>
          </a:p>
          <a:p>
            <a:pPr lvl="1">
              <a:spcBef>
                <a:spcPts val="0"/>
              </a:spcBef>
            </a:pPr>
            <a:r>
              <a:rPr lang="en-US" altLang="ja-JP" dirty="0" smtClean="0"/>
              <a:t>Viewing Distance: 1.5H (H=screen height)</a:t>
            </a:r>
            <a:endParaRPr kumimoji="1" lang="en-US" altLang="ja-JP" dirty="0" smtClean="0"/>
          </a:p>
          <a:p>
            <a:pPr>
              <a:spcBef>
                <a:spcPts val="0"/>
              </a:spcBef>
            </a:pPr>
            <a:r>
              <a:rPr kumimoji="1" lang="en-US" altLang="ja-JP" dirty="0" smtClean="0"/>
              <a:t>Number of subjects: 24</a:t>
            </a:r>
          </a:p>
          <a:p>
            <a:pPr>
              <a:spcBef>
                <a:spcPts val="0"/>
              </a:spcBef>
            </a:pPr>
            <a:r>
              <a:rPr lang="en-US" altLang="ja-JP" dirty="0" smtClean="0"/>
              <a:t>Test materials</a:t>
            </a:r>
          </a:p>
          <a:p>
            <a:pPr lvl="1">
              <a:spcBef>
                <a:spcPts val="0"/>
              </a:spcBef>
            </a:pPr>
            <a:r>
              <a:rPr lang="en-US" altLang="ja-JP" dirty="0"/>
              <a:t>14 </a:t>
            </a:r>
            <a:r>
              <a:rPr lang="en-US" altLang="ja-JP" dirty="0" smtClean="0"/>
              <a:t>sequences of 10 sec from KDDI’s own 4K footages</a:t>
            </a:r>
          </a:p>
          <a:p>
            <a:pPr lvl="1">
              <a:spcBef>
                <a:spcPts val="0"/>
              </a:spcBef>
            </a:pPr>
            <a:r>
              <a:rPr lang="en-US" altLang="ja-JP" dirty="0" smtClean="0"/>
              <a:t>Format: 3840x2160,30fps, progressive</a:t>
            </a:r>
          </a:p>
          <a:p>
            <a:pPr>
              <a:spcBef>
                <a:spcPts val="0"/>
              </a:spcBef>
            </a:pPr>
            <a:r>
              <a:rPr lang="en-US" altLang="ja-JP" dirty="0" smtClean="0"/>
              <a:t>Coding Condition</a:t>
            </a:r>
          </a:p>
          <a:p>
            <a:pPr lvl="1">
              <a:spcBef>
                <a:spcPts val="0"/>
              </a:spcBef>
            </a:pPr>
            <a:r>
              <a:rPr kumimoji="1" lang="en-US" altLang="ja-JP" dirty="0" smtClean="0"/>
              <a:t>H.264(JM15.1): 8,16,32Mbps (</a:t>
            </a:r>
            <a:r>
              <a:rPr lang="en-US" altLang="ja-JP" dirty="0" smtClean="0"/>
              <a:t>IBBPBBPBBPBBPBB)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>
                <a:solidFill>
                  <a:srgbClr val="FFFF00"/>
                </a:solidFill>
              </a:rPr>
              <a:t>Rate control enabled </a:t>
            </a:r>
          </a:p>
          <a:p>
            <a:pPr lvl="1">
              <a:spcBef>
                <a:spcPts val="0"/>
              </a:spcBef>
            </a:pPr>
            <a:r>
              <a:rPr lang="en-US" altLang="ja-JP" dirty="0" smtClean="0"/>
              <a:t>HEVC(HM6.1)  : 4,8,16Mbps   (IBBBBBBBBBBBBBB)</a:t>
            </a:r>
            <a:br>
              <a:rPr lang="en-US" altLang="ja-JP" dirty="0" smtClean="0"/>
            </a:br>
            <a:r>
              <a:rPr lang="en-US" altLang="ja-JP" dirty="0" smtClean="0">
                <a:solidFill>
                  <a:srgbClr val="FFFF00"/>
                </a:solidFill>
              </a:rPr>
              <a:t>Fixed QP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88" y="4938889"/>
            <a:ext cx="8305800" cy="19050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799" y="1155700"/>
            <a:ext cx="172720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24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Subjective test of 4K+HEVC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685800" y="5475111"/>
            <a:ext cx="7770813" cy="125588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kumimoji="1" lang="en-US" altLang="ja-JP" dirty="0" smtClean="0">
                <a:solidFill>
                  <a:srgbClr val="FFFF00"/>
                </a:solidFill>
              </a:rPr>
              <a:t>35%</a:t>
            </a:r>
            <a:r>
              <a:rPr kumimoji="1" lang="en-US" altLang="ja-JP" dirty="0" smtClean="0"/>
              <a:t> of all </a:t>
            </a:r>
            <a:r>
              <a:rPr lang="en-US" altLang="ja-JP" dirty="0" smtClean="0"/>
              <a:t>the </a:t>
            </a:r>
            <a:r>
              <a:rPr kumimoji="1" lang="en-US" altLang="ja-JP" dirty="0" smtClean="0"/>
              <a:t>HEVC PVSs have better DMOS than those coded by </a:t>
            </a:r>
            <a:br>
              <a:rPr kumimoji="1" lang="en-US" altLang="ja-JP" dirty="0" smtClean="0"/>
            </a:br>
            <a:r>
              <a:rPr kumimoji="1" lang="en-US" altLang="ja-JP" dirty="0" smtClean="0"/>
              <a:t>H.264 at </a:t>
            </a:r>
            <a:r>
              <a:rPr kumimoji="1" lang="en-US" altLang="ja-JP" dirty="0" smtClean="0">
                <a:solidFill>
                  <a:srgbClr val="FFFF00"/>
                </a:solidFill>
              </a:rPr>
              <a:t>twice bitrate</a:t>
            </a:r>
            <a:r>
              <a:rPr kumimoji="1" lang="en-US" altLang="ja-JP" dirty="0" smtClean="0"/>
              <a:t>.</a:t>
            </a:r>
          </a:p>
          <a:p>
            <a:pPr>
              <a:spcBef>
                <a:spcPts val="0"/>
              </a:spcBef>
            </a:pPr>
            <a:r>
              <a:rPr lang="en-US" altLang="ja-JP" dirty="0" smtClean="0">
                <a:solidFill>
                  <a:srgbClr val="FFFF00"/>
                </a:solidFill>
              </a:rPr>
              <a:t>54%</a:t>
            </a:r>
            <a:r>
              <a:rPr lang="en-US" altLang="ja-JP" dirty="0" smtClean="0"/>
              <a:t> </a:t>
            </a:r>
            <a:r>
              <a:rPr lang="en-US" altLang="ja-JP" dirty="0"/>
              <a:t>of all the HEVC PVSs have better (smaller) DMOS than those coded by H.264 at </a:t>
            </a:r>
            <a:r>
              <a:rPr lang="en-US" altLang="ja-JP" dirty="0" smtClean="0">
                <a:solidFill>
                  <a:srgbClr val="FFFF00"/>
                </a:solidFill>
              </a:rPr>
              <a:t>the same </a:t>
            </a:r>
            <a:r>
              <a:rPr lang="en-US" altLang="ja-JP" dirty="0">
                <a:solidFill>
                  <a:srgbClr val="FFFF00"/>
                </a:solidFill>
              </a:rPr>
              <a:t>bitrate</a:t>
            </a:r>
            <a:r>
              <a:rPr lang="en-US" altLang="ja-JP" dirty="0"/>
              <a:t>.</a:t>
            </a:r>
          </a:p>
        </p:txBody>
      </p:sp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945713"/>
              </p:ext>
            </p:extLst>
          </p:nvPr>
        </p:nvGraphicFramePr>
        <p:xfrm>
          <a:off x="0" y="1071614"/>
          <a:ext cx="9793111" cy="4403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736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>
                <a:effectLst/>
              </a:rPr>
              <a:t>As 4K will </a:t>
            </a:r>
            <a:r>
              <a:rPr lang="en-US" altLang="ja-JP" dirty="0">
                <a:effectLst/>
              </a:rPr>
              <a:t>possibly be a part of the mainstream of future video </a:t>
            </a:r>
            <a:r>
              <a:rPr lang="en-US" altLang="ja-JP" dirty="0" smtClean="0">
                <a:effectLst/>
              </a:rPr>
              <a:t>formats, </a:t>
            </a:r>
            <a:r>
              <a:rPr lang="en-US" altLang="ja-JP" dirty="0">
                <a:effectLst/>
              </a:rPr>
              <a:t>VQEG should begin to study on </a:t>
            </a:r>
            <a:r>
              <a:rPr lang="en-US" altLang="ja-JP" dirty="0" smtClean="0">
                <a:effectLst/>
              </a:rPr>
              <a:t>quality assessment of 4K video. </a:t>
            </a:r>
          </a:p>
          <a:p>
            <a:r>
              <a:rPr lang="en-US" altLang="ja-JP" dirty="0" smtClean="0">
                <a:effectLst/>
              </a:rPr>
              <a:t>The </a:t>
            </a:r>
            <a:r>
              <a:rPr lang="en-US" altLang="ja-JP" dirty="0">
                <a:effectLst/>
              </a:rPr>
              <a:t>HDTV phase2 test seems to be a good opportunity of the first study, but the opportunity is not limited to that. </a:t>
            </a:r>
            <a:r>
              <a:rPr lang="en-US" altLang="ja-JP" dirty="0" smtClean="0">
                <a:effectLst/>
              </a:rPr>
              <a:t>Any other VQEG tests may include 4K into its scope.</a:t>
            </a:r>
            <a:endParaRPr lang="ja-JP" altLang="ja-JP" dirty="0">
              <a:effectLst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6793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ストーリー">
  <a:themeElements>
    <a:clrScheme name="ストーリー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スケッチブック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トーリー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ストーリー.thmx</Template>
  <TotalTime>2382</TotalTime>
  <Words>441</Words>
  <Application>Microsoft Macintosh PowerPoint</Application>
  <PresentationFormat>画面に合わせる (4:3)</PresentationFormat>
  <Paragraphs>62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ストーリー</vt:lpstr>
      <vt:lpstr>Proposal to study objective quality assessment of  4K resolution video in the future VQEG tests</vt:lpstr>
      <vt:lpstr>Backgrounds</vt:lpstr>
      <vt:lpstr>Proposal</vt:lpstr>
      <vt:lpstr>SRC Availability</vt:lpstr>
      <vt:lpstr>Subjective test of 4K+HEVC</vt:lpstr>
      <vt:lpstr>Subjective test of 4K+HEVC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to include evaluation of 4K resolution video and HEVC coding quality into the scope of future VQEG tests</dc:title>
  <dc:creator>Sugimoto Osamu</dc:creator>
  <cp:lastModifiedBy>Sugimoto Osamu</cp:lastModifiedBy>
  <cp:revision>47</cp:revision>
  <dcterms:created xsi:type="dcterms:W3CDTF">2012-06-10T17:25:55Z</dcterms:created>
  <dcterms:modified xsi:type="dcterms:W3CDTF">2012-06-12T09:43:59Z</dcterms:modified>
</cp:coreProperties>
</file>