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473" r:id="rId2"/>
    <p:sldId id="347" r:id="rId3"/>
    <p:sldId id="345" r:id="rId4"/>
    <p:sldId id="475" r:id="rId5"/>
    <p:sldId id="476" r:id="rId6"/>
    <p:sldId id="477" r:id="rId7"/>
    <p:sldId id="478" r:id="rId8"/>
    <p:sldId id="492" r:id="rId9"/>
    <p:sldId id="493" r:id="rId10"/>
    <p:sldId id="479" r:id="rId11"/>
    <p:sldId id="480" r:id="rId12"/>
    <p:sldId id="484" r:id="rId13"/>
    <p:sldId id="489" r:id="rId14"/>
    <p:sldId id="485" r:id="rId15"/>
    <p:sldId id="486" r:id="rId16"/>
    <p:sldId id="490" r:id="rId17"/>
    <p:sldId id="487" r:id="rId18"/>
    <p:sldId id="481" r:id="rId19"/>
    <p:sldId id="482" r:id="rId20"/>
    <p:sldId id="494" r:id="rId21"/>
    <p:sldId id="495" r:id="rId22"/>
    <p:sldId id="496" r:id="rId23"/>
    <p:sldId id="497" r:id="rId24"/>
    <p:sldId id="498" r:id="rId25"/>
    <p:sldId id="499" r:id="rId26"/>
    <p:sldId id="501" r:id="rId27"/>
    <p:sldId id="500" r:id="rId28"/>
    <p:sldId id="483" r:id="rId2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8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40828435-AD74-4F7E-9865-5F9FF90C0EE3}" type="datetime1">
              <a:rPr lang="en-US"/>
              <a:pPr>
                <a:defRPr/>
              </a:pPr>
              <a:t>6/5/2011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8D38A8C4-9AB9-41D0-8731-1A091C5E87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7514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08CD15C2-F12A-4084-B895-AE33D8EF65EA}" type="datetime1">
              <a:rPr lang="en-US"/>
              <a:pPr>
                <a:defRPr/>
              </a:pPr>
              <a:t>6/5/2011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9018D73E-BF47-49FD-8D82-04F4B35EDF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0317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6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6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6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6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>
                <a:ea typeface="ＭＳ Ｐゴシック" pitchFamily="34" charset="-128"/>
              </a:rPr>
              <a:t>Branding undertaken in 2008</a:t>
            </a:r>
          </a:p>
          <a:p>
            <a:endParaRPr lang="en-US" smtClean="0">
              <a:ea typeface="ＭＳ Ｐゴシック" pitchFamily="34" charset="-128"/>
            </a:endParaRPr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3E78A6BD-9955-4283-819A-D911A3EF2C34}" type="slidenum">
              <a:rPr lang="en-US" smtClean="0">
                <a:latin typeface="Calibri" pitchFamily="34" charset="0"/>
              </a:rPr>
              <a:pPr/>
              <a:t>2</a:t>
            </a:fld>
            <a:endParaRPr lang="en-US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ea typeface="ＭＳ Ｐゴシック" pitchFamily="34" charset="-128"/>
            </a:endParaRPr>
          </a:p>
        </p:txBody>
      </p:sp>
      <p:sp>
        <p:nvSpPr>
          <p:cNvPr id="22531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 anchor="b"/>
          <a:lstStyle>
            <a:lvl1pPr defTabSz="865188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865188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865188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865188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865188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8651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8651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8651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8651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/>
            <a:fld id="{07C41C9F-92F4-45D9-8D7F-5A78DCB465C9}" type="slidenum">
              <a:rPr lang="en-US" sz="1200">
                <a:latin typeface="Calibri" pitchFamily="34" charset="0"/>
              </a:rPr>
              <a:pPr algn="r"/>
              <a:t>3</a:t>
            </a:fld>
            <a:endParaRPr 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E13E0-AD27-4B61-A159-2DE5E386465F}" type="datetime1">
              <a:rPr lang="en-US"/>
              <a:pPr>
                <a:defRPr/>
              </a:pPr>
              <a:t>6/5/2011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62E3B4-4316-404A-8CCE-6E0B242AF0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101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342CA-35A2-48C9-89C5-D310C24B989D}" type="datetime1">
              <a:rPr lang="en-US"/>
              <a:pPr>
                <a:defRPr/>
              </a:pPr>
              <a:t>6/5/2011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198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8CD8C7-B606-4FB9-B552-9FCC73CFA753}" type="datetime1">
              <a:rPr lang="en-US"/>
              <a:pPr>
                <a:defRPr/>
              </a:pPr>
              <a:t>6/5/2011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2BF11-6891-46A1-ABEC-8BEEC3280E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59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38886-C2B1-49DE-8440-AA2DED8EE4AF}" type="datetime1">
              <a:rPr lang="en-US"/>
              <a:pPr>
                <a:defRPr/>
              </a:pPr>
              <a:t>6/5/2011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46A85F-6352-485F-87F9-36F16A45EA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07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33635-279C-46EE-9A4B-5EA184A7C817}" type="datetime1">
              <a:rPr lang="en-US"/>
              <a:pPr>
                <a:defRPr/>
              </a:pPr>
              <a:t>6/5/2011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BD1ED-2C1A-4511-92DA-E38C9AF36A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859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3CA27-B54B-4220-A8A5-D958857FCFC7}" type="datetime1">
              <a:rPr lang="en-US"/>
              <a:pPr>
                <a:defRPr/>
              </a:pPr>
              <a:t>6/5/2011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2E21B-A274-4CC6-815E-70D0A42DCD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478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F4FB6-D82C-4D6A-8042-057B392E7093}" type="datetime1">
              <a:rPr lang="en-US"/>
              <a:pPr>
                <a:defRPr/>
              </a:pPr>
              <a:t>6/5/2011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A1C1E-9D6E-457F-86B2-AB156F7928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230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5A396E-D721-4DF3-9662-8C6F0D22C81C}" type="datetime1">
              <a:rPr lang="en-US"/>
              <a:pPr>
                <a:defRPr/>
              </a:pPr>
              <a:t>6/5/2011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D45ED-396F-407B-A4A3-27AC8ADC9A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045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6F8F7-7571-4089-8D03-3CEC80FF0277}" type="datetime1">
              <a:rPr lang="en-US"/>
              <a:pPr>
                <a:defRPr/>
              </a:pPr>
              <a:t>6/5/2011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A82E8-3F10-47D1-AB5C-2182862DA4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125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18D6E-BAB3-4329-8E67-00657AD37B85}" type="datetime1">
              <a:rPr lang="en-US"/>
              <a:pPr>
                <a:defRPr/>
              </a:pPr>
              <a:t>6/5/2011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02504-5B4B-45C0-8287-89CC6A0CD8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49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E919A-C736-429C-98D9-663542ABC260}" type="datetime1">
              <a:rPr lang="en-US"/>
              <a:pPr>
                <a:defRPr/>
              </a:pPr>
              <a:t>6/5/2011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D3C11-94F9-4B84-BF4A-FEAA96696D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990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990600"/>
            <a:ext cx="8229600" cy="513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11F2D0EB-F4D5-4701-AC0A-D90D564A2858}" type="datetime1">
              <a:rPr lang="en-US"/>
              <a:pPr>
                <a:defRPr/>
              </a:pPr>
              <a:t>6/5/2011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C5E0CA76-7EB7-4FFE-B97C-CADFE59BE1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6858000" y="6416675"/>
            <a:ext cx="2133600" cy="365125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34C2F9EF-38AD-4223-85A8-61A68E71BD4F}" type="slidenum">
              <a:rPr lang="en-US" sz="1400">
                <a:solidFill>
                  <a:srgbClr val="7F7F7F"/>
                </a:solidFill>
                <a:latin typeface="Calibri" charset="0"/>
                <a:ea typeface="ＭＳ Ｐゴシック" charset="-128"/>
                <a:cs typeface="+mn-cs"/>
              </a:rPr>
              <a:pPr algn="r">
                <a:defRPr/>
              </a:pPr>
              <a:t>‹#›</a:t>
            </a:fld>
            <a:endParaRPr lang="en-US" sz="1400">
              <a:solidFill>
                <a:srgbClr val="7F7F7F"/>
              </a:solidFill>
              <a:latin typeface="Calibri" charset="0"/>
              <a:ea typeface="ＭＳ Ｐゴシック" charset="-128"/>
              <a:cs typeface="+mn-cs"/>
            </a:endParaRPr>
          </a:p>
        </p:txBody>
      </p:sp>
      <p:sp>
        <p:nvSpPr>
          <p:cNvPr id="8" name="Title 1"/>
          <p:cNvSpPr txBox="1">
            <a:spLocks/>
          </p:cNvSpPr>
          <p:nvPr userDrawn="1"/>
        </p:nvSpPr>
        <p:spPr bwMode="auto">
          <a:xfrm>
            <a:off x="0" y="0"/>
            <a:ext cx="9144000" cy="762000"/>
          </a:xfrm>
          <a:prstGeom prst="rect">
            <a:avLst/>
          </a:prstGeom>
          <a:gradFill rotWithShape="1">
            <a:gsLst>
              <a:gs pos="0">
                <a:srgbClr val="2C5D98"/>
              </a:gs>
              <a:gs pos="80000">
                <a:srgbClr val="3C7BC7"/>
              </a:gs>
              <a:gs pos="100000">
                <a:srgbClr val="3A7CCB"/>
              </a:gs>
            </a:gsLst>
            <a:lin ang="16200000"/>
          </a:gradFill>
          <a:ln w="9525">
            <a:noFill/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8"/>
              </a:srgbClr>
            </a:outerShdw>
          </a:effectLst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6457950" algn="l"/>
              </a:tabLst>
              <a:defRPr/>
            </a:pPr>
            <a:endParaRPr lang="en-US" sz="2800" b="1" dirty="0">
              <a:ln w="12700">
                <a:noFill/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1032" name="Title Placeholder 1"/>
          <p:cNvSpPr>
            <a:spLocks noGrp="1"/>
          </p:cNvSpPr>
          <p:nvPr>
            <p:ph type="title"/>
          </p:nvPr>
        </p:nvSpPr>
        <p:spPr bwMode="auto">
          <a:xfrm>
            <a:off x="533400" y="-2286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pic>
        <p:nvPicPr>
          <p:cNvPr id="1033" name="Picture 9" descr="pscr_logo_final_1inch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6096000"/>
            <a:ext cx="533400" cy="66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bg1"/>
          </a:solidFill>
          <a:latin typeface="Candara" pitchFamily="34" charset="0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ndara" pitchFamily="34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ndara" pitchFamily="34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ndara" pitchFamily="34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ndara" pitchFamily="34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ndar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ndar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ndar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ndar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Candara" pitchFamily="34" charset="0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Candara" pitchFamily="34" charset="0"/>
          <a:ea typeface="ＭＳ Ｐゴシック" pitchFamily="-106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Candara" pitchFamily="34" charset="0"/>
          <a:ea typeface="ＭＳ Ｐゴシック" pitchFamily="-106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Candara" pitchFamily="34" charset="0"/>
          <a:ea typeface="ＭＳ Ｐゴシック" pitchFamily="-106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Candara" pitchFamily="34" charset="0"/>
          <a:ea typeface="ＭＳ Ｐゴシック" pitchFamily="-106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772400" cy="2190750"/>
          </a:xfrm>
        </p:spPr>
        <p:txBody>
          <a:bodyPr/>
          <a:lstStyle/>
          <a:p>
            <a:r>
              <a:rPr lang="en-US" sz="3600" smtClean="0">
                <a:ea typeface="ＭＳ Ｐゴシック" pitchFamily="34" charset="-128"/>
              </a:rPr>
              <a:t>Video Quality for Public Safety Applications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1981200" y="4267200"/>
            <a:ext cx="5105400" cy="201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 smtClean="0"/>
              <a:t>Margaret Pinson</a:t>
            </a:r>
            <a:endParaRPr lang="en-US" dirty="0"/>
          </a:p>
          <a:p>
            <a:pPr algn="ctr">
              <a:spcBef>
                <a:spcPct val="50000"/>
              </a:spcBef>
            </a:pPr>
            <a:r>
              <a:rPr lang="en-US" dirty="0"/>
              <a:t>Public Safety Communications Research</a:t>
            </a:r>
          </a:p>
          <a:p>
            <a:pPr algn="ctr">
              <a:spcBef>
                <a:spcPct val="50000"/>
              </a:spcBef>
            </a:pPr>
            <a:r>
              <a:rPr lang="en-US" dirty="0"/>
              <a:t>U.S. Dept. of Commerce</a:t>
            </a:r>
          </a:p>
          <a:p>
            <a:pPr algn="ctr">
              <a:spcBef>
                <a:spcPct val="50000"/>
              </a:spcBef>
            </a:pPr>
            <a:r>
              <a:rPr lang="en-US" smtClean="0"/>
              <a:t>June 6</a:t>
            </a:r>
            <a:r>
              <a:rPr lang="en-US" dirty="0" smtClean="0"/>
              <a:t>, </a:t>
            </a:r>
            <a:r>
              <a:rPr lang="en-US" dirty="0"/>
              <a:t>2011</a:t>
            </a:r>
          </a:p>
          <a:p>
            <a:pPr>
              <a:spcBef>
                <a:spcPct val="50000"/>
              </a:spcBef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3"/>
          <p:cNvSpPr>
            <a:spLocks noGrp="1"/>
          </p:cNvSpPr>
          <p:nvPr>
            <p:ph type="title"/>
          </p:nvPr>
        </p:nvSpPr>
        <p:spPr>
          <a:xfrm>
            <a:off x="0" y="-152400"/>
            <a:ext cx="9144000" cy="914400"/>
          </a:xfrm>
        </p:spPr>
        <p:txBody>
          <a:bodyPr/>
          <a:lstStyle/>
          <a:p>
            <a:r>
              <a:rPr lang="en-US" sz="3200" smtClean="0">
                <a:latin typeface="Calibri" pitchFamily="34" charset="0"/>
                <a:ea typeface="ＭＳ Ｐゴシック" pitchFamily="34" charset="-128"/>
              </a:rPr>
              <a:t>Public Safety Communications Research Program</a:t>
            </a:r>
          </a:p>
        </p:txBody>
      </p:sp>
      <p:sp>
        <p:nvSpPr>
          <p:cNvPr id="16398" name="TextBox 6"/>
          <p:cNvSpPr txBox="1">
            <a:spLocks noChangeArrowheads="1"/>
          </p:cNvSpPr>
          <p:nvPr/>
        </p:nvSpPr>
        <p:spPr bwMode="auto">
          <a:xfrm>
            <a:off x="685800" y="1143000"/>
            <a:ext cx="7696200" cy="6401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/>
            <a:r>
              <a:rPr lang="en-US" sz="3200" b="1" dirty="0" smtClean="0">
                <a:latin typeface="Candara" pitchFamily="34" charset="0"/>
              </a:rPr>
              <a:t>VISION</a:t>
            </a:r>
          </a:p>
          <a:p>
            <a:pPr algn="ctr"/>
            <a:endParaRPr lang="en-US" sz="2000" dirty="0">
              <a:latin typeface="Candara" pitchFamily="34" charset="0"/>
            </a:endParaRPr>
          </a:p>
          <a:p>
            <a:r>
              <a:rPr lang="en-US" sz="2800" dirty="0" smtClean="0">
                <a:latin typeface="Candara" pitchFamily="34" charset="0"/>
              </a:rPr>
              <a:t>Public safety </a:t>
            </a:r>
            <a:r>
              <a:rPr lang="en-US" sz="2800" dirty="0" err="1" smtClean="0">
                <a:latin typeface="Candara" pitchFamily="34" charset="0"/>
              </a:rPr>
              <a:t>pracitioners</a:t>
            </a:r>
            <a:endParaRPr lang="en-US" sz="2800" dirty="0" smtClean="0">
              <a:latin typeface="Candara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800" dirty="0" smtClean="0">
                <a:latin typeface="Candara" pitchFamily="34" charset="0"/>
              </a:rPr>
              <a:t>Police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800" dirty="0" smtClean="0">
                <a:latin typeface="Candara" pitchFamily="34" charset="0"/>
              </a:rPr>
              <a:t>Firefighters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800" dirty="0" smtClean="0">
                <a:latin typeface="Candara" pitchFamily="34" charset="0"/>
              </a:rPr>
              <a:t>Emergency Medical Services</a:t>
            </a:r>
          </a:p>
          <a:p>
            <a:endParaRPr lang="en-US" sz="2800" dirty="0" smtClean="0">
              <a:latin typeface="Candara" pitchFamily="34" charset="0"/>
            </a:endParaRPr>
          </a:p>
          <a:p>
            <a:r>
              <a:rPr lang="en-US" sz="2800" dirty="0" smtClean="0">
                <a:latin typeface="Candara" pitchFamily="34" charset="0"/>
              </a:rPr>
              <a:t>Seamless  exchange of voice, video and data to effectively respond to any incident or emergency</a:t>
            </a:r>
          </a:p>
          <a:p>
            <a:endParaRPr lang="en-US" sz="2800" dirty="0">
              <a:latin typeface="Candara" pitchFamily="34" charset="0"/>
            </a:endParaRPr>
          </a:p>
          <a:p>
            <a:r>
              <a:rPr lang="en-US" sz="2800" dirty="0" smtClean="0">
                <a:latin typeface="Candara" pitchFamily="34" charset="0"/>
              </a:rPr>
              <a:t>By encouraging the development and adoption of critical standards</a:t>
            </a:r>
          </a:p>
          <a:p>
            <a:endParaRPr lang="en-US" sz="2000" dirty="0">
              <a:latin typeface="Candara" pitchFamily="34" charset="0"/>
            </a:endParaRPr>
          </a:p>
          <a:p>
            <a:endParaRPr lang="en-US" sz="2000" dirty="0" smtClean="0">
              <a:latin typeface="Candara" pitchFamily="34" charset="0"/>
            </a:endParaRPr>
          </a:p>
          <a:p>
            <a:endParaRPr lang="en-US" sz="2000" dirty="0">
              <a:latin typeface="Candara" pitchFamily="34" charset="0"/>
            </a:endParaRPr>
          </a:p>
          <a:p>
            <a:pPr algn="ctr"/>
            <a:endParaRPr lang="en-US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0" y="0"/>
            <a:ext cx="9144000" cy="762000"/>
          </a:xfr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effectLst>
            <a:outerShdw dist="23000" dir="5400000" rotWithShape="0">
              <a:srgbClr val="000000">
                <a:alpha val="34998"/>
              </a:srgbClr>
            </a:outerShdw>
          </a:effectLst>
        </p:spPr>
        <p:txBody>
          <a:bodyPr anchor="t"/>
          <a:lstStyle/>
          <a:p>
            <a:pPr eaLnBrk="1" hangingPunct="1">
              <a:defRPr/>
            </a:pPr>
            <a:r>
              <a:rPr lang="en-US" sz="3200" dirty="0">
                <a:latin typeface="Calibri"/>
                <a:cs typeface="Calibri"/>
              </a:rPr>
              <a:t>PSCR Portfolio</a:t>
            </a:r>
            <a:br>
              <a:rPr lang="en-US" sz="3200" dirty="0">
                <a:latin typeface="Calibri"/>
                <a:cs typeface="Calibri"/>
              </a:rPr>
            </a:br>
            <a:endParaRPr lang="en-US" sz="3200" dirty="0">
              <a:latin typeface="Calibri"/>
              <a:cs typeface="Calibri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09600" y="1066800"/>
          <a:ext cx="7924800" cy="4853055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584960"/>
                <a:gridCol w="1584960"/>
                <a:gridCol w="1584960"/>
                <a:gridCol w="1584960"/>
                <a:gridCol w="1584960"/>
              </a:tblGrid>
              <a:tr h="674847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LMR Standards and Technologies </a:t>
                      </a:r>
                      <a:endParaRPr lang="en-US" sz="1600" dirty="0"/>
                    </a:p>
                  </a:txBody>
                  <a:tcPr marL="78546" marR="78546" marT="39272" marB="39272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Broadband Standards and Technologies </a:t>
                      </a:r>
                      <a:endParaRPr lang="en-US" sz="1600" dirty="0"/>
                    </a:p>
                  </a:txBody>
                  <a:tcPr marL="78546" marR="78546" marT="39272" marB="39272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Interoperability Device Standards and Technologies</a:t>
                      </a:r>
                      <a:endParaRPr lang="en-US" sz="1600" dirty="0"/>
                    </a:p>
                  </a:txBody>
                  <a:tcPr marL="78546" marR="78546" marT="39272" marB="39272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Emerging Standards and Technologies </a:t>
                      </a:r>
                      <a:endParaRPr lang="en-US" sz="1600" dirty="0"/>
                    </a:p>
                  </a:txBody>
                  <a:tcPr marL="78546" marR="78546" marT="39272" marB="39272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Cross-cutting or Supporting Activities</a:t>
                      </a:r>
                      <a:endParaRPr lang="en-US" sz="1600" dirty="0"/>
                    </a:p>
                  </a:txBody>
                  <a:tcPr marL="78546" marR="78546" marT="39272" marB="39272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031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/>
                        <a:t>P25</a:t>
                      </a:r>
                      <a:r>
                        <a:rPr lang="en-US" sz="1600" u="none" strike="noStrike" baseline="0" dirty="0" smtClean="0"/>
                        <a:t> CAP</a:t>
                      </a:r>
                      <a:endParaRPr lang="en-US" sz="1600" b="1" i="0" u="none" strike="noStrike" dirty="0" smtClean="0">
                        <a:latin typeface="+mn-lt"/>
                      </a:endParaRPr>
                    </a:p>
                  </a:txBody>
                  <a:tcPr marL="9591" marR="9591" marT="9591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/>
                        <a:t>700 MHz Broadband</a:t>
                      </a:r>
                      <a:endParaRPr lang="en-US" sz="1600" b="1" i="0" u="none" strike="noStrike" dirty="0" smtClean="0">
                        <a:latin typeface="+mn-lt"/>
                      </a:endParaRPr>
                    </a:p>
                  </a:txBody>
                  <a:tcPr marL="9591" marR="9591" marT="9591" marB="0"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 smtClean="0"/>
                        <a:t>Multi-Band </a:t>
                      </a:r>
                      <a:r>
                        <a:rPr lang="en-US" sz="1600" u="none" strike="noStrike" dirty="0"/>
                        <a:t>Radio</a:t>
                      </a:r>
                      <a:endParaRPr lang="en-US" sz="1600" b="1" i="0" u="none" strike="noStrike" dirty="0">
                        <a:latin typeface="+mn-lt"/>
                      </a:endParaRPr>
                    </a:p>
                  </a:txBody>
                  <a:tcPr marL="9591" marR="9591" marT="9591" marB="0"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 smtClean="0"/>
                        <a:t>P25 </a:t>
                      </a:r>
                      <a:r>
                        <a:rPr lang="en-US" sz="1600" u="none" strike="noStrike" dirty="0"/>
                        <a:t>Security</a:t>
                      </a:r>
                      <a:endParaRPr lang="en-US" sz="1600" b="1" i="0" u="none" strike="noStrike" dirty="0">
                        <a:latin typeface="+mn-lt"/>
                      </a:endParaRPr>
                    </a:p>
                  </a:txBody>
                  <a:tcPr marL="9591" marR="9591" marT="9591" marB="0"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 smtClean="0"/>
                        <a:t>Program</a:t>
                      </a:r>
                      <a:r>
                        <a:rPr lang="en-US" sz="1600" u="none" strike="noStrike" baseline="0" dirty="0" smtClean="0"/>
                        <a:t> Management &amp; Reporting</a:t>
                      </a:r>
                      <a:endParaRPr lang="en-US" sz="1600" b="1" i="0" u="none" strike="noStrike" dirty="0">
                        <a:latin typeface="+mn-lt"/>
                      </a:endParaRPr>
                    </a:p>
                  </a:txBody>
                  <a:tcPr marL="9623" marR="9623" marT="9623" marB="0" anchor="ctr"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782151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/>
                        <a:t>Project 25 (P25) Standards Development</a:t>
                      </a:r>
                      <a:endParaRPr lang="en-US" sz="1600" b="1" i="0" u="none" strike="noStrike" dirty="0" smtClean="0">
                        <a:latin typeface="+mn-lt"/>
                      </a:endParaRPr>
                    </a:p>
                  </a:txBody>
                  <a:tcPr marL="9591" marR="9591" marT="9591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 smtClean="0"/>
                        <a:t>Public </a:t>
                      </a:r>
                      <a:r>
                        <a:rPr lang="en-US" sz="1600" u="none" strike="noStrike" dirty="0"/>
                        <a:t>Safety VoIP</a:t>
                      </a:r>
                      <a:endParaRPr lang="en-US" sz="1600" b="1" i="0" u="none" strike="noStrike" dirty="0">
                        <a:latin typeface="+mn-lt"/>
                      </a:endParaRPr>
                    </a:p>
                  </a:txBody>
                  <a:tcPr marL="9591" marR="9591" marT="95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Interim Interoperability Device Testing</a:t>
                      </a:r>
                      <a:endParaRPr lang="en-US" sz="1600" b="1" i="0" u="none" strike="noStrike" dirty="0">
                        <a:latin typeface="+mn-lt"/>
                      </a:endParaRPr>
                    </a:p>
                  </a:txBody>
                  <a:tcPr marL="9591" marR="9591" marT="95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/>
                        <a:t>Technical Services </a:t>
                      </a:r>
                      <a:r>
                        <a:rPr lang="en-US" sz="1600" u="none" strike="noStrike" dirty="0" smtClean="0"/>
                        <a:t>Projects</a:t>
                      </a:r>
                      <a:endParaRPr lang="en-US" sz="1600" b="1" i="0" u="none" strike="noStrike" dirty="0">
                        <a:latin typeface="+mn-lt"/>
                      </a:endParaRPr>
                    </a:p>
                  </a:txBody>
                  <a:tcPr marL="9591" marR="9591" marT="9591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/>
                        <a:t>Statement of Requirements (SOR)</a:t>
                      </a:r>
                      <a:endParaRPr lang="en-US" sz="1600" b="1" i="0" u="none" strike="noStrike" dirty="0" smtClean="0">
                        <a:latin typeface="+mn-lt"/>
                      </a:endParaRPr>
                    </a:p>
                  </a:txBody>
                  <a:tcPr marL="9623" marR="9623" marT="9623" marB="0" anchor="ctr"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6999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/>
                        <a:t>ISSI Test Tools</a:t>
                      </a:r>
                      <a:endParaRPr lang="en-US" sz="1600" b="1" i="0" u="none" strike="noStrike" dirty="0" smtClean="0">
                        <a:latin typeface="+mn-lt"/>
                      </a:endParaRPr>
                    </a:p>
                  </a:txBody>
                  <a:tcPr marL="9591" marR="9591" marT="9591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/>
                        <a:t>4.9 GHz Broadband Task Group</a:t>
                      </a:r>
                      <a:endParaRPr lang="en-US" sz="1600" b="1" i="0" u="none" strike="noStrike" dirty="0" smtClean="0">
                        <a:latin typeface="+mn-lt"/>
                      </a:endParaRPr>
                    </a:p>
                  </a:txBody>
                  <a:tcPr marL="9591" marR="9591" marT="95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1" i="0" u="none" strike="noStrike" dirty="0">
                        <a:latin typeface="+mn-lt"/>
                      </a:endParaRPr>
                    </a:p>
                  </a:txBody>
                  <a:tcPr marL="9591" marR="9591" marT="9591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latin typeface="+mn-lt"/>
                        </a:rPr>
                        <a:t>Video</a:t>
                      </a:r>
                      <a:r>
                        <a:rPr lang="en-US" sz="1600" b="0" i="0" u="none" strike="noStrike" baseline="0" dirty="0" smtClean="0">
                          <a:latin typeface="+mn-lt"/>
                        </a:rPr>
                        <a:t> Quality</a:t>
                      </a:r>
                      <a:endParaRPr lang="en-US" sz="1600" b="0" i="0" u="none" strike="noStrike" dirty="0">
                        <a:latin typeface="+mn-lt"/>
                      </a:endParaRPr>
                    </a:p>
                  </a:txBody>
                  <a:tcPr marL="9591" marR="9591" marT="9591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/>
                        <a:t>Public Safety Architecture Framework</a:t>
                      </a:r>
                      <a:endParaRPr lang="en-US" sz="1600" b="1" i="0" u="none" strike="noStrike" dirty="0" smtClean="0">
                        <a:latin typeface="+mn-lt"/>
                      </a:endParaRPr>
                    </a:p>
                  </a:txBody>
                  <a:tcPr marL="9623" marR="9623" marT="9623" marB="0" anchor="ctr"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80425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baseline="0" dirty="0" smtClean="0"/>
                        <a:t>Audio Quality</a:t>
                      </a:r>
                      <a:endParaRPr lang="en-US" sz="1600" b="1" i="0" u="none" strike="noStrike" dirty="0" smtClean="0">
                        <a:latin typeface="+mn-lt"/>
                      </a:endParaRPr>
                    </a:p>
                  </a:txBody>
                  <a:tcPr marL="9591" marR="9591" marT="9591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latin typeface="+mn-lt"/>
                        </a:rPr>
                        <a:t>ROW-B</a:t>
                      </a:r>
                    </a:p>
                  </a:txBody>
                  <a:tcPr marL="9591" marR="9591" marT="9591" marB="0" anchor="ctr"/>
                </a:tc>
                <a:tc gridSpan="2">
                  <a:txBody>
                    <a:bodyPr/>
                    <a:lstStyle/>
                    <a:p>
                      <a:endParaRPr lang="en-US" sz="160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78546" marR="78546" marT="39272" marB="39272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00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78546" marR="78546" marT="39272" marB="39272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latin typeface="+mn-lt"/>
                        </a:rPr>
                        <a:t>RF Propagation</a:t>
                      </a:r>
                      <a:r>
                        <a:rPr lang="en-US" sz="1600" b="0" i="0" u="none" strike="noStrike" baseline="0" dirty="0" smtClean="0">
                          <a:latin typeface="+mn-lt"/>
                        </a:rPr>
                        <a:t> Studies</a:t>
                      </a:r>
                      <a:endParaRPr lang="en-US" sz="1600" b="0" i="0" u="none" strike="noStrike" dirty="0" smtClean="0">
                        <a:latin typeface="+mn-lt"/>
                      </a:endParaRPr>
                    </a:p>
                  </a:txBody>
                  <a:tcPr marL="9623" marR="9623" marT="9623" marB="0" anchor="ctr"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730458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i="0" u="none" strike="noStrike" dirty="0" smtClean="0">
                        <a:latin typeface="+mn-lt"/>
                      </a:endParaRPr>
                    </a:p>
                  </a:txBody>
                  <a:tcPr marL="9591" marR="9591" marT="9591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latin typeface="+mn-lt"/>
                        </a:rPr>
                        <a:t>Modeling and Simulation</a:t>
                      </a:r>
                    </a:p>
                  </a:txBody>
                  <a:tcPr marL="9591" marR="9591" marT="9591" marB="0"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endParaRPr lang="en-US" sz="160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78546" marR="78546" marT="39272" marB="39272"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latin typeface="+mn-lt"/>
                      </a:endParaRPr>
                    </a:p>
                  </a:txBody>
                  <a:tcPr marL="9623" marR="9623" marT="9623" marB="0" anchor="ctr"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304800" y="2814638"/>
            <a:ext cx="184150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810000" y="4373563"/>
            <a:ext cx="1524000" cy="4603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2" name="Rectangle 21"/>
          <p:cNvSpPr/>
          <p:nvPr/>
        </p:nvSpPr>
        <p:spPr>
          <a:xfrm flipV="1">
            <a:off x="3810000" y="5181600"/>
            <a:ext cx="3124200" cy="460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685800" y="5257800"/>
            <a:ext cx="1447800" cy="6096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smtClean="0">
                <a:ea typeface="ＭＳ Ｐゴシック" pitchFamily="34" charset="-128"/>
              </a:rPr>
              <a:t>Video Quality</a:t>
            </a:r>
          </a:p>
        </p:txBody>
      </p:sp>
      <p:sp>
        <p:nvSpPr>
          <p:cNvPr id="2969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Our goal is to develop recommendations for public safety practitioners</a:t>
            </a:r>
          </a:p>
          <a:p>
            <a:pPr lvl="1"/>
            <a:r>
              <a:rPr lang="en-US" smtClean="0">
                <a:ea typeface="ＭＳ Ｐゴシック" pitchFamily="34" charset="-128"/>
              </a:rPr>
              <a:t>Minimum requirements to meet their needs</a:t>
            </a:r>
          </a:p>
          <a:p>
            <a:r>
              <a:rPr lang="en-US" smtClean="0">
                <a:ea typeface="ＭＳ Ｐゴシック" pitchFamily="34" charset="-128"/>
              </a:rPr>
              <a:t>What is quality in public safety applications?</a:t>
            </a:r>
          </a:p>
          <a:p>
            <a:pPr lvl="1"/>
            <a:r>
              <a:rPr lang="en-US" smtClean="0">
                <a:ea typeface="ＭＳ Ｐゴシック" pitchFamily="34" charset="-128"/>
              </a:rPr>
              <a:t>MOS is not appropriate for public safety</a:t>
            </a:r>
          </a:p>
          <a:p>
            <a:pPr lvl="1"/>
            <a:r>
              <a:rPr lang="en-US" smtClean="0">
                <a:ea typeface="ＭＳ Ｐゴシック" pitchFamily="34" charset="-128"/>
              </a:rPr>
              <a:t>Video must be useful—we have taken a task-based approach</a:t>
            </a:r>
          </a:p>
          <a:p>
            <a:pPr lvl="1"/>
            <a:r>
              <a:rPr lang="en-US" smtClean="0">
                <a:ea typeface="ＭＳ Ｐゴシック" pitchFamily="34" charset="-128"/>
              </a:rPr>
              <a:t>Preliminary tests have been conducted on the object recognition task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The Object Recognition Task</a:t>
            </a:r>
          </a:p>
        </p:txBody>
      </p:sp>
      <p:sp>
        <p:nvSpPr>
          <p:cNvPr id="3379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z="2800" smtClean="0">
                <a:ea typeface="ＭＳ Ｐゴシック" pitchFamily="34" charset="-128"/>
              </a:rPr>
              <a:t>The object recognition task is common across public safety applications</a:t>
            </a:r>
          </a:p>
          <a:p>
            <a:pPr lvl="1"/>
            <a:r>
              <a:rPr lang="en-US" sz="2400" smtClean="0">
                <a:ea typeface="ＭＳ Ｐゴシック" pitchFamily="34" charset="-128"/>
              </a:rPr>
              <a:t>Different applications may have similar requirements</a:t>
            </a:r>
          </a:p>
          <a:p>
            <a:r>
              <a:rPr lang="en-US" sz="2800" smtClean="0">
                <a:ea typeface="ＭＳ Ｐゴシック" pitchFamily="34" charset="-128"/>
              </a:rPr>
              <a:t>Scene content parameters:</a:t>
            </a:r>
          </a:p>
          <a:p>
            <a:pPr lvl="1"/>
            <a:r>
              <a:rPr lang="en-US" sz="2400" smtClean="0">
                <a:ea typeface="ＭＳ Ｐゴシック" pitchFamily="34" charset="-128"/>
              </a:rPr>
              <a:t>Lighting conditions</a:t>
            </a:r>
          </a:p>
          <a:p>
            <a:pPr lvl="1"/>
            <a:r>
              <a:rPr lang="en-US" sz="2400" smtClean="0">
                <a:ea typeface="ＭＳ Ｐゴシック" pitchFamily="34" charset="-128"/>
              </a:rPr>
              <a:t>Level of motion</a:t>
            </a:r>
          </a:p>
          <a:p>
            <a:pPr lvl="1"/>
            <a:r>
              <a:rPr lang="en-US" sz="2400" smtClean="0">
                <a:ea typeface="ＭＳ Ｐゴシック" pitchFamily="34" charset="-128"/>
              </a:rPr>
              <a:t>Target size</a:t>
            </a:r>
          </a:p>
          <a:p>
            <a:r>
              <a:rPr lang="en-US" sz="2800" smtClean="0">
                <a:ea typeface="ＭＳ Ｐゴシック" pitchFamily="34" charset="-128"/>
              </a:rPr>
              <a:t>Scenes with equivalent values for these parameters form a “scenario group”</a:t>
            </a:r>
          </a:p>
          <a:p>
            <a:r>
              <a:rPr lang="en-US" sz="2800" smtClean="0">
                <a:ea typeface="ＭＳ Ｐゴシック" pitchFamily="34" charset="-128"/>
              </a:rPr>
              <a:t>Use cases with equivalent parameters for a “generalized use class”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The Test</a:t>
            </a:r>
          </a:p>
        </p:txBody>
      </p:sp>
      <p:sp>
        <p:nvSpPr>
          <p:cNvPr id="3584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mtClean="0">
                <a:ea typeface="ＭＳ Ｐゴシック" pitchFamily="34" charset="-128"/>
              </a:rPr>
              <a:t>Quality is greatly impacted by the bitrate of compressed video</a:t>
            </a:r>
          </a:p>
          <a:p>
            <a:pPr>
              <a:lnSpc>
                <a:spcPct val="90000"/>
              </a:lnSpc>
            </a:pPr>
            <a:r>
              <a:rPr lang="en-US" smtClean="0">
                <a:ea typeface="ＭＳ Ｐゴシック" pitchFamily="34" charset="-128"/>
              </a:rPr>
              <a:t>We wish to understand the interaction between scene content parameters and bitrate</a:t>
            </a:r>
          </a:p>
          <a:p>
            <a:pPr>
              <a:lnSpc>
                <a:spcPct val="90000"/>
              </a:lnSpc>
            </a:pPr>
            <a:r>
              <a:rPr lang="en-US" smtClean="0">
                <a:ea typeface="ＭＳ Ｐゴシック" pitchFamily="34" charset="-128"/>
              </a:rPr>
              <a:t>Scenes from a variety of scenario groups with a variety of target objects were created, processed at different bitrates and presented to viewers who were asked to perform a recognition task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Test Details</a:t>
            </a:r>
          </a:p>
        </p:txBody>
      </p:sp>
      <p:sp>
        <p:nvSpPr>
          <p:cNvPr id="3789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z="2800" smtClean="0">
                <a:ea typeface="ＭＳ Ｐゴシック" pitchFamily="34" charset="-128"/>
              </a:rPr>
              <a:t>Scene content parameters</a:t>
            </a:r>
          </a:p>
          <a:p>
            <a:pPr lvl="1"/>
            <a:r>
              <a:rPr lang="en-US" sz="2400" smtClean="0">
                <a:ea typeface="ＭＳ Ｐゴシック" pitchFamily="34" charset="-128"/>
              </a:rPr>
              <a:t>Lighting: Outdoor, bright, dim w/ flashing, flashing only</a:t>
            </a:r>
          </a:p>
          <a:p>
            <a:pPr lvl="1"/>
            <a:r>
              <a:rPr lang="en-US" sz="2400" smtClean="0">
                <a:ea typeface="ＭＳ Ｐゴシック" pitchFamily="34" charset="-128"/>
              </a:rPr>
              <a:t>Motion: Stationary, walking speed</a:t>
            </a:r>
          </a:p>
          <a:p>
            <a:pPr lvl="1"/>
            <a:r>
              <a:rPr lang="en-US" sz="2400" smtClean="0">
                <a:ea typeface="ＭＳ Ｐゴシック" pitchFamily="34" charset="-128"/>
              </a:rPr>
              <a:t>Target Size: Small, large</a:t>
            </a:r>
          </a:p>
          <a:p>
            <a:r>
              <a:rPr lang="en-US" sz="2800" smtClean="0">
                <a:ea typeface="ＭＳ Ｐゴシック" pitchFamily="34" charset="-128"/>
              </a:rPr>
              <a:t>Items: Gun, taser, radio, flashlight, cell phone, mug, soda</a:t>
            </a:r>
          </a:p>
          <a:p>
            <a:r>
              <a:rPr lang="en-US" sz="2800" smtClean="0">
                <a:ea typeface="ＭＳ Ｐゴシック" pitchFamily="34" charset="-128"/>
              </a:rPr>
              <a:t>Processing parameters (HRC’s)</a:t>
            </a:r>
          </a:p>
          <a:p>
            <a:pPr lvl="1"/>
            <a:r>
              <a:rPr lang="en-US" sz="2400" smtClean="0">
                <a:ea typeface="ＭＳ Ｐゴシック" pitchFamily="34" charset="-128"/>
              </a:rPr>
              <a:t>Resolutions: CIF, VGA</a:t>
            </a:r>
          </a:p>
          <a:p>
            <a:pPr lvl="1"/>
            <a:r>
              <a:rPr lang="en-US" sz="2400" smtClean="0">
                <a:ea typeface="ＭＳ Ｐゴシック" pitchFamily="34" charset="-128"/>
              </a:rPr>
              <a:t>Bitrates: five choices for each resolution</a:t>
            </a:r>
          </a:p>
          <a:p>
            <a:pPr lvl="1"/>
            <a:r>
              <a:rPr lang="en-US" sz="2400" smtClean="0">
                <a:ea typeface="ＭＳ Ｐゴシック" pitchFamily="34" charset="-128"/>
              </a:rPr>
              <a:t>All clips were encoded with H.264, baseline profile</a:t>
            </a:r>
          </a:p>
          <a:p>
            <a:pPr lvl="1"/>
            <a:endParaRPr lang="en-US" sz="2400" smtClean="0">
              <a:ea typeface="ＭＳ Ｐゴシック" pitchFamily="34" charset="-12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Lighting Examples</a:t>
            </a:r>
          </a:p>
        </p:txBody>
      </p:sp>
      <p:pic>
        <p:nvPicPr>
          <p:cNvPr id="66564" name="Picture 4" descr="outdoor walking lar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295400"/>
            <a:ext cx="2819400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5" name="Picture 5" descr="bright walking lar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295400"/>
            <a:ext cx="2819400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6" name="Picture 6" descr="dim walking lar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4191000"/>
            <a:ext cx="2819400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7" name="Picture 7" descr="flashing walking lar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191000"/>
            <a:ext cx="2819400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568" name="Text Box 8"/>
          <p:cNvSpPr txBox="1">
            <a:spLocks noChangeArrowheads="1"/>
          </p:cNvSpPr>
          <p:nvPr/>
        </p:nvSpPr>
        <p:spPr bwMode="auto">
          <a:xfrm>
            <a:off x="2209800" y="914400"/>
            <a:ext cx="1009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Outdoor</a:t>
            </a:r>
          </a:p>
        </p:txBody>
      </p:sp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5943600" y="914400"/>
            <a:ext cx="781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Bright</a:t>
            </a:r>
          </a:p>
        </p:txBody>
      </p:sp>
      <p:sp>
        <p:nvSpPr>
          <p:cNvPr id="66570" name="Text Box 10"/>
          <p:cNvSpPr txBox="1">
            <a:spLocks noChangeArrowheads="1"/>
          </p:cNvSpPr>
          <p:nvPr/>
        </p:nvSpPr>
        <p:spPr bwMode="auto">
          <a:xfrm>
            <a:off x="1736725" y="3846513"/>
            <a:ext cx="18097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Dim w/ Flashing</a:t>
            </a:r>
          </a:p>
        </p:txBody>
      </p:sp>
      <p:sp>
        <p:nvSpPr>
          <p:cNvPr id="66571" name="Text Box 11"/>
          <p:cNvSpPr txBox="1">
            <a:spLocks noChangeArrowheads="1"/>
          </p:cNvSpPr>
          <p:nvPr/>
        </p:nvSpPr>
        <p:spPr bwMode="auto">
          <a:xfrm>
            <a:off x="5486400" y="3810000"/>
            <a:ext cx="158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Flashing Only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Motion and Target Size Examples</a:t>
            </a:r>
          </a:p>
        </p:txBody>
      </p:sp>
      <p:pic>
        <p:nvPicPr>
          <p:cNvPr id="68612" name="Picture 4" descr="outdoor walking lar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295400"/>
            <a:ext cx="2819400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5257800" y="914400"/>
            <a:ext cx="2419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Walking, Small Target</a:t>
            </a:r>
          </a:p>
        </p:txBody>
      </p:sp>
      <p:pic>
        <p:nvPicPr>
          <p:cNvPr id="68614" name="Picture 6" descr="outdoor walking smal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295400"/>
            <a:ext cx="2819400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615" name="Text Box 7"/>
          <p:cNvSpPr txBox="1">
            <a:spLocks noChangeArrowheads="1"/>
          </p:cNvSpPr>
          <p:nvPr/>
        </p:nvSpPr>
        <p:spPr bwMode="auto">
          <a:xfrm>
            <a:off x="1524000" y="914400"/>
            <a:ext cx="2432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Walking, Large Target</a:t>
            </a:r>
          </a:p>
        </p:txBody>
      </p:sp>
      <p:pic>
        <p:nvPicPr>
          <p:cNvPr id="68616" name="Picture 8" descr="outdoor stationary lar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4114800"/>
            <a:ext cx="2819400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617" name="Text Box 9"/>
          <p:cNvSpPr txBox="1">
            <a:spLocks noChangeArrowheads="1"/>
          </p:cNvSpPr>
          <p:nvPr/>
        </p:nvSpPr>
        <p:spPr bwMode="auto">
          <a:xfrm>
            <a:off x="3276600" y="3733800"/>
            <a:ext cx="2647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Stationary, Large Target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More Test Details</a:t>
            </a:r>
          </a:p>
        </p:txBody>
      </p:sp>
      <p:sp>
        <p:nvSpPr>
          <p:cNvPr id="3993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dirty="0" smtClean="0">
                <a:ea typeface="ＭＳ Ｐゴシック" pitchFamily="34" charset="-128"/>
              </a:rPr>
              <a:t>For a given scenario group, scenes were held constant</a:t>
            </a:r>
          </a:p>
          <a:p>
            <a:pPr lvl="1"/>
            <a:r>
              <a:rPr lang="en-US" dirty="0" smtClean="0">
                <a:ea typeface="ＭＳ Ｐゴシック" pitchFamily="34" charset="-128"/>
              </a:rPr>
              <a:t>Only the target object changes</a:t>
            </a:r>
          </a:p>
          <a:p>
            <a:pPr lvl="1"/>
            <a:r>
              <a:rPr lang="en-US" dirty="0" smtClean="0">
                <a:ea typeface="ＭＳ Ｐゴシック" pitchFamily="34" charset="-128"/>
              </a:rPr>
              <a:t>Avoid memorization</a:t>
            </a:r>
          </a:p>
          <a:p>
            <a:r>
              <a:rPr lang="en-US" dirty="0" smtClean="0">
                <a:ea typeface="ＭＳ Ｐゴシック" pitchFamily="34" charset="-128"/>
              </a:rPr>
              <a:t>Methods described in ITU-T Recommendation P.912</a:t>
            </a:r>
          </a:p>
          <a:p>
            <a:r>
              <a:rPr lang="en-US" dirty="0" smtClean="0">
                <a:ea typeface="ＭＳ Ｐゴシック" pitchFamily="34" charset="-128"/>
              </a:rPr>
              <a:t>Collected data from 37 viewers, all public safety practitioners</a:t>
            </a:r>
          </a:p>
          <a:p>
            <a:endParaRPr lang="en-US" dirty="0" smtClean="0">
              <a:ea typeface="ＭＳ Ｐゴシック" pitchFamily="34" charset="-12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Test Example</a:t>
            </a:r>
          </a:p>
        </p:txBody>
      </p:sp>
      <p:sp>
        <p:nvSpPr>
          <p:cNvPr id="41987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990600"/>
            <a:ext cx="1828800" cy="5135563"/>
          </a:xfrm>
        </p:spPr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Forced Choice</a:t>
            </a:r>
          </a:p>
          <a:p>
            <a:endParaRPr lang="en-US" smtClean="0">
              <a:ea typeface="ＭＳ Ｐゴシック" pitchFamily="34" charset="-128"/>
            </a:endParaRPr>
          </a:p>
        </p:txBody>
      </p:sp>
      <p:pic>
        <p:nvPicPr>
          <p:cNvPr id="4198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01" t="19406" r="29208" b="22517"/>
          <a:stretch>
            <a:fillRect/>
          </a:stretch>
        </p:blipFill>
        <p:spPr bwMode="auto">
          <a:xfrm>
            <a:off x="2819400" y="1066800"/>
            <a:ext cx="5851525" cy="511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Results: Lighting</a:t>
            </a:r>
          </a:p>
        </p:txBody>
      </p:sp>
      <p:pic>
        <p:nvPicPr>
          <p:cNvPr id="50180" name="Picture 4" descr="OSC_adjuste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60"/>
          <a:stretch>
            <a:fillRect/>
          </a:stretch>
        </p:blipFill>
        <p:spPr bwMode="auto">
          <a:xfrm>
            <a:off x="685800" y="1143000"/>
            <a:ext cx="3505200" cy="24780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1981200" y="762000"/>
            <a:ext cx="1009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Daylight</a:t>
            </a:r>
          </a:p>
        </p:txBody>
      </p:sp>
      <p:pic>
        <p:nvPicPr>
          <p:cNvPr id="50182" name="Picture 6" descr="IBL_adjuste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33"/>
          <a:stretch>
            <a:fillRect/>
          </a:stretch>
        </p:blipFill>
        <p:spPr bwMode="auto">
          <a:xfrm>
            <a:off x="4724400" y="1143000"/>
            <a:ext cx="3505200" cy="2489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5867400" y="762000"/>
            <a:ext cx="781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Bright</a:t>
            </a:r>
          </a:p>
        </p:txBody>
      </p:sp>
      <p:pic>
        <p:nvPicPr>
          <p:cNvPr id="50184" name="Picture 8" descr="IDS_adjuste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33"/>
          <a:stretch>
            <a:fillRect/>
          </a:stretch>
        </p:blipFill>
        <p:spPr bwMode="auto">
          <a:xfrm>
            <a:off x="4724400" y="4114800"/>
            <a:ext cx="3505200" cy="2489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5" name="Text Box 9"/>
          <p:cNvSpPr txBox="1">
            <a:spLocks noChangeArrowheads="1"/>
          </p:cNvSpPr>
          <p:nvPr/>
        </p:nvSpPr>
        <p:spPr bwMode="auto">
          <a:xfrm>
            <a:off x="5546725" y="3770313"/>
            <a:ext cx="1581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Flashing Only</a:t>
            </a:r>
          </a:p>
        </p:txBody>
      </p:sp>
      <p:pic>
        <p:nvPicPr>
          <p:cNvPr id="50186" name="Picture 10" descr="ILS_adjuste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33"/>
          <a:stretch>
            <a:fillRect/>
          </a:stretch>
        </p:blipFill>
        <p:spPr bwMode="auto">
          <a:xfrm>
            <a:off x="685800" y="4114800"/>
            <a:ext cx="3505200" cy="2489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7" name="Text Box 11"/>
          <p:cNvSpPr txBox="1">
            <a:spLocks noChangeArrowheads="1"/>
          </p:cNvSpPr>
          <p:nvPr/>
        </p:nvSpPr>
        <p:spPr bwMode="auto">
          <a:xfrm>
            <a:off x="1279525" y="3770313"/>
            <a:ext cx="1987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Dim with Flashing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Results: Lighting</a:t>
            </a:r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z="2800" smtClean="0">
                <a:ea typeface="ＭＳ Ｐゴシック" pitchFamily="34" charset="-128"/>
              </a:rPr>
              <a:t>Previous slide shows stationary, large target data</a:t>
            </a:r>
          </a:p>
          <a:p>
            <a:r>
              <a:rPr lang="en-US" sz="2800" smtClean="0">
                <a:ea typeface="ＭＳ Ｐゴシック" pitchFamily="34" charset="-128"/>
              </a:rPr>
              <a:t>We had hoped to be able to specify the bandwidth required for a given recognition level for each scenario group</a:t>
            </a:r>
          </a:p>
          <a:p>
            <a:r>
              <a:rPr lang="en-US" sz="2800" smtClean="0">
                <a:ea typeface="ＭＳ Ｐゴシック" pitchFamily="34" charset="-128"/>
              </a:rPr>
              <a:t>Saturation effect</a:t>
            </a:r>
          </a:p>
          <a:p>
            <a:pPr lvl="1"/>
            <a:r>
              <a:rPr lang="en-US" sz="2400" smtClean="0">
                <a:ea typeface="ＭＳ Ｐゴシック" pitchFamily="34" charset="-128"/>
              </a:rPr>
              <a:t>Under poor lighting conditions, increasing bandwidth does not always increase recognition performance</a:t>
            </a:r>
          </a:p>
          <a:p>
            <a:pPr lvl="1"/>
            <a:r>
              <a:rPr lang="en-US" sz="2400" smtClean="0">
                <a:ea typeface="ＭＳ Ｐゴシック" pitchFamily="34" charset="-128"/>
              </a:rPr>
              <a:t>Outdoor and bright indoor lighting are good enough, dim lighting is not</a:t>
            </a:r>
          </a:p>
          <a:p>
            <a:r>
              <a:rPr lang="en-US" sz="2800" smtClean="0">
                <a:ea typeface="ＭＳ Ｐゴシック" pitchFamily="34" charset="-128"/>
              </a:rPr>
              <a:t>CIF outperforms VGA in poor lighting</a:t>
            </a:r>
          </a:p>
          <a:p>
            <a:pPr lvl="1"/>
            <a:r>
              <a:rPr lang="en-US" sz="2400" smtClean="0">
                <a:ea typeface="ＭＳ Ｐゴシック" pitchFamily="34" charset="-128"/>
              </a:rPr>
              <a:t>Easier to cope with flashing lights?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Results: Target Size</a:t>
            </a:r>
          </a:p>
        </p:txBody>
      </p:sp>
      <p:sp>
        <p:nvSpPr>
          <p:cNvPr id="52227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4267200"/>
            <a:ext cx="8229600" cy="1858963"/>
          </a:xfrm>
        </p:spPr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These are outdoor, stationary data</a:t>
            </a:r>
          </a:p>
          <a:p>
            <a:r>
              <a:rPr lang="en-US" smtClean="0">
                <a:ea typeface="ＭＳ Ｐゴシック" pitchFamily="34" charset="-128"/>
              </a:rPr>
              <a:t>Similar saturation effect</a:t>
            </a:r>
          </a:p>
          <a:p>
            <a:pPr>
              <a:buFont typeface="Arial" charset="0"/>
              <a:buNone/>
            </a:pPr>
            <a:endParaRPr lang="en-US" smtClean="0">
              <a:ea typeface="ＭＳ Ｐゴシック" pitchFamily="34" charset="-128"/>
            </a:endParaRPr>
          </a:p>
        </p:txBody>
      </p:sp>
      <p:pic>
        <p:nvPicPr>
          <p:cNvPr id="52228" name="Picture 4" descr="OSC_adjuste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33"/>
          <a:stretch>
            <a:fillRect/>
          </a:stretch>
        </p:blipFill>
        <p:spPr bwMode="auto">
          <a:xfrm>
            <a:off x="457200" y="1143000"/>
            <a:ext cx="3962400" cy="28146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1524000" y="762000"/>
            <a:ext cx="1492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Large Target</a:t>
            </a:r>
          </a:p>
        </p:txBody>
      </p:sp>
      <p:pic>
        <p:nvPicPr>
          <p:cNvPr id="52230" name="Picture 6" descr="OSF_adjuste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33"/>
          <a:stretch>
            <a:fillRect/>
          </a:stretch>
        </p:blipFill>
        <p:spPr bwMode="auto">
          <a:xfrm>
            <a:off x="4724400" y="1143000"/>
            <a:ext cx="3962400" cy="2813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5638800" y="762000"/>
            <a:ext cx="1479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Small Target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smtClean="0">
                <a:ea typeface="ＭＳ Ｐゴシック" pitchFamily="34" charset="-128"/>
              </a:rPr>
              <a:t>Results: Motion – Large Target</a:t>
            </a:r>
          </a:p>
        </p:txBody>
      </p:sp>
      <p:sp>
        <p:nvSpPr>
          <p:cNvPr id="54275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4343400"/>
            <a:ext cx="8229600" cy="1782763"/>
          </a:xfrm>
        </p:spPr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These are outdoor, large target data</a:t>
            </a:r>
          </a:p>
          <a:p>
            <a:pPr lvl="1"/>
            <a:r>
              <a:rPr lang="en-US" smtClean="0">
                <a:ea typeface="ＭＳ Ｐゴシック" pitchFamily="34" charset="-128"/>
              </a:rPr>
              <a:t>Relatively small impact with large target</a:t>
            </a:r>
          </a:p>
        </p:txBody>
      </p:sp>
      <p:pic>
        <p:nvPicPr>
          <p:cNvPr id="54276" name="Picture 4" descr="OSC_adjuste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33"/>
          <a:stretch>
            <a:fillRect/>
          </a:stretch>
        </p:blipFill>
        <p:spPr bwMode="auto">
          <a:xfrm>
            <a:off x="457200" y="1143000"/>
            <a:ext cx="3962400" cy="28146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1447800" y="762000"/>
            <a:ext cx="1212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Stationary</a:t>
            </a:r>
          </a:p>
        </p:txBody>
      </p:sp>
      <p:pic>
        <p:nvPicPr>
          <p:cNvPr id="54278" name="Picture 6" descr="OLC_adjuste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33"/>
          <a:stretch>
            <a:fillRect/>
          </a:stretch>
        </p:blipFill>
        <p:spPr bwMode="auto">
          <a:xfrm>
            <a:off x="4724400" y="1143000"/>
            <a:ext cx="3962400" cy="2813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79" name="Text Box 7"/>
          <p:cNvSpPr txBox="1">
            <a:spLocks noChangeArrowheads="1"/>
          </p:cNvSpPr>
          <p:nvPr/>
        </p:nvSpPr>
        <p:spPr bwMode="auto">
          <a:xfrm>
            <a:off x="5562600" y="762000"/>
            <a:ext cx="1720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Walking Speed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smtClean="0">
                <a:ea typeface="ＭＳ Ｐゴシック" pitchFamily="34" charset="-128"/>
              </a:rPr>
              <a:t>Results: Motion – Small Target</a:t>
            </a:r>
          </a:p>
        </p:txBody>
      </p:sp>
      <p:sp>
        <p:nvSpPr>
          <p:cNvPr id="62467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4343400"/>
            <a:ext cx="8229600" cy="17827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800" smtClean="0">
                <a:ea typeface="ＭＳ Ｐゴシック" pitchFamily="34" charset="-128"/>
              </a:rPr>
              <a:t>Much more significant impact with small target</a:t>
            </a:r>
          </a:p>
          <a:p>
            <a:pPr lvl="1">
              <a:lnSpc>
                <a:spcPct val="80000"/>
              </a:lnSpc>
            </a:pPr>
            <a:r>
              <a:rPr lang="en-US" sz="2400" smtClean="0">
                <a:ea typeface="ＭＳ Ｐゴシック" pitchFamily="34" charset="-128"/>
              </a:rPr>
              <a:t>Non-linear</a:t>
            </a:r>
          </a:p>
          <a:p>
            <a:pPr>
              <a:lnSpc>
                <a:spcPct val="80000"/>
              </a:lnSpc>
            </a:pPr>
            <a:r>
              <a:rPr lang="en-US" sz="2800" smtClean="0">
                <a:ea typeface="ＭＳ Ｐゴシック" pitchFamily="34" charset="-128"/>
              </a:rPr>
              <a:t>Motion also degrades performance in poor lighting</a:t>
            </a:r>
          </a:p>
          <a:p>
            <a:pPr>
              <a:lnSpc>
                <a:spcPct val="80000"/>
              </a:lnSpc>
            </a:pPr>
            <a:r>
              <a:rPr lang="en-US" sz="2800" smtClean="0">
                <a:ea typeface="ＭＳ Ｐゴシック" pitchFamily="34" charset="-128"/>
              </a:rPr>
              <a:t>VGA better than CIF</a:t>
            </a:r>
          </a:p>
        </p:txBody>
      </p:sp>
      <p:pic>
        <p:nvPicPr>
          <p:cNvPr id="62468" name="Picture 4" descr="OSF_adjuste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33"/>
          <a:stretch>
            <a:fillRect/>
          </a:stretch>
        </p:blipFill>
        <p:spPr bwMode="auto">
          <a:xfrm>
            <a:off x="457200" y="1143000"/>
            <a:ext cx="3962400" cy="2813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1447800" y="762000"/>
            <a:ext cx="1212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Stationary</a:t>
            </a:r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5562600" y="762000"/>
            <a:ext cx="1720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Walking Speed</a:t>
            </a:r>
          </a:p>
        </p:txBody>
      </p:sp>
      <p:pic>
        <p:nvPicPr>
          <p:cNvPr id="62471" name="Picture 12" descr="OLF_adjuste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19"/>
          <a:stretch>
            <a:fillRect/>
          </a:stretch>
        </p:blipFill>
        <p:spPr bwMode="auto">
          <a:xfrm>
            <a:off x="4724400" y="1143000"/>
            <a:ext cx="3962400" cy="2819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Resolution</a:t>
            </a:r>
          </a:p>
        </p:txBody>
      </p:sp>
      <p:sp>
        <p:nvSpPr>
          <p:cNvPr id="5632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dirty="0" smtClean="0">
                <a:ea typeface="ＭＳ Ｐゴシック" pitchFamily="34" charset="-128"/>
              </a:rPr>
              <a:t>CIF is better under poor lighting conditions</a:t>
            </a:r>
          </a:p>
          <a:p>
            <a:r>
              <a:rPr lang="en-US" dirty="0" smtClean="0">
                <a:ea typeface="ＭＳ Ｐゴシック" pitchFamily="34" charset="-128"/>
              </a:rPr>
              <a:t>VGA is better with motion</a:t>
            </a:r>
          </a:p>
          <a:p>
            <a:r>
              <a:rPr lang="en-US" dirty="0" smtClean="0">
                <a:ea typeface="ＭＳ Ｐゴシック" pitchFamily="34" charset="-128"/>
              </a:rPr>
              <a:t>VGA is not significantly better than CIF for a small target</a:t>
            </a:r>
          </a:p>
          <a:p>
            <a:pPr lvl="1"/>
            <a:r>
              <a:rPr lang="en-US" dirty="0" smtClean="0">
                <a:ea typeface="ＭＳ Ｐゴシック" pitchFamily="34" charset="-128"/>
              </a:rPr>
              <a:t>Suggests CIF meets the minimum resolution required to discern our small targets</a:t>
            </a:r>
          </a:p>
          <a:p>
            <a:pPr lvl="1"/>
            <a:r>
              <a:rPr lang="en-US" dirty="0" smtClean="0">
                <a:ea typeface="ＭＳ Ｐゴシック" pitchFamily="34" charset="-128"/>
              </a:rPr>
              <a:t>Clearly, further study would be beneficial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Conclusions</a:t>
            </a:r>
          </a:p>
        </p:txBody>
      </p:sp>
      <p:sp>
        <p:nvSpPr>
          <p:cNvPr id="4403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Coding isn’t everything</a:t>
            </a:r>
          </a:p>
          <a:p>
            <a:r>
              <a:rPr lang="en-US" smtClean="0">
                <a:ea typeface="ＭＳ Ｐゴシック" pitchFamily="34" charset="-128"/>
              </a:rPr>
              <a:t>More resolution isn’t always better</a:t>
            </a:r>
          </a:p>
          <a:p>
            <a:r>
              <a:rPr lang="en-US" smtClean="0">
                <a:ea typeface="ＭＳ Ｐゴシック" pitchFamily="34" charset="-128"/>
              </a:rPr>
              <a:t>More work is required on automatic classification of scenario groups</a:t>
            </a:r>
          </a:p>
          <a:p>
            <a:r>
              <a:rPr lang="en-US" smtClean="0">
                <a:ea typeface="ＭＳ Ｐゴシック" pitchFamily="34" charset="-128"/>
              </a:rPr>
              <a:t>Under the right conditions, extremely low bitrates can still be useful</a:t>
            </a:r>
          </a:p>
          <a:p>
            <a:endParaRPr lang="en-US" smtClean="0">
              <a:ea typeface="ＭＳ Ｐゴシック" pitchFamily="34" charset="-128"/>
            </a:endParaRPr>
          </a:p>
          <a:p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Future Work</a:t>
            </a:r>
          </a:p>
        </p:txBody>
      </p:sp>
      <p:sp>
        <p:nvSpPr>
          <p:cNvPr id="4608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mtClean="0">
                <a:ea typeface="ＭＳ Ｐゴシック" pitchFamily="34" charset="-128"/>
              </a:rPr>
              <a:t>Each of the scene parameters from this test should be studied separately, in depth</a:t>
            </a:r>
          </a:p>
          <a:p>
            <a:pPr>
              <a:lnSpc>
                <a:spcPct val="90000"/>
              </a:lnSpc>
            </a:pPr>
            <a:r>
              <a:rPr lang="en-US" smtClean="0">
                <a:ea typeface="ＭＳ Ｐゴシック" pitchFamily="34" charset="-128"/>
              </a:rPr>
              <a:t>There are additional parameters that determine a “generalized use class” (GUC) in the VQiPS user guide</a:t>
            </a:r>
          </a:p>
          <a:p>
            <a:pPr lvl="1">
              <a:lnSpc>
                <a:spcPct val="90000"/>
              </a:lnSpc>
            </a:pPr>
            <a:r>
              <a:rPr lang="en-US" smtClean="0">
                <a:ea typeface="ＭＳ Ｐゴシック" pitchFamily="34" charset="-128"/>
              </a:rPr>
              <a:t>Recorded vs. live video</a:t>
            </a:r>
          </a:p>
          <a:p>
            <a:pPr lvl="1">
              <a:lnSpc>
                <a:spcPct val="90000"/>
              </a:lnSpc>
            </a:pPr>
            <a:r>
              <a:rPr lang="en-US" smtClean="0">
                <a:ea typeface="ＭＳ Ｐゴシック" pitchFamily="34" charset="-128"/>
              </a:rPr>
              <a:t>Discrimination level</a:t>
            </a:r>
          </a:p>
          <a:p>
            <a:pPr lvl="2">
              <a:lnSpc>
                <a:spcPct val="90000"/>
              </a:lnSpc>
            </a:pPr>
            <a:r>
              <a:rPr lang="en-US" smtClean="0">
                <a:ea typeface="ＭＳ Ｐゴシック" pitchFamily="34" charset="-128"/>
              </a:rPr>
              <a:t>e.g., general elements of the action, classification, positive identification</a:t>
            </a:r>
          </a:p>
          <a:p>
            <a:pPr lvl="1">
              <a:lnSpc>
                <a:spcPct val="90000"/>
              </a:lnSpc>
            </a:pPr>
            <a:r>
              <a:rPr lang="en-US" smtClean="0">
                <a:ea typeface="ＭＳ Ｐゴシック" pitchFamily="34" charset="-128"/>
              </a:rPr>
              <a:t>We will explore these two dimensions in three phases of testing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Future Tests – Phase 1</a:t>
            </a:r>
          </a:p>
        </p:txBody>
      </p:sp>
      <p:sp>
        <p:nvSpPr>
          <p:cNvPr id="7065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Very similar to previous test</a:t>
            </a:r>
          </a:p>
          <a:p>
            <a:pPr lvl="1"/>
            <a:r>
              <a:rPr lang="en-US" smtClean="0">
                <a:ea typeface="ＭＳ Ｐゴシック" pitchFamily="34" charset="-128"/>
              </a:rPr>
              <a:t>Recorded video instead of live</a:t>
            </a:r>
          </a:p>
          <a:p>
            <a:pPr lvl="1"/>
            <a:r>
              <a:rPr lang="en-US" smtClean="0">
                <a:ea typeface="ＭＳ Ｐゴシック" pitchFamily="34" charset="-128"/>
              </a:rPr>
              <a:t>Viewers will be allowed to pause the video and step through frames </a:t>
            </a:r>
          </a:p>
          <a:p>
            <a:pPr lvl="1"/>
            <a:r>
              <a:rPr lang="en-US" smtClean="0">
                <a:ea typeface="ＭＳ Ｐゴシック" pitchFamily="34" charset="-128"/>
              </a:rPr>
              <a:t>Viewers can replay each clip as many times as desired before selecting an object</a:t>
            </a:r>
          </a:p>
          <a:p>
            <a:r>
              <a:rPr lang="en-US" smtClean="0">
                <a:ea typeface="ＭＳ Ｐゴシック" pitchFamily="34" charset="-128"/>
              </a:rPr>
              <a:t>Data is currently being gathered for this phase</a:t>
            </a:r>
          </a:p>
          <a:p>
            <a:pPr lvl="1"/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Future Tests – Phases 2 and 3</a:t>
            </a:r>
          </a:p>
        </p:txBody>
      </p:sp>
      <p:sp>
        <p:nvSpPr>
          <p:cNvPr id="7168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After Phase 1, we will have explored every dimension of the GUC’s except for discrimination level</a:t>
            </a:r>
          </a:p>
          <a:p>
            <a:r>
              <a:rPr lang="en-US" smtClean="0">
                <a:ea typeface="ＭＳ Ｐゴシック" pitchFamily="34" charset="-128"/>
              </a:rPr>
              <a:t>We will use the idea of acuity to extend our previous results along this dimension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Acuity</a:t>
            </a:r>
          </a:p>
        </p:txBody>
      </p:sp>
      <p:sp>
        <p:nvSpPr>
          <p:cNvPr id="7270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mtClean="0">
                <a:ea typeface="ＭＳ Ｐゴシック" pitchFamily="34" charset="-128"/>
              </a:rPr>
              <a:t>Acuity is intended to be a one-dimensional measurement that describes the usefulness of a video system for recognition tasks </a:t>
            </a:r>
          </a:p>
          <a:p>
            <a:pPr>
              <a:lnSpc>
                <a:spcPct val="90000"/>
              </a:lnSpc>
            </a:pPr>
            <a:r>
              <a:rPr lang="en-US" smtClean="0">
                <a:ea typeface="ＭＳ Ｐゴシック" pitchFamily="34" charset="-128"/>
              </a:rPr>
              <a:t>Acuity will likely be measured in terms of a viewers ability to recognize characters on something similar to a Snellen chart. </a:t>
            </a:r>
          </a:p>
          <a:p>
            <a:pPr>
              <a:lnSpc>
                <a:spcPct val="90000"/>
              </a:lnSpc>
            </a:pPr>
            <a:r>
              <a:rPr lang="en-US" smtClean="0">
                <a:ea typeface="ＭＳ Ｐゴシック" pitchFamily="34" charset="-128"/>
              </a:rPr>
              <a:t>If we can map recognition rates to acuity and develop acuity requirements for each discrimination level, the data we have collected will allow us to make recommendations for every GUC.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Future Tests – Phase 2</a:t>
            </a:r>
          </a:p>
        </p:txBody>
      </p:sp>
      <p:sp>
        <p:nvSpPr>
          <p:cNvPr id="7373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The purpose of this test is to measure the relationship between acuity and object recognition rates</a:t>
            </a:r>
          </a:p>
          <a:p>
            <a:r>
              <a:rPr lang="en-US" smtClean="0">
                <a:ea typeface="ＭＳ Ｐゴシック" pitchFamily="34" charset="-128"/>
              </a:rPr>
              <a:t>We will use video content similar to our previous tests, but charts for measuring acuity will be included in each scene.</a:t>
            </a:r>
          </a:p>
          <a:p>
            <a:r>
              <a:rPr lang="en-US" smtClean="0">
                <a:ea typeface="ＭＳ Ｐゴシック" pitchFamily="34" charset="-128"/>
              </a:rPr>
              <a:t>Viewers will be asked to recognize objects and read charts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Future Tests – Phase 3</a:t>
            </a:r>
          </a:p>
        </p:txBody>
      </p:sp>
      <p:sp>
        <p:nvSpPr>
          <p:cNvPr id="7475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z="2800" smtClean="0">
                <a:ea typeface="ＭＳ Ｐゴシック" pitchFamily="34" charset="-128"/>
              </a:rPr>
              <a:t>The purpose of this test is to measure acuity requirements for each discrimination level</a:t>
            </a:r>
          </a:p>
          <a:p>
            <a:r>
              <a:rPr lang="en-US" sz="2800" smtClean="0">
                <a:ea typeface="ＭＳ Ｐゴシック" pitchFamily="34" charset="-128"/>
              </a:rPr>
              <a:t>New video content for this test </a:t>
            </a:r>
          </a:p>
          <a:p>
            <a:pPr lvl="1"/>
            <a:r>
              <a:rPr lang="en-US" sz="2400" smtClean="0">
                <a:ea typeface="ＭＳ Ｐゴシック" pitchFamily="34" charset="-128"/>
              </a:rPr>
              <a:t>Will include the acuity charts</a:t>
            </a:r>
          </a:p>
          <a:p>
            <a:pPr lvl="1"/>
            <a:r>
              <a:rPr lang="en-US" sz="2400" smtClean="0">
                <a:ea typeface="ＭＳ Ｐゴシック" pitchFamily="34" charset="-128"/>
              </a:rPr>
              <a:t>Will be suitable for questions about various levels of detail</a:t>
            </a:r>
          </a:p>
          <a:p>
            <a:r>
              <a:rPr lang="en-US" sz="2800" smtClean="0">
                <a:ea typeface="ＭＳ Ｐゴシック" pitchFamily="34" charset="-128"/>
              </a:rPr>
              <a:t>Viewers will be asked to read the charts</a:t>
            </a:r>
          </a:p>
          <a:p>
            <a:r>
              <a:rPr lang="en-US" sz="2800" smtClean="0">
                <a:ea typeface="ＭＳ Ｐゴシック" pitchFamily="34" charset="-128"/>
              </a:rPr>
              <a:t>Viewers will be asked progressively more difficult multiple choice questions about scene content</a:t>
            </a:r>
          </a:p>
          <a:p>
            <a:pPr lvl="1"/>
            <a:r>
              <a:rPr lang="en-US" sz="2400" smtClean="0">
                <a:ea typeface="ＭＳ Ｐゴシック" pitchFamily="34" charset="-128"/>
              </a:rPr>
              <a:t>When a viewer answers incorrectly the test will advance to the next scene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Video Quality in Public Safety (</a:t>
            </a:r>
            <a:r>
              <a:rPr lang="en-US" dirty="0" err="1" smtClean="0"/>
              <a:t>VQiPS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486400"/>
          </a:xfrm>
        </p:spPr>
        <p:txBody>
          <a:bodyPr/>
          <a:lstStyle/>
          <a:p>
            <a:r>
              <a:rPr lang="en-US" dirty="0" smtClean="0"/>
              <a:t>Bring people together</a:t>
            </a:r>
          </a:p>
          <a:p>
            <a:pPr lvl="1"/>
            <a:r>
              <a:rPr lang="en-US" dirty="0" smtClean="0"/>
              <a:t>Police, fire fighters, emergency medical, public transit, manufacturers, government, universities</a:t>
            </a:r>
          </a:p>
          <a:p>
            <a:r>
              <a:rPr lang="en-US" dirty="0" smtClean="0"/>
              <a:t>Learn what video quality means for public safety practitioners</a:t>
            </a:r>
          </a:p>
          <a:p>
            <a:r>
              <a:rPr lang="en-US" dirty="0" smtClean="0"/>
              <a:t>Express in technical terms 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R</a:t>
            </a:r>
            <a:r>
              <a:rPr lang="en-US" dirty="0" smtClean="0"/>
              <a:t>equirements </a:t>
            </a:r>
          </a:p>
          <a:p>
            <a:r>
              <a:rPr lang="en-US" dirty="0" smtClean="0"/>
              <a:t>Common ground for different jobs</a:t>
            </a:r>
          </a:p>
          <a:p>
            <a:pPr lvl="1"/>
            <a:r>
              <a:rPr lang="en-US" dirty="0"/>
              <a:t>Application independent use </a:t>
            </a:r>
            <a:r>
              <a:rPr lang="en-US" dirty="0" smtClean="0"/>
              <a:t>classes</a:t>
            </a:r>
          </a:p>
          <a:p>
            <a:r>
              <a:rPr lang="en-US" dirty="0" smtClean="0"/>
              <a:t>Voluntary</a:t>
            </a:r>
          </a:p>
        </p:txBody>
      </p:sp>
    </p:spTree>
    <p:extLst>
      <p:ext uri="{BB962C8B-B14F-4D97-AF65-F5344CB8AC3E}">
        <p14:creationId xmlns:p14="http://schemas.microsoft.com/office/powerpoint/2010/main" val="17972847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VQiPS</a:t>
            </a:r>
            <a:r>
              <a:rPr lang="en-US" dirty="0" smtClean="0"/>
              <a:t> Motivations</a:t>
            </a:r>
            <a:endParaRPr lang="en-US" dirty="0"/>
          </a:p>
        </p:txBody>
      </p:sp>
      <p:sp>
        <p:nvSpPr>
          <p:cNvPr id="4" name="Rectangle 3"/>
          <p:cNvSpPr>
            <a:spLocks/>
          </p:cNvSpPr>
          <p:nvPr/>
        </p:nvSpPr>
        <p:spPr bwMode="auto">
          <a:xfrm>
            <a:off x="374650" y="1216526"/>
            <a:ext cx="4654550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342900" indent="-34290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2400" dirty="0">
                <a:latin typeface="Calibri" pitchFamily="34" charset="0"/>
              </a:rPr>
              <a:t>Practitioners rely on video technology to keep </a:t>
            </a:r>
            <a:r>
              <a:rPr lang="en-US" sz="2400" dirty="0" smtClean="0">
                <a:latin typeface="Calibri" pitchFamily="34" charset="0"/>
              </a:rPr>
              <a:t>people safe</a:t>
            </a:r>
            <a:endParaRPr lang="en-US" sz="2400" dirty="0">
              <a:latin typeface="Calibri" pitchFamily="34" charset="0"/>
            </a:endParaRPr>
          </a:p>
          <a:p>
            <a:pPr marL="742950" lvl="1" indent="-285750">
              <a:spcBef>
                <a:spcPct val="20000"/>
              </a:spcBef>
              <a:buClr>
                <a:schemeClr val="tx2"/>
              </a:buClr>
              <a:buFont typeface="Arial" charset="0"/>
              <a:buChar char="–"/>
            </a:pPr>
            <a:r>
              <a:rPr lang="en-US" sz="2400" dirty="0">
                <a:latin typeface="Calibri" pitchFamily="34" charset="0"/>
              </a:rPr>
              <a:t>Poor quality video quality can mean the difference between life and death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2400" dirty="0" smtClean="0">
                <a:latin typeface="Calibri" pitchFamily="34" charset="0"/>
              </a:rPr>
              <a:t>Give practitioners the tools</a:t>
            </a:r>
            <a:r>
              <a:rPr lang="en-US" sz="2400" dirty="0">
                <a:latin typeface="Calibri" pitchFamily="34" charset="0"/>
              </a:rPr>
              <a:t>, support and information to make informed purchasing decisions</a:t>
            </a:r>
          </a:p>
          <a:p>
            <a:pPr marL="285750" indent="-285750">
              <a:spcBef>
                <a:spcPct val="20000"/>
              </a:spcBef>
              <a:buClr>
                <a:schemeClr val="tx2"/>
              </a:buClr>
              <a:buFont typeface="Arial" charset="0"/>
              <a:buChar char="–"/>
            </a:pPr>
            <a:endParaRPr lang="en-US" sz="2400" dirty="0">
              <a:latin typeface="Calibri" pitchFamily="34" charset="0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74650" y="3654926"/>
            <a:ext cx="8394700" cy="2593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342900" indent="-34290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</a:pPr>
            <a:endParaRPr lang="en-US" sz="2400" dirty="0" smtClean="0"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</a:pPr>
            <a:endParaRPr lang="en-US" sz="2400" dirty="0"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2400" dirty="0">
                <a:latin typeface="Calibri" pitchFamily="34" charset="0"/>
              </a:rPr>
              <a:t>Unbiased </a:t>
            </a:r>
            <a:r>
              <a:rPr lang="en-US" sz="2400" dirty="0" smtClean="0">
                <a:latin typeface="Calibri" pitchFamily="34" charset="0"/>
              </a:rPr>
              <a:t>guidance</a:t>
            </a:r>
            <a:endParaRPr lang="en-US" sz="2400" dirty="0">
              <a:latin typeface="Calibri" pitchFamily="34" charset="0"/>
            </a:endParaRPr>
          </a:p>
          <a:p>
            <a:pPr marL="742950" lvl="1" indent="-285750">
              <a:spcBef>
                <a:spcPct val="20000"/>
              </a:spcBef>
              <a:buClr>
                <a:schemeClr val="tx2"/>
              </a:buClr>
              <a:buFont typeface="Arial" charset="0"/>
              <a:buChar char="–"/>
            </a:pPr>
            <a:endParaRPr lang="en-US" sz="2400" dirty="0">
              <a:latin typeface="Calibri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931111"/>
            <a:ext cx="3581400" cy="242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11"/>
          <p:cNvSpPr txBox="1">
            <a:spLocks noChangeArrowheads="1"/>
          </p:cNvSpPr>
          <p:nvPr/>
        </p:nvSpPr>
        <p:spPr bwMode="auto">
          <a:xfrm>
            <a:off x="5257800" y="3429000"/>
            <a:ext cx="31242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914400" eaLnBrk="1" hangingPunct="1"/>
            <a:r>
              <a:rPr lang="en-US" sz="1100"/>
              <a:t>First responders at wildfire scene. Tactical video can help incident controllers.</a:t>
            </a:r>
          </a:p>
        </p:txBody>
      </p:sp>
    </p:spTree>
    <p:extLst>
      <p:ext uri="{BB962C8B-B14F-4D97-AF65-F5344CB8AC3E}">
        <p14:creationId xmlns:p14="http://schemas.microsoft.com/office/powerpoint/2010/main" val="28544038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Video Quality in Public Safety (</a:t>
            </a:r>
            <a:r>
              <a:rPr lang="en-US" dirty="0" err="1"/>
              <a:t>VQiPS</a:t>
            </a:r>
            <a:r>
              <a:rPr lang="en-US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Outputs</a:t>
            </a:r>
          </a:p>
          <a:p>
            <a:pPr lvl="1"/>
            <a:r>
              <a:rPr lang="en-US" dirty="0"/>
              <a:t>User guide </a:t>
            </a:r>
            <a:endParaRPr lang="en-US" dirty="0" smtClean="0"/>
          </a:p>
          <a:p>
            <a:pPr lvl="1"/>
            <a:r>
              <a:rPr lang="en-US" dirty="0" smtClean="0"/>
              <a:t>Web tool</a:t>
            </a:r>
          </a:p>
          <a:p>
            <a:pPr lvl="1"/>
            <a:r>
              <a:rPr lang="en-US" dirty="0" smtClean="0"/>
              <a:t>Glossary of terms</a:t>
            </a:r>
          </a:p>
          <a:p>
            <a:pPr lvl="1"/>
            <a:r>
              <a:rPr lang="en-US" dirty="0" smtClean="0"/>
              <a:t>Find existing standards</a:t>
            </a:r>
          </a:p>
          <a:p>
            <a:pPr lvl="1"/>
            <a:r>
              <a:rPr lang="en-US" dirty="0" smtClean="0"/>
              <a:t>Library of test video sequences</a:t>
            </a:r>
            <a:r>
              <a:rPr lang="en-US" dirty="0"/>
              <a:t>	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84586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Questions?</a:t>
            </a:r>
          </a:p>
        </p:txBody>
      </p:sp>
      <p:sp>
        <p:nvSpPr>
          <p:cNvPr id="48131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2667000"/>
            <a:ext cx="8229600" cy="1828800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en-US" sz="6000" smtClean="0">
                <a:ea typeface="ＭＳ Ｐゴシック" pitchFamily="34" charset="-128"/>
              </a:rPr>
              <a:t>Joel </a:t>
            </a:r>
            <a:r>
              <a:rPr lang="en-US" sz="6000" dirty="0" err="1" smtClean="0">
                <a:ea typeface="ＭＳ Ｐゴシック" pitchFamily="34" charset="-128"/>
              </a:rPr>
              <a:t>Dumke</a:t>
            </a:r>
            <a:endParaRPr lang="en-US" sz="6000" dirty="0" smtClean="0">
              <a:ea typeface="ＭＳ Ｐゴシック" pitchFamily="34" charset="-128"/>
            </a:endParaRP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en-US" sz="6000" dirty="0" smtClean="0">
                <a:ea typeface="ＭＳ Ｐゴシック" pitchFamily="34" charset="-128"/>
              </a:rPr>
              <a:t>jdumke@its.bldrdoc.gov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18906</TotalTime>
  <Words>1163</Words>
  <Application>Microsoft Office PowerPoint</Application>
  <PresentationFormat>On-screen Show (4:3)</PresentationFormat>
  <Paragraphs>192</Paragraphs>
  <Slides>28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Video Quality for Public Safety Applications</vt:lpstr>
      <vt:lpstr>Public Safety Communications Research Program</vt:lpstr>
      <vt:lpstr>PSCR Portfolio </vt:lpstr>
      <vt:lpstr>Video Quality</vt:lpstr>
      <vt:lpstr>The Object Recognition Task</vt:lpstr>
      <vt:lpstr>The Test</vt:lpstr>
      <vt:lpstr>Test Details</vt:lpstr>
      <vt:lpstr>Lighting Examples</vt:lpstr>
      <vt:lpstr>Motion and Target Size Examples</vt:lpstr>
      <vt:lpstr>More Test Details</vt:lpstr>
      <vt:lpstr>Test Example</vt:lpstr>
      <vt:lpstr>Results: Lighting</vt:lpstr>
      <vt:lpstr>Results: Lighting</vt:lpstr>
      <vt:lpstr>Results: Target Size</vt:lpstr>
      <vt:lpstr>Results: Motion – Large Target</vt:lpstr>
      <vt:lpstr>Results: Motion – Small Target</vt:lpstr>
      <vt:lpstr>Resolution</vt:lpstr>
      <vt:lpstr>Conclusions</vt:lpstr>
      <vt:lpstr>Future Work</vt:lpstr>
      <vt:lpstr>Future Tests – Phase 1</vt:lpstr>
      <vt:lpstr>Future Tests – Phases 2 and 3</vt:lpstr>
      <vt:lpstr>Acuity</vt:lpstr>
      <vt:lpstr>Future Tests – Phase 2</vt:lpstr>
      <vt:lpstr>Future Tests – Phase 3</vt:lpstr>
      <vt:lpstr>Video Quality in Public Safety (VQiPS)</vt:lpstr>
      <vt:lpstr>VQiPS Motivations</vt:lpstr>
      <vt:lpstr>Video Quality in Public Safety (VQiPS)</vt:lpstr>
      <vt:lpstr>Questions?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PSCL Program Review  Design</dc:title>
  <dc:creator>Corey Reynolds</dc:creator>
  <cp:lastModifiedBy>margaret</cp:lastModifiedBy>
  <cp:revision>120</cp:revision>
  <dcterms:created xsi:type="dcterms:W3CDTF">2010-11-01T17:37:46Z</dcterms:created>
  <dcterms:modified xsi:type="dcterms:W3CDTF">2011-06-06T05:00:17Z</dcterms:modified>
</cp:coreProperties>
</file>